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da77e438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da77e438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782d9e8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782d9e8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782d9e8e6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782d9e8e6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782d9e8e6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782d9e8e6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ded77a614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ded77a614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ded77a614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ded77a614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782d9e8e6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782d9e8e6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782d9e8e6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782d9e8e6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782d9e8e6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782d9e8e6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i.pinimg.com/originals/d4/e1/c5/d4e1c505798adc2c664188c2bd7e5042.png" TargetMode="External"/><Relationship Id="rId4" Type="http://schemas.openxmlformats.org/officeDocument/2006/relationships/hyperlink" Target="https://www.worldallergy.org/UserFiles/image/10_iStock_000023876167_Doub.jpg" TargetMode="External"/><Relationship Id="rId11" Type="http://schemas.openxmlformats.org/officeDocument/2006/relationships/hyperlink" Target="https://mk0ahrcnycschoox0qre.kinstacdn.com/wp-content/uploads/2013/08/wTEACCHclassroom.jpg" TargetMode="External"/><Relationship Id="rId10" Type="http://schemas.openxmlformats.org/officeDocument/2006/relationships/hyperlink" Target="https://x3r9t7q7.rocketcdn.me/wp-content/uploads/2011/07/chelation-therapy-florida.jpg" TargetMode="External"/><Relationship Id="rId9" Type="http://schemas.openxmlformats.org/officeDocument/2006/relationships/hyperlink" Target="https://static.wixstatic.com/media/a798251a672c484b9a2e4c08b1e6b7ec.jpg/v1/fill/w_1000,h_667,al_c,q_90,usm_0.66_1.00_0.01/a798251a672c484b9a2e4c08b1e6b7ec.jpg" TargetMode="External"/><Relationship Id="rId5" Type="http://schemas.openxmlformats.org/officeDocument/2006/relationships/hyperlink" Target="https://assets.tvo.org/prod/s3fs-public/article-thumbnails/child-therapy-exercises.jpg?nSPptDkeLGBcHqLTPFDlTm0wogdN9oAw" TargetMode="External"/><Relationship Id="rId6" Type="http://schemas.openxmlformats.org/officeDocument/2006/relationships/hyperlink" Target="https://encrypted-tbn0.gstatic.com/images?q=tbn:ANd9GcTEY3_Ivf-pTwitWD4SdYfDrLY6aSqZZU-Rkg&amp;usqp=CAU" TargetMode="External"/><Relationship Id="rId7" Type="http://schemas.openxmlformats.org/officeDocument/2006/relationships/hyperlink" Target="https://1.bp.blogspot.com/-KOptubtGdeM/XyXHfqNq0rI/AAAAAAAAFoY/m_d_h3w7p54P0XPU0FdsNoTzCM5XqV2YgCNcBGAsYHQ/s1600/assistivetech3.jpeg" TargetMode="External"/><Relationship Id="rId8" Type="http://schemas.openxmlformats.org/officeDocument/2006/relationships/hyperlink" Target="https://encrypted-tbn0.gstatic.com/images?q=tbn:ANd9GcTg_ZyWh5r1hy-jsdkvr2pEAoLztjvBvv8Shg&amp;usqp=CA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hyperlink" Target="https://www.youtube.com/watch?v=sRatZa4oqhc" TargetMode="External"/><Relationship Id="rId9" Type="http://schemas.openxmlformats.org/officeDocument/2006/relationships/hyperlink" Target="https://www.youtube.com/watch?v=yzgC9ZPzot8" TargetMode="External"/><Relationship Id="rId5" Type="http://schemas.openxmlformats.org/officeDocument/2006/relationships/hyperlink" Target="https://www.youtube.com/watch?v=7pN6ydLE4EQ" TargetMode="External"/><Relationship Id="rId6" Type="http://schemas.openxmlformats.org/officeDocument/2006/relationships/hyperlink" Target="https://www.youtube.com/watch?v=crFjZlWWZo0" TargetMode="External"/><Relationship Id="rId7" Type="http://schemas.openxmlformats.org/officeDocument/2006/relationships/hyperlink" Target="https://www.youtube.com/watch?v=TDijJjKHMVQ" TargetMode="External"/><Relationship Id="rId8" Type="http://schemas.openxmlformats.org/officeDocument/2006/relationships/hyperlink" Target="https://www.youtube.com/watch?v=xU395HgXl2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eacch.com/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YQ4qs_45CV0" TargetMode="External"/><Relationship Id="rId4" Type="http://schemas.openxmlformats.org/officeDocument/2006/relationships/hyperlink" Target="https://www.youtube.com/watch?v=Dc2J6WZvfUY" TargetMode="External"/><Relationship Id="rId10" Type="http://schemas.openxmlformats.org/officeDocument/2006/relationships/image" Target="../media/image6.jpg"/><Relationship Id="rId9" Type="http://schemas.openxmlformats.org/officeDocument/2006/relationships/image" Target="../media/image10.png"/><Relationship Id="rId5" Type="http://schemas.openxmlformats.org/officeDocument/2006/relationships/hyperlink" Target="https://www.youtube.com/watch?v=13DiS7cPgX0" TargetMode="External"/><Relationship Id="rId6" Type="http://schemas.openxmlformats.org/officeDocument/2006/relationships/hyperlink" Target="https://www.sensorytoywarehouse.com/product-category/sensory-toys-equipment/" TargetMode="External"/><Relationship Id="rId7" Type="http://schemas.openxmlformats.org/officeDocument/2006/relationships/hyperlink" Target="https://www.youtube.com/watch?v=T9j6rQ4rtQY" TargetMode="External"/><Relationship Id="rId8" Type="http://schemas.openxmlformats.org/officeDocument/2006/relationships/hyperlink" Target="http://spdsupport.org/resources/adult-spd-symptoms.s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Intervencia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000" u="sng">
                <a:solidFill>
                  <a:schemeClr val="hlink"/>
                </a:solidFill>
                <a:hlinkClick r:id="rId3"/>
              </a:rPr>
              <a:t>https://i.pinimg.com/originals/d4/e1/c5/d4e1c505798adc2c664188c2bd7e5042.png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4"/>
              </a:rPr>
              <a:t>https://www.worldallergy.org/UserFiles/image/10_iStock_000023876167_Doub.jpg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5"/>
              </a:rPr>
              <a:t>https://assets.tvo.org/prod/s3fs-public/article-thumbnails/child-therapy-exercises.jpg?nSPptDkeLGBcHqLTPFDlTm0wogdN9oAw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6"/>
              </a:rPr>
              <a:t>https://encrypted-tbn0.gstatic.com/images?q=tbn:ANd9GcTEY3_Ivf-pTwitWD4SdYfDrLY6aSqZZU-Rkg&amp;usqp=CAU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7"/>
              </a:rPr>
              <a:t>https://1.bp.blogspot.com/-KOptubtGdeM/XyXHfqNq0rI/AAAAAAAAFoY/m_d_h3w7p54P0XPU0FdsNoTzCM5XqV2YgCNcBGAsYHQ/s1600/assistivetech3.jpeg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8"/>
              </a:rPr>
              <a:t>https://encrypted-tbn0.gstatic.com/images?q=tbn:ANd9GcTg_ZyWh5r1hy-jsdkvr2pEAoLztjvBvv8Shg&amp;usqp=CAU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9"/>
              </a:rPr>
              <a:t>https://static.wixstatic.com/media/a798251a672c484b9a2e4c08b1e6b7ec.jpg/v1/fill/w_1000,h_667,al_c,q_90,usm_0.66_1.00_0.01/a798251a672c484b9a2e4c08b1e6b7ec.jpg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0"/>
              </a:rPr>
              <a:t>https://x3r9t7q7.rocketcdn.me/wp-content/uploads/2011/07/chelation-therapy-florida.jpg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1"/>
              </a:rPr>
              <a:t>https://mk0ahrcnycschoox0qre.kinstacdn.com/wp-content/uploads/2013/08/wTEACCHclassroom.jpg</a:t>
            </a:r>
            <a:br>
              <a:rPr lang="sk" sz="1000"/>
            </a:br>
            <a:br>
              <a:rPr lang="sk" sz="1000"/>
            </a:b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3503814" y="43"/>
            <a:ext cx="2673494" cy="2577540"/>
            <a:chOff x="3614360" y="410488"/>
            <a:chExt cx="2166000" cy="2166000"/>
          </a:xfrm>
        </p:grpSpPr>
        <p:sp>
          <p:nvSpPr>
            <p:cNvPr id="69" name="Google Shape;69;p14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Behaviorálne prístupy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2152386" y="1282987"/>
            <a:ext cx="2673494" cy="2577540"/>
            <a:chOff x="2519466" y="1488593"/>
            <a:chExt cx="2166000" cy="2166000"/>
          </a:xfrm>
        </p:grpSpPr>
        <p:sp>
          <p:nvSpPr>
            <p:cNvPr id="72" name="Google Shape;72;p14"/>
            <p:cNvSpPr/>
            <p:nvPr/>
          </p:nvSpPr>
          <p:spPr>
            <a:xfrm>
              <a:off x="2519466" y="1488592"/>
              <a:ext cx="2166000" cy="21660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 txBox="1"/>
            <p:nvPr/>
          </p:nvSpPr>
          <p:spPr>
            <a:xfrm>
              <a:off x="2771016" y="196195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Doplnkové terapie a alternatívne prístupy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" name="Google Shape;74;p14"/>
          <p:cNvGrpSpPr/>
          <p:nvPr/>
        </p:nvGrpSpPr>
        <p:grpSpPr>
          <a:xfrm>
            <a:off x="3503809" y="2566183"/>
            <a:ext cx="2673494" cy="2577540"/>
            <a:chOff x="3614356" y="2566908"/>
            <a:chExt cx="2166000" cy="2166000"/>
          </a:xfrm>
        </p:grpSpPr>
        <p:sp>
          <p:nvSpPr>
            <p:cNvPr id="75" name="Google Shape;75;p14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 txBox="1"/>
            <p:nvPr/>
          </p:nvSpPr>
          <p:spPr>
            <a:xfrm>
              <a:off x="3949309" y="3298446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Medikácia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" name="Google Shape;77;p14"/>
          <p:cNvGrpSpPr/>
          <p:nvPr/>
        </p:nvGrpSpPr>
        <p:grpSpPr>
          <a:xfrm>
            <a:off x="4846158" y="1289272"/>
            <a:ext cx="2673494" cy="2577540"/>
            <a:chOff x="4701894" y="1493874"/>
            <a:chExt cx="2166000" cy="2166000"/>
          </a:xfrm>
        </p:grpSpPr>
        <p:sp>
          <p:nvSpPr>
            <p:cNvPr id="78" name="Google Shape;78;p14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 txBox="1"/>
            <p:nvPr/>
          </p:nvSpPr>
          <p:spPr>
            <a:xfrm>
              <a:off x="5036836" y="2225447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Dietetické úpravy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Behaviorálne programy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241550" y="18269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ABA - Applied Behavioral Analysis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DTT - Discrete Trial Training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EIBI - Early Intensive Behavioral Intervention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ESDM - Early Start Denver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TEACCH - Treatment and Education of Autistic and Communication related handicappec CHildren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10287" l="20673" r="23841" t="9281"/>
          <a:stretch/>
        </p:blipFill>
        <p:spPr>
          <a:xfrm>
            <a:off x="5829900" y="458025"/>
            <a:ext cx="2779851" cy="226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5402875" y="541875"/>
            <a:ext cx="28548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EIBI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5326775" y="1549450"/>
            <a:ext cx="2854800" cy="16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pred 4 rokom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25-40 hodín týždenne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1:1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00" y="3230650"/>
            <a:ext cx="3277201" cy="184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>
            <p:ph type="title"/>
          </p:nvPr>
        </p:nvSpPr>
        <p:spPr>
          <a:xfrm>
            <a:off x="437200" y="541875"/>
            <a:ext cx="2031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4"/>
              </a:rPr>
              <a:t>ABA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304050" y="14783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5"/>
              </a:rPr>
              <a:t>Pokus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6"/>
              </a:rPr>
              <a:t>Posilnenie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7"/>
              </a:rPr>
              <a:t>Výzva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8"/>
              </a:rPr>
              <a:t>Generalizácia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9"/>
              </a:rPr>
              <a:t>Náhodné učenie</a:t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 flipH="1">
            <a:off x="3001800" y="541875"/>
            <a:ext cx="21306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DTT</a:t>
            </a:r>
            <a:endParaRPr/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5402875" y="2903975"/>
            <a:ext cx="28548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ESDM</a:t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2722275" y="1478325"/>
            <a:ext cx="2854800" cy="16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malé úkony sa spájajú do komplexného správania</a:t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5402875" y="3552125"/>
            <a:ext cx="2854800" cy="16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12-48 mesiacov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TEACCH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4832550" y="343725"/>
            <a:ext cx="6614400" cy="355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Zlepšenie adaptácie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úprava správania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úprava prostredia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Spolupráca s rodičmi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Individuálny program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Psychoedukačný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Štruktúrované učenie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Organizácia priestoru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Časový plán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Vizuálne pomôcky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Rutina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sk"/>
              <a:t>“najprv práca, potom zábava”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sk"/>
              <a:t>“zhora dole”, “zľava doprava”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Rozširovanie schopností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KBT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Multidisciplinarita</a:t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075" y="1761393"/>
            <a:ext cx="4631475" cy="306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Ďalšie prístupy</a:t>
            </a:r>
            <a:endParaRPr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387900" y="1367775"/>
            <a:ext cx="4419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AAC - Augmentative and Alternative Communication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Floortime - Relationship based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Pracovná 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Nácvik sociálnych zručností</a:t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800" y="2449151"/>
            <a:ext cx="4419301" cy="26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513" y="32394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4274" y="62575"/>
            <a:ext cx="3451925" cy="230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Medikácia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87900" y="12801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Antipsychotiká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Risperidon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Aripiprazole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SSRI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Prozac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Paretin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Stimulanciá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Ritalin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Adderall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Medikácia komorbidity</a:t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350" y="1548025"/>
            <a:ext cx="381000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Doplnková terapia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87900" y="1243950"/>
            <a:ext cx="8368200" cy="3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3"/>
              </a:rPr>
              <a:t>Rečová 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KBT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4"/>
              </a:rPr>
              <a:t>Arteterapia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5"/>
              </a:rPr>
              <a:t>Muzikoterapia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Canisterapia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Tréning sociálnych zručností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Pracovná 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Deep Pressure Therapy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Senzorické hračky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 u="sng">
                <a:solidFill>
                  <a:schemeClr val="hlink"/>
                </a:solidFill>
                <a:hlinkClick r:id="rId7"/>
              </a:rPr>
              <a:t>Sensory room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Sensory Processing Disorder checklis</a:t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9">
            <a:alphaModFix/>
          </a:blip>
          <a:srcRect b="0" l="23064" r="20953" t="1903"/>
          <a:stretch/>
        </p:blipFill>
        <p:spPr>
          <a:xfrm>
            <a:off x="6163800" y="48925"/>
            <a:ext cx="2879250" cy="504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91788" y="1607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Alternatívne prístupy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87900" y="1489825"/>
            <a:ext cx="8368200" cy="3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Masáže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Akupunktúra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Aromaterapia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Chelácia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5525" y="1830950"/>
            <a:ext cx="4654301" cy="310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