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61" r:id="rId4"/>
    <p:sldId id="260" r:id="rId5"/>
    <p:sldId id="259" r:id="rId6"/>
    <p:sldId id="262" r:id="rId7"/>
    <p:sldId id="268" r:id="rId8"/>
    <p:sldId id="264" r:id="rId9"/>
    <p:sldId id="266" r:id="rId10"/>
    <p:sldId id="267" r:id="rId11"/>
    <p:sldId id="270" r:id="rId12"/>
    <p:sldId id="274" r:id="rId13"/>
    <p:sldId id="271" r:id="rId14"/>
    <p:sldId id="287" r:id="rId15"/>
    <p:sldId id="288" r:id="rId16"/>
    <p:sldId id="289" r:id="rId17"/>
    <p:sldId id="269" r:id="rId18"/>
    <p:sldId id="275" r:id="rId19"/>
    <p:sldId id="276" r:id="rId20"/>
    <p:sldId id="278" r:id="rId21"/>
    <p:sldId id="279" r:id="rId22"/>
    <p:sldId id="282" r:id="rId23"/>
    <p:sldId id="283" r:id="rId24"/>
    <p:sldId id="284" r:id="rId25"/>
    <p:sldId id="281" r:id="rId26"/>
    <p:sldId id="280" r:id="rId27"/>
    <p:sldId id="285" r:id="rId28"/>
    <p:sldId id="286" r:id="rId29"/>
    <p:sldId id="290" r:id="rId30"/>
    <p:sldId id="25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e Stroupková" initials="LS" lastIdx="4" clrIdx="0">
    <p:extLst>
      <p:ext uri="{19B8F6BF-5375-455C-9EA6-DF929625EA0E}">
        <p15:presenceInfo xmlns:p15="http://schemas.microsoft.com/office/powerpoint/2012/main" userId="Lucie Stroup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8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6T09:21:05.196" idx="1">
    <p:pos x="5725" y="295"/>
    <p:text>Byla studie v USA, dke se ukázalo, že téměř polovina obyvatel si projde v životě nějakou duševní poruchou, na prvním místě byl alkoholismus (26 %), na druhém úzkostné poruchy (24 %) a pak afektivní poruchy (19,3 %)</p:text>
    <p:extLst>
      <p:ext uri="{C676402C-5697-4E1C-873F-D02D1690AC5C}">
        <p15:threadingInfo xmlns:p15="http://schemas.microsoft.com/office/powerpoint/2012/main" timeZoneBias="-60"/>
      </p:ext>
    </p:extLst>
  </p:cm>
  <p:cm authorId="1" dt="2020-11-06T09:38:11.814" idx="2">
    <p:pos x="5725" y="431"/>
    <p:text>Problém začíná tam, kde se úzkost či strach obje-vují příliš často, trvají příliš dlouhoa jejich intenzita jevzhledem k situaci,která je spustila, příliš velkánebo se objevují v nepřiměřených situacích.V těchto případech zpravidla negativně zasahují do života jedince. Mírnéobavy a úzkost jsou tedy zcela normální a prožívá je v životě každý.
MLA (Modern Language Association)
Praško, Ján. Úzkostné Poruchy : Klasifikace, Diagnostika a Léčba. Vol. Vyd. 1, Portál, 2005.
APA (American Psychological Assoc.)
Praško, J. (2005). Úzkostné poruchy : klasifikace, diagnostika a léčba: Vol. Vyd. 1. Portál.</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06T11:30:38.458" idx="3">
    <p:pos x="10" y="10"/>
    <p:text>Známa je také postava Pana, boha pastvy a ochránce stád,od jehož jména je odvozen termín panika. Podle řecké mytologie tento trpas-ličí bůh, ošklivý, kozorohý a celý pokrytý srstí, žil osaměle a byl velmi nála-dový. Když kolem jeho skrýše šel náhodný poutník, Pan náhle vyskočil z úkrytus děsivým výkřikem. Hrůza, kterou poutník zažil, je přirovnávána k panice.Je zajímavé, že ošklivý Pan byl tak ješitný, že se domýšlel, že hraje hudbu lépe
MLA (Modern Language Association)
Praško, Ján. Úzkostné Poruchy : Klasifikace, Diagnostika a Léčba. Vol. Vyd. 1, Portál, 2005.
APA (American Psychological Assoc.)
Praško, J. (2005). Úzkostné poruchy : klasifikace, diagnostika a léčba: Vol. Vyd. 1. Portál.</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06T16:48:38.564" idx="4">
    <p:pos x="3782" y="1766"/>
    <p:text>The vagus nerve flows from the brain into the chest, and through the diaphragm. As the diaphragm expands while drawing in a belly breath, the vagus nerve is stimulated, and via the neurotransmitter acetylcholine, activates the parasympathetic response. Because this neurotransmitter is also involved in turning off the inflammatory response, relaxed breathing dials down inflammation
M + soustředíme se na něco jiného</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11/6/2020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7280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11/6/2020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3820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11/6/2020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8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11/6/2020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3984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11/6/2020</a:t>
            </a:fld>
            <a:endParaRPr lang="en-US" dirty="0"/>
          </a:p>
        </p:txBody>
      </p:sp>
    </p:spTree>
    <p:extLst>
      <p:ext uri="{BB962C8B-B14F-4D97-AF65-F5344CB8AC3E}">
        <p14:creationId xmlns:p14="http://schemas.microsoft.com/office/powerpoint/2010/main" val="328502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11/6/2020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041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11/6/2020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452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11/6/2020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4643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11/6/2020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6178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11/6/2020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4209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11/6/2020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20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11/6/2020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2852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searchgate.net/publication/224881366_Panic_Its_prevalence_diagnosis_and_treatment_via_the_inter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1" name="Picture 3">
            <a:extLst>
              <a:ext uri="{FF2B5EF4-FFF2-40B4-BE49-F238E27FC236}">
                <a16:creationId xmlns:a16="http://schemas.microsoft.com/office/drawing/2014/main" id="{330EEF9D-4576-402B-B475-75ECD1FCCC20}"/>
              </a:ext>
            </a:extLst>
          </p:cNvPr>
          <p:cNvPicPr>
            <a:picLocks noChangeAspect="1"/>
          </p:cNvPicPr>
          <p:nvPr/>
        </p:nvPicPr>
        <p:blipFill rotWithShape="1">
          <a:blip r:embed="rId2"/>
          <a:srcRect t="12769" r="-1" b="-1"/>
          <a:stretch/>
        </p:blipFill>
        <p:spPr>
          <a:xfrm>
            <a:off x="20" y="10"/>
            <a:ext cx="12188932" cy="6857990"/>
          </a:xfrm>
          <a:prstGeom prst="rect">
            <a:avLst/>
          </a:prstGeom>
        </p:spPr>
      </p:pic>
      <p:sp>
        <p:nvSpPr>
          <p:cNvPr id="39" name="Freeform: Shape 38">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086" y="1519577"/>
            <a:ext cx="4875255" cy="43440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6005" y="1664838"/>
            <a:ext cx="4581293" cy="40590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747085"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36EB0B11-1E28-439F-B6D0-F9B54DE3F81B}"/>
              </a:ext>
            </a:extLst>
          </p:cNvPr>
          <p:cNvSpPr>
            <a:spLocks noGrp="1"/>
          </p:cNvSpPr>
          <p:nvPr>
            <p:ph type="ctrTitle"/>
          </p:nvPr>
        </p:nvSpPr>
        <p:spPr>
          <a:xfrm>
            <a:off x="1364275" y="2247663"/>
            <a:ext cx="3691581" cy="2186393"/>
          </a:xfrm>
        </p:spPr>
        <p:txBody>
          <a:bodyPr anchor="b">
            <a:normAutofit/>
          </a:bodyPr>
          <a:lstStyle/>
          <a:p>
            <a:pPr algn="ctr">
              <a:lnSpc>
                <a:spcPct val="110000"/>
              </a:lnSpc>
            </a:pPr>
            <a:r>
              <a:rPr lang="en-US" sz="2800" dirty="0">
                <a:solidFill>
                  <a:schemeClr val="bg1"/>
                </a:solidFill>
              </a:rPr>
              <a:t>Neurotic, </a:t>
            </a:r>
            <a:br>
              <a:rPr lang="cs-CZ" sz="2800" dirty="0">
                <a:solidFill>
                  <a:schemeClr val="bg1"/>
                </a:solidFill>
              </a:rPr>
            </a:br>
            <a:r>
              <a:rPr lang="en-US" sz="2800" dirty="0">
                <a:solidFill>
                  <a:schemeClr val="bg1"/>
                </a:solidFill>
              </a:rPr>
              <a:t>stress-related and somatoform disorders </a:t>
            </a:r>
            <a:endParaRPr lang="cs-CZ" sz="2800" dirty="0">
              <a:solidFill>
                <a:schemeClr val="bg1"/>
              </a:solidFill>
            </a:endParaRPr>
          </a:p>
        </p:txBody>
      </p:sp>
      <p:sp>
        <p:nvSpPr>
          <p:cNvPr id="3" name="Podnadpis 2">
            <a:extLst>
              <a:ext uri="{FF2B5EF4-FFF2-40B4-BE49-F238E27FC236}">
                <a16:creationId xmlns:a16="http://schemas.microsoft.com/office/drawing/2014/main" id="{A41269DA-A75A-4433-8436-C9C8B37F497D}"/>
              </a:ext>
            </a:extLst>
          </p:cNvPr>
          <p:cNvSpPr>
            <a:spLocks noGrp="1"/>
          </p:cNvSpPr>
          <p:nvPr>
            <p:ph type="subTitle" idx="1"/>
          </p:nvPr>
        </p:nvSpPr>
        <p:spPr>
          <a:xfrm>
            <a:off x="1631212" y="4434056"/>
            <a:ext cx="3247403" cy="678633"/>
          </a:xfrm>
        </p:spPr>
        <p:txBody>
          <a:bodyPr anchor="t">
            <a:normAutofit fontScale="85000" lnSpcReduction="10000"/>
          </a:bodyPr>
          <a:lstStyle/>
          <a:p>
            <a:pPr algn="ctr">
              <a:lnSpc>
                <a:spcPct val="120000"/>
              </a:lnSpc>
            </a:pPr>
            <a:r>
              <a:rPr lang="cs-CZ" sz="500">
                <a:solidFill>
                  <a:schemeClr val="bg1"/>
                </a:solidFill>
              </a:rPr>
              <a:t>Mgr. Lucie Stroupková</a:t>
            </a:r>
          </a:p>
          <a:p>
            <a:pPr algn="ctr">
              <a:lnSpc>
                <a:spcPct val="120000"/>
              </a:lnSpc>
            </a:pPr>
            <a:r>
              <a:rPr lang="cs-CZ" sz="500">
                <a:solidFill>
                  <a:schemeClr val="bg1"/>
                </a:solidFill>
              </a:rPr>
              <a:t>Clinical Psychology</a:t>
            </a:r>
          </a:p>
          <a:p>
            <a:pPr algn="ctr">
              <a:lnSpc>
                <a:spcPct val="120000"/>
              </a:lnSpc>
            </a:pPr>
            <a:r>
              <a:rPr lang="cs-CZ" sz="500">
                <a:solidFill>
                  <a:schemeClr val="bg1"/>
                </a:solidFill>
              </a:rPr>
              <a:t>Department of Psychology, Faculty of Arts, Masaryk University</a:t>
            </a:r>
          </a:p>
        </p:txBody>
      </p:sp>
    </p:spTree>
    <p:extLst>
      <p:ext uri="{BB962C8B-B14F-4D97-AF65-F5344CB8AC3E}">
        <p14:creationId xmlns:p14="http://schemas.microsoft.com/office/powerpoint/2010/main" val="247533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0C3BE812-C9C4-4A66-8B85-DF21A6DD3BDE}"/>
              </a:ext>
            </a:extLst>
          </p:cNvPr>
          <p:cNvSpPr>
            <a:spLocks noGrp="1"/>
          </p:cNvSpPr>
          <p:nvPr>
            <p:ph type="title"/>
          </p:nvPr>
        </p:nvSpPr>
        <p:spPr>
          <a:xfrm>
            <a:off x="6162259" y="893763"/>
            <a:ext cx="4691478" cy="1587444"/>
          </a:xfrm>
        </p:spPr>
        <p:txBody>
          <a:bodyPr anchor="b">
            <a:normAutofit/>
          </a:bodyPr>
          <a:lstStyle/>
          <a:p>
            <a:r>
              <a:rPr lang="cs-CZ" dirty="0"/>
              <a:t>F40 </a:t>
            </a:r>
            <a:r>
              <a:rPr lang="cs-CZ" dirty="0" err="1"/>
              <a:t>Phobic</a:t>
            </a:r>
            <a:r>
              <a:rPr lang="cs-CZ" dirty="0"/>
              <a:t> </a:t>
            </a:r>
            <a:r>
              <a:rPr lang="cs-CZ" dirty="0" err="1"/>
              <a:t>anxiety</a:t>
            </a:r>
            <a:r>
              <a:rPr lang="cs-CZ" dirty="0"/>
              <a:t> </a:t>
            </a:r>
            <a:r>
              <a:rPr lang="cs-CZ" dirty="0" err="1"/>
              <a:t>disorders</a:t>
            </a:r>
            <a:endParaRPr lang="cs-CZ" dirty="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0" name="Picture 2" descr="Spider Silhouette Insects - Free image on Pixabay">
            <a:extLst>
              <a:ext uri="{FF2B5EF4-FFF2-40B4-BE49-F238E27FC236}">
                <a16:creationId xmlns:a16="http://schemas.microsoft.com/office/drawing/2014/main" id="{014A2180-9A0A-488E-9D41-2E4EE496E3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8629" y="1932465"/>
            <a:ext cx="2883754" cy="288375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5643BBBD-F71E-49C0-B29E-3A7B2A617B90}"/>
              </a:ext>
            </a:extLst>
          </p:cNvPr>
          <p:cNvSpPr>
            <a:spLocks noGrp="1"/>
          </p:cNvSpPr>
          <p:nvPr>
            <p:ph idx="1"/>
          </p:nvPr>
        </p:nvSpPr>
        <p:spPr>
          <a:xfrm>
            <a:off x="6162260" y="2721030"/>
            <a:ext cx="4691478" cy="3243207"/>
          </a:xfrm>
        </p:spPr>
        <p:txBody>
          <a:bodyPr>
            <a:normAutofit/>
          </a:bodyPr>
          <a:lstStyle/>
          <a:p>
            <a:pPr>
              <a:lnSpc>
                <a:spcPct val="130000"/>
              </a:lnSpc>
            </a:pPr>
            <a:r>
              <a:rPr lang="cs-CZ" sz="1500" b="1" u="sng"/>
              <a:t>F40.2 </a:t>
            </a:r>
            <a:r>
              <a:rPr lang="cs-CZ" sz="1500" b="1" u="sng" err="1"/>
              <a:t>Specific</a:t>
            </a:r>
            <a:r>
              <a:rPr lang="cs-CZ" sz="1500" b="1" u="sng"/>
              <a:t> </a:t>
            </a:r>
            <a:r>
              <a:rPr lang="cs-CZ" sz="1500" b="1" u="sng" err="1"/>
              <a:t>phobias</a:t>
            </a:r>
            <a:endParaRPr lang="cs-CZ" sz="1500" b="1" u="sng"/>
          </a:p>
          <a:p>
            <a:pPr marL="285750" indent="-285750">
              <a:lnSpc>
                <a:spcPct val="130000"/>
              </a:lnSpc>
              <a:buFontTx/>
              <a:buChar char="-"/>
            </a:pPr>
            <a:r>
              <a:rPr lang="cs-CZ" sz="1500" err="1"/>
              <a:t>Restricted</a:t>
            </a:r>
            <a:r>
              <a:rPr lang="cs-CZ" sz="1500"/>
              <a:t> to </a:t>
            </a:r>
            <a:r>
              <a:rPr lang="cs-CZ" sz="1500" err="1"/>
              <a:t>highly</a:t>
            </a:r>
            <a:r>
              <a:rPr lang="cs-CZ" sz="1500"/>
              <a:t> </a:t>
            </a:r>
            <a:r>
              <a:rPr lang="cs-CZ" sz="1500" err="1"/>
              <a:t>specific</a:t>
            </a:r>
            <a:r>
              <a:rPr lang="cs-CZ" sz="1500"/>
              <a:t> </a:t>
            </a:r>
            <a:r>
              <a:rPr lang="cs-CZ" sz="1500" err="1"/>
              <a:t>objects</a:t>
            </a:r>
            <a:r>
              <a:rPr lang="cs-CZ" sz="1500"/>
              <a:t> </a:t>
            </a:r>
            <a:r>
              <a:rPr lang="cs-CZ" sz="1500" err="1"/>
              <a:t>or</a:t>
            </a:r>
            <a:r>
              <a:rPr lang="cs-CZ" sz="1500"/>
              <a:t> </a:t>
            </a:r>
            <a:r>
              <a:rPr lang="cs-CZ" sz="1500" err="1"/>
              <a:t>situations</a:t>
            </a:r>
            <a:r>
              <a:rPr lang="cs-CZ" sz="1500"/>
              <a:t> </a:t>
            </a:r>
          </a:p>
          <a:p>
            <a:pPr marL="285750" indent="-285750">
              <a:lnSpc>
                <a:spcPct val="130000"/>
              </a:lnSpc>
              <a:buFontTx/>
              <a:buChar char="-"/>
            </a:pPr>
            <a:r>
              <a:rPr lang="cs-CZ" sz="1500" err="1"/>
              <a:t>Specific</a:t>
            </a:r>
            <a:r>
              <a:rPr lang="cs-CZ" sz="1500"/>
              <a:t> </a:t>
            </a:r>
            <a:r>
              <a:rPr lang="cs-CZ" sz="1500" err="1"/>
              <a:t>animals</a:t>
            </a:r>
            <a:r>
              <a:rPr lang="cs-CZ" sz="1500"/>
              <a:t>, </a:t>
            </a:r>
            <a:r>
              <a:rPr lang="cs-CZ" sz="1500" err="1"/>
              <a:t>heights</a:t>
            </a:r>
            <a:r>
              <a:rPr lang="cs-CZ" sz="1500"/>
              <a:t>, </a:t>
            </a:r>
            <a:r>
              <a:rPr lang="cs-CZ" sz="1500" err="1"/>
              <a:t>thunder</a:t>
            </a:r>
            <a:r>
              <a:rPr lang="cs-CZ" sz="1500"/>
              <a:t>, </a:t>
            </a:r>
            <a:r>
              <a:rPr lang="cs-CZ" sz="1500" err="1"/>
              <a:t>flying</a:t>
            </a:r>
            <a:r>
              <a:rPr lang="cs-CZ" sz="1500"/>
              <a:t>, </a:t>
            </a:r>
            <a:r>
              <a:rPr lang="cs-CZ" sz="1500" err="1"/>
              <a:t>darkness</a:t>
            </a:r>
            <a:r>
              <a:rPr lang="cs-CZ" sz="1500"/>
              <a:t>, </a:t>
            </a:r>
            <a:r>
              <a:rPr lang="cs-CZ" sz="1500" err="1"/>
              <a:t>closed</a:t>
            </a:r>
            <a:r>
              <a:rPr lang="cs-CZ" sz="1500"/>
              <a:t> </a:t>
            </a:r>
            <a:r>
              <a:rPr lang="cs-CZ" sz="1500" err="1"/>
              <a:t>spaces</a:t>
            </a:r>
            <a:r>
              <a:rPr lang="cs-CZ" sz="1500"/>
              <a:t>, public </a:t>
            </a:r>
            <a:r>
              <a:rPr lang="cs-CZ" sz="1500" err="1"/>
              <a:t>toilets</a:t>
            </a:r>
            <a:r>
              <a:rPr lang="cs-CZ" sz="1500"/>
              <a:t>, </a:t>
            </a:r>
            <a:r>
              <a:rPr lang="cs-CZ" sz="1500" err="1"/>
              <a:t>specific</a:t>
            </a:r>
            <a:r>
              <a:rPr lang="cs-CZ" sz="1500"/>
              <a:t> food, </a:t>
            </a:r>
            <a:r>
              <a:rPr lang="cs-CZ" sz="1500" err="1"/>
              <a:t>diseases</a:t>
            </a:r>
            <a:r>
              <a:rPr lang="cs-CZ" sz="1500"/>
              <a:t>, </a:t>
            </a:r>
            <a:r>
              <a:rPr lang="cs-CZ" sz="1500" err="1"/>
              <a:t>medical</a:t>
            </a:r>
            <a:r>
              <a:rPr lang="cs-CZ" sz="1500"/>
              <a:t> </a:t>
            </a:r>
            <a:r>
              <a:rPr lang="cs-CZ" sz="1500" err="1"/>
              <a:t>procedures</a:t>
            </a:r>
            <a:r>
              <a:rPr lang="cs-CZ" sz="1500"/>
              <a:t>, …</a:t>
            </a:r>
          </a:p>
          <a:p>
            <a:pPr marL="285750" indent="-285750">
              <a:lnSpc>
                <a:spcPct val="130000"/>
              </a:lnSpc>
              <a:buFontTx/>
              <a:buChar char="-"/>
            </a:pPr>
            <a:r>
              <a:rPr lang="cs-CZ" sz="1500" err="1"/>
              <a:t>Contact</a:t>
            </a:r>
            <a:r>
              <a:rPr lang="cs-CZ" sz="1500"/>
              <a:t> </a:t>
            </a:r>
            <a:r>
              <a:rPr lang="cs-CZ" sz="1500" err="1"/>
              <a:t>with</a:t>
            </a:r>
            <a:r>
              <a:rPr lang="cs-CZ" sz="1500"/>
              <a:t> </a:t>
            </a:r>
            <a:r>
              <a:rPr lang="cs-CZ" sz="1500" err="1"/>
              <a:t>the</a:t>
            </a:r>
            <a:r>
              <a:rPr lang="cs-CZ" sz="1500"/>
              <a:t> </a:t>
            </a:r>
            <a:r>
              <a:rPr lang="cs-CZ" sz="1500" err="1"/>
              <a:t>triger</a:t>
            </a:r>
            <a:r>
              <a:rPr lang="cs-CZ" sz="1500"/>
              <a:t> </a:t>
            </a:r>
            <a:r>
              <a:rPr lang="cs-CZ" sz="1500" err="1"/>
              <a:t>might</a:t>
            </a:r>
            <a:r>
              <a:rPr lang="cs-CZ" sz="1500"/>
              <a:t> </a:t>
            </a:r>
            <a:r>
              <a:rPr lang="cs-CZ" sz="1500" err="1"/>
              <a:t>evoke</a:t>
            </a:r>
            <a:r>
              <a:rPr lang="cs-CZ" sz="1500"/>
              <a:t> a panic </a:t>
            </a:r>
            <a:r>
              <a:rPr lang="cs-CZ" sz="1500" err="1"/>
              <a:t>reaction</a:t>
            </a:r>
            <a:endParaRPr lang="cs-CZ" sz="1500"/>
          </a:p>
        </p:txBody>
      </p:sp>
    </p:spTree>
    <p:extLst>
      <p:ext uri="{BB962C8B-B14F-4D97-AF65-F5344CB8AC3E}">
        <p14:creationId xmlns:p14="http://schemas.microsoft.com/office/powerpoint/2010/main" val="245238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146AFCB6-D23C-4C95-AFB9-EDA837104959}"/>
              </a:ext>
            </a:extLst>
          </p:cNvPr>
          <p:cNvSpPr>
            <a:spLocks noGrp="1"/>
          </p:cNvSpPr>
          <p:nvPr>
            <p:ph type="title"/>
          </p:nvPr>
        </p:nvSpPr>
        <p:spPr>
          <a:xfrm>
            <a:off x="6162259" y="893763"/>
            <a:ext cx="4527965" cy="1587444"/>
          </a:xfrm>
        </p:spPr>
        <p:txBody>
          <a:bodyPr anchor="b">
            <a:normAutofit/>
          </a:bodyPr>
          <a:lstStyle/>
          <a:p>
            <a:r>
              <a:rPr lang="cs-CZ" dirty="0"/>
              <a:t>F41 </a:t>
            </a:r>
            <a:r>
              <a:rPr lang="cs-CZ" dirty="0" err="1"/>
              <a:t>Other</a:t>
            </a:r>
            <a:r>
              <a:rPr lang="cs-CZ" dirty="0"/>
              <a:t> </a:t>
            </a:r>
            <a:r>
              <a:rPr lang="cs-CZ" dirty="0" err="1"/>
              <a:t>anxiety</a:t>
            </a:r>
            <a:r>
              <a:rPr lang="cs-CZ" dirty="0"/>
              <a:t> </a:t>
            </a:r>
            <a:r>
              <a:rPr lang="cs-CZ" dirty="0" err="1"/>
              <a:t>disorders</a:t>
            </a:r>
            <a:endParaRPr lang="cs-CZ" dirty="0"/>
          </a:p>
        </p:txBody>
      </p:sp>
      <p:sp>
        <p:nvSpPr>
          <p:cNvPr id="141" name="Freeform: Shape 140">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 name="Freeform: Shape 142">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Freeform: Shape 144">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198" name="Picture 6" descr="Panic disorder psychological disorder mental Vector Image">
            <a:extLst>
              <a:ext uri="{FF2B5EF4-FFF2-40B4-BE49-F238E27FC236}">
                <a16:creationId xmlns:a16="http://schemas.microsoft.com/office/drawing/2014/main" id="{E56B665F-91F9-48B2-9770-74EA13ADD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2" r="-1" b="9137"/>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A87C4AE0-55CE-4D16-9001-05FF50E01F29}"/>
              </a:ext>
            </a:extLst>
          </p:cNvPr>
          <p:cNvSpPr>
            <a:spLocks noGrp="1"/>
          </p:cNvSpPr>
          <p:nvPr>
            <p:ph idx="1"/>
          </p:nvPr>
        </p:nvSpPr>
        <p:spPr>
          <a:xfrm>
            <a:off x="6162259" y="2481207"/>
            <a:ext cx="4691478" cy="4084320"/>
          </a:xfrm>
        </p:spPr>
        <p:txBody>
          <a:bodyPr>
            <a:normAutofit/>
          </a:bodyPr>
          <a:lstStyle/>
          <a:p>
            <a:pPr>
              <a:lnSpc>
                <a:spcPct val="130000"/>
              </a:lnSpc>
            </a:pPr>
            <a:r>
              <a:rPr lang="cs-CZ" sz="1000" dirty="0" err="1"/>
              <a:t>Manifestations</a:t>
            </a:r>
            <a:r>
              <a:rPr lang="cs-CZ" sz="1000" dirty="0"/>
              <a:t> </a:t>
            </a:r>
            <a:r>
              <a:rPr lang="cs-CZ" sz="1000" dirty="0" err="1"/>
              <a:t>of</a:t>
            </a:r>
            <a:r>
              <a:rPr lang="cs-CZ" sz="1000" dirty="0"/>
              <a:t> </a:t>
            </a:r>
            <a:r>
              <a:rPr lang="cs-CZ" sz="1000" dirty="0" err="1"/>
              <a:t>anxiety</a:t>
            </a:r>
            <a:r>
              <a:rPr lang="cs-CZ" sz="1000" dirty="0"/>
              <a:t> </a:t>
            </a:r>
            <a:r>
              <a:rPr lang="cs-CZ" sz="1000" dirty="0" err="1"/>
              <a:t>which</a:t>
            </a:r>
            <a:r>
              <a:rPr lang="cs-CZ" sz="1000" dirty="0"/>
              <a:t> are not </a:t>
            </a:r>
            <a:r>
              <a:rPr lang="cs-CZ" sz="1000" dirty="0" err="1"/>
              <a:t>restricted</a:t>
            </a:r>
            <a:r>
              <a:rPr lang="cs-CZ" sz="1000" dirty="0"/>
              <a:t> to </a:t>
            </a:r>
            <a:r>
              <a:rPr lang="cs-CZ" sz="1000" dirty="0" err="1"/>
              <a:t>particular</a:t>
            </a:r>
            <a:r>
              <a:rPr lang="cs-CZ" sz="1000" dirty="0"/>
              <a:t> </a:t>
            </a:r>
            <a:r>
              <a:rPr lang="cs-CZ" sz="1000" dirty="0" err="1"/>
              <a:t>environmental</a:t>
            </a:r>
            <a:r>
              <a:rPr lang="cs-CZ" sz="1000" dirty="0"/>
              <a:t>  </a:t>
            </a:r>
            <a:r>
              <a:rPr lang="cs-CZ" sz="1000" dirty="0" err="1"/>
              <a:t>situations</a:t>
            </a:r>
            <a:r>
              <a:rPr lang="cs-CZ" sz="1000" dirty="0"/>
              <a:t>.</a:t>
            </a:r>
          </a:p>
          <a:p>
            <a:pPr>
              <a:lnSpc>
                <a:spcPct val="130000"/>
              </a:lnSpc>
            </a:pPr>
            <a:endParaRPr lang="cs-CZ" sz="1000" dirty="0"/>
          </a:p>
          <a:p>
            <a:pPr>
              <a:lnSpc>
                <a:spcPct val="130000"/>
              </a:lnSpc>
            </a:pPr>
            <a:r>
              <a:rPr lang="cs-CZ" sz="1000" b="1" u="sng" dirty="0"/>
              <a:t>F41.0 Panic </a:t>
            </a:r>
            <a:r>
              <a:rPr lang="cs-CZ" sz="1000" b="1" u="sng" dirty="0" err="1"/>
              <a:t>disorder</a:t>
            </a:r>
            <a:endParaRPr lang="cs-CZ" sz="1000" b="1" u="sng" dirty="0"/>
          </a:p>
          <a:p>
            <a:pPr>
              <a:lnSpc>
                <a:spcPct val="130000"/>
              </a:lnSpc>
            </a:pPr>
            <a:r>
              <a:rPr lang="cs-CZ" sz="1000" dirty="0"/>
              <a:t>- </a:t>
            </a:r>
            <a:r>
              <a:rPr lang="cs-CZ" sz="1000" dirty="0" err="1"/>
              <a:t>Recurrent</a:t>
            </a:r>
            <a:r>
              <a:rPr lang="cs-CZ" sz="1000" dirty="0"/>
              <a:t> </a:t>
            </a:r>
            <a:r>
              <a:rPr lang="cs-CZ" sz="1000" dirty="0" err="1"/>
              <a:t>attacks</a:t>
            </a:r>
            <a:r>
              <a:rPr lang="cs-CZ" sz="1000" dirty="0"/>
              <a:t> </a:t>
            </a:r>
            <a:r>
              <a:rPr lang="cs-CZ" sz="1000" dirty="0" err="1"/>
              <a:t>of</a:t>
            </a:r>
            <a:r>
              <a:rPr lang="cs-CZ" sz="1000" dirty="0"/>
              <a:t> severe </a:t>
            </a:r>
            <a:r>
              <a:rPr lang="cs-CZ" sz="1000" dirty="0" err="1"/>
              <a:t>anxiety</a:t>
            </a:r>
            <a:r>
              <a:rPr lang="cs-CZ" sz="1000" dirty="0"/>
              <a:t> – so </a:t>
            </a:r>
            <a:r>
              <a:rPr lang="cs-CZ" sz="1000" dirty="0" err="1"/>
              <a:t>called</a:t>
            </a:r>
            <a:r>
              <a:rPr lang="cs-CZ" sz="1000" dirty="0"/>
              <a:t> panic </a:t>
            </a:r>
            <a:r>
              <a:rPr lang="cs-CZ" sz="1000" dirty="0" err="1"/>
              <a:t>attacks</a:t>
            </a:r>
            <a:r>
              <a:rPr lang="cs-CZ" sz="1000" dirty="0"/>
              <a:t> </a:t>
            </a:r>
          </a:p>
          <a:p>
            <a:pPr marL="285750" indent="-285750">
              <a:lnSpc>
                <a:spcPct val="130000"/>
              </a:lnSpc>
              <a:buFontTx/>
              <a:buChar char="-"/>
            </a:pPr>
            <a:r>
              <a:rPr lang="cs-CZ" sz="1000" dirty="0"/>
              <a:t>Panic </a:t>
            </a:r>
            <a:r>
              <a:rPr lang="cs-CZ" sz="1000" dirty="0" err="1"/>
              <a:t>attack</a:t>
            </a:r>
            <a:r>
              <a:rPr lang="cs-CZ" sz="1000" dirty="0"/>
              <a:t>:</a:t>
            </a:r>
          </a:p>
          <a:p>
            <a:pPr lvl="2" indent="0">
              <a:lnSpc>
                <a:spcPct val="130000"/>
              </a:lnSpc>
              <a:buNone/>
            </a:pPr>
            <a:r>
              <a:rPr lang="cs-CZ" sz="1000" dirty="0"/>
              <a:t>	 -</a:t>
            </a:r>
            <a:r>
              <a:rPr lang="en-US" sz="1000" i="0" dirty="0"/>
              <a:t>sudden onset of palpitations, chest pain, </a:t>
            </a:r>
            <a:r>
              <a:rPr lang="cs-CZ" sz="1000" i="0" dirty="0"/>
              <a:t>	</a:t>
            </a:r>
            <a:r>
              <a:rPr lang="en-US" sz="1000" i="0" dirty="0"/>
              <a:t>choking sensations, </a:t>
            </a:r>
            <a:r>
              <a:rPr lang="cs-CZ" sz="1000" i="0" dirty="0"/>
              <a:t>	</a:t>
            </a:r>
            <a:r>
              <a:rPr lang="en-US" sz="1000" i="0" dirty="0"/>
              <a:t>dizziness, </a:t>
            </a:r>
            <a:r>
              <a:rPr lang="cs-CZ" sz="1000" i="0" dirty="0"/>
              <a:t>	</a:t>
            </a:r>
            <a:r>
              <a:rPr lang="en-US" sz="1000" i="0" dirty="0"/>
              <a:t>and </a:t>
            </a:r>
            <a:r>
              <a:rPr lang="cs-CZ" sz="1000" i="0" dirty="0"/>
              <a:t>	</a:t>
            </a:r>
            <a:r>
              <a:rPr lang="en-US" sz="1000" i="0" dirty="0"/>
              <a:t>feelings of unreality</a:t>
            </a:r>
            <a:endParaRPr lang="cs-CZ" sz="1000" i="0" dirty="0"/>
          </a:p>
          <a:p>
            <a:pPr lvl="4" indent="0">
              <a:lnSpc>
                <a:spcPct val="130000"/>
              </a:lnSpc>
              <a:buNone/>
            </a:pPr>
            <a:r>
              <a:rPr lang="cs-CZ" sz="1000" i="0" dirty="0"/>
              <a:t>	- </a:t>
            </a:r>
            <a:r>
              <a:rPr lang="cs-CZ" sz="1000" i="0" dirty="0" err="1"/>
              <a:t>Fear</a:t>
            </a:r>
            <a:r>
              <a:rPr lang="cs-CZ" sz="1000" i="0" dirty="0"/>
              <a:t> </a:t>
            </a:r>
            <a:r>
              <a:rPr lang="cs-CZ" sz="1000" i="0" dirty="0" err="1"/>
              <a:t>of</a:t>
            </a:r>
            <a:r>
              <a:rPr lang="cs-CZ" sz="1000" i="0" dirty="0"/>
              <a:t> </a:t>
            </a:r>
            <a:r>
              <a:rPr lang="cs-CZ" sz="1000" i="0" dirty="0" err="1"/>
              <a:t>dying</a:t>
            </a:r>
            <a:r>
              <a:rPr lang="cs-CZ" sz="1000" i="0" dirty="0"/>
              <a:t>, </a:t>
            </a:r>
            <a:r>
              <a:rPr lang="cs-CZ" sz="1000" i="0" dirty="0" err="1"/>
              <a:t>losing</a:t>
            </a:r>
            <a:r>
              <a:rPr lang="cs-CZ" sz="1000" i="0" dirty="0"/>
              <a:t> </a:t>
            </a:r>
            <a:r>
              <a:rPr lang="cs-CZ" sz="1000" i="0" dirty="0" err="1"/>
              <a:t>control</a:t>
            </a:r>
            <a:r>
              <a:rPr lang="cs-CZ" sz="1000" i="0" dirty="0"/>
              <a:t>, </a:t>
            </a:r>
            <a:r>
              <a:rPr lang="cs-CZ" sz="1000" i="0" dirty="0" err="1"/>
              <a:t>or</a:t>
            </a:r>
            <a:r>
              <a:rPr lang="cs-CZ" sz="1000" i="0" dirty="0"/>
              <a:t> </a:t>
            </a:r>
            <a:r>
              <a:rPr lang="cs-CZ" sz="1000" i="0" dirty="0" err="1"/>
              <a:t>going</a:t>
            </a:r>
            <a:r>
              <a:rPr lang="cs-CZ" sz="1000" i="0" dirty="0"/>
              <a:t> 	</a:t>
            </a:r>
            <a:r>
              <a:rPr lang="cs-CZ" sz="1000" i="0" dirty="0" err="1"/>
              <a:t>mad</a:t>
            </a:r>
            <a:endParaRPr lang="cs-CZ" sz="1000" i="0" dirty="0"/>
          </a:p>
          <a:p>
            <a:pPr lvl="4" indent="0">
              <a:lnSpc>
                <a:spcPct val="130000"/>
              </a:lnSpc>
              <a:buNone/>
            </a:pPr>
            <a:r>
              <a:rPr lang="cs-CZ" sz="1000" i="0" dirty="0"/>
              <a:t>	- </a:t>
            </a:r>
            <a:r>
              <a:rPr lang="cs-CZ" sz="1000" i="0" dirty="0" err="1"/>
              <a:t>might</a:t>
            </a:r>
            <a:r>
              <a:rPr lang="cs-CZ" sz="1000" i="0" dirty="0"/>
              <a:t> last </a:t>
            </a:r>
            <a:r>
              <a:rPr lang="cs-CZ" sz="1000" i="0" dirty="0" err="1"/>
              <a:t>for</a:t>
            </a:r>
            <a:r>
              <a:rPr lang="cs-CZ" sz="1000" i="0" dirty="0"/>
              <a:t> </a:t>
            </a:r>
            <a:r>
              <a:rPr lang="cs-CZ" sz="1000" i="0" dirty="0" err="1"/>
              <a:t>minutes</a:t>
            </a:r>
            <a:r>
              <a:rPr lang="cs-CZ" sz="1000" i="0" dirty="0"/>
              <a:t>, </a:t>
            </a:r>
            <a:r>
              <a:rPr lang="cs-CZ" sz="1000" i="0" dirty="0" err="1"/>
              <a:t>sometimes</a:t>
            </a:r>
            <a:r>
              <a:rPr lang="cs-CZ" sz="1000" i="0" dirty="0"/>
              <a:t> </a:t>
            </a:r>
            <a:r>
              <a:rPr lang="cs-CZ" sz="1000" i="0" dirty="0" err="1"/>
              <a:t>longer</a:t>
            </a:r>
            <a:r>
              <a:rPr lang="cs-CZ" sz="1000" i="0" dirty="0"/>
              <a:t>, 	</a:t>
            </a:r>
            <a:r>
              <a:rPr lang="cs-CZ" sz="1000" i="0" dirty="0" err="1"/>
              <a:t>frequency</a:t>
            </a:r>
            <a:r>
              <a:rPr lang="cs-CZ" sz="1000" i="0" dirty="0"/>
              <a:t> </a:t>
            </a:r>
            <a:r>
              <a:rPr lang="cs-CZ" sz="1000" i="0" dirty="0" err="1"/>
              <a:t>is</a:t>
            </a:r>
            <a:r>
              <a:rPr lang="cs-CZ" sz="1000" i="0" dirty="0"/>
              <a:t> </a:t>
            </a:r>
            <a:r>
              <a:rPr lang="cs-CZ" sz="1000" i="0" dirty="0" err="1"/>
              <a:t>variable</a:t>
            </a:r>
            <a:endParaRPr lang="cs-CZ" sz="1000" i="0" dirty="0"/>
          </a:p>
          <a:p>
            <a:pPr marL="285750" lvl="2" indent="-285750">
              <a:lnSpc>
                <a:spcPct val="130000"/>
              </a:lnSpc>
              <a:buFontTx/>
              <a:buChar char="-"/>
            </a:pPr>
            <a:endParaRPr lang="cs-CZ" sz="1000" i="0" dirty="0"/>
          </a:p>
          <a:p>
            <a:pPr lvl="2" indent="0">
              <a:lnSpc>
                <a:spcPct val="130000"/>
              </a:lnSpc>
              <a:buNone/>
            </a:pPr>
            <a:endParaRPr lang="cs-CZ" sz="1000" dirty="0"/>
          </a:p>
          <a:p>
            <a:pPr lvl="2" indent="0">
              <a:lnSpc>
                <a:spcPct val="130000"/>
              </a:lnSpc>
              <a:buNone/>
            </a:pPr>
            <a:endParaRPr lang="cs-CZ" sz="1000" dirty="0"/>
          </a:p>
          <a:p>
            <a:pPr>
              <a:lnSpc>
                <a:spcPct val="130000"/>
              </a:lnSpc>
            </a:pPr>
            <a:endParaRPr lang="cs-CZ" sz="1000" dirty="0"/>
          </a:p>
          <a:p>
            <a:pPr>
              <a:lnSpc>
                <a:spcPct val="130000"/>
              </a:lnSpc>
            </a:pPr>
            <a:endParaRPr lang="cs-CZ" sz="1000" dirty="0"/>
          </a:p>
        </p:txBody>
      </p:sp>
      <p:sp>
        <p:nvSpPr>
          <p:cNvPr id="6" name="AutoShape 2" descr="Panic Attack signs and symptoms">
            <a:extLst>
              <a:ext uri="{FF2B5EF4-FFF2-40B4-BE49-F238E27FC236}">
                <a16:creationId xmlns:a16="http://schemas.microsoft.com/office/drawing/2014/main" id="{10CDD1EA-39B3-4B90-AAE5-00A39F307D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61767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Freeform: Shape 7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3" name="Freeform: Shape 7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54" name="Freeform: Shape 7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55" name="Freeform: Shape 7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7" name="Rectangle 86">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Freeform: Shape 88">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158" y="1068946"/>
            <a:ext cx="4960104" cy="47355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Freeform: Shape 90">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583" y="1197735"/>
            <a:ext cx="4641209" cy="447461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CFA9E889-4DE8-45DD-BA74-3D0FFABC9517}"/>
              </a:ext>
            </a:extLst>
          </p:cNvPr>
          <p:cNvSpPr>
            <a:spLocks noGrp="1"/>
          </p:cNvSpPr>
          <p:nvPr>
            <p:ph type="title"/>
          </p:nvPr>
        </p:nvSpPr>
        <p:spPr>
          <a:xfrm>
            <a:off x="1327675" y="1685677"/>
            <a:ext cx="4215520" cy="2362673"/>
          </a:xfrm>
        </p:spPr>
        <p:txBody>
          <a:bodyPr vert="horz" lIns="109728" tIns="109728" rIns="109728" bIns="91440" rtlCol="0" anchor="b">
            <a:normAutofit/>
          </a:bodyPr>
          <a:lstStyle/>
          <a:p>
            <a:pPr algn="ctr">
              <a:lnSpc>
                <a:spcPct val="120000"/>
              </a:lnSpc>
            </a:pPr>
            <a:r>
              <a:rPr lang="en-US" sz="4400"/>
              <a:t>Panic circle</a:t>
            </a:r>
          </a:p>
        </p:txBody>
      </p:sp>
      <p:pic>
        <p:nvPicPr>
          <p:cNvPr id="2050" name="Picture 2" descr="The suggested sequence of events in a panic attack according to Clark's...  | Download Scientific Diagram">
            <a:extLst>
              <a:ext uri="{FF2B5EF4-FFF2-40B4-BE49-F238E27FC236}">
                <a16:creationId xmlns:a16="http://schemas.microsoft.com/office/drawing/2014/main" id="{AF1CB3B4-3C50-4516-A9ED-128556E3A8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20269" y="593703"/>
            <a:ext cx="5677273" cy="567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02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6" name="Rectangle 2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2" descr="Kulty (pa)rohatého boha | pohanskykruh">
            <a:extLst>
              <a:ext uri="{FF2B5EF4-FFF2-40B4-BE49-F238E27FC236}">
                <a16:creationId xmlns:a16="http://schemas.microsoft.com/office/drawing/2014/main" id="{33779BFC-584C-4E85-98E9-5168987E88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7945"/>
          <a:stretch/>
        </p:blipFill>
        <p:spPr bwMode="auto">
          <a:xfrm>
            <a:off x="4487333" y="-4063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Freeform: Shape 29">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2A756ED4-AC27-47A9-B6DF-E785E414D854}"/>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20000"/>
              </a:lnSpc>
            </a:pPr>
            <a:r>
              <a:rPr lang="en-US" sz="6000" dirty="0">
                <a:solidFill>
                  <a:schemeClr val="tx1">
                    <a:lumMod val="85000"/>
                    <a:lumOff val="15000"/>
                  </a:schemeClr>
                </a:solidFill>
              </a:rPr>
              <a:t>„Panic“</a:t>
            </a:r>
            <a:br>
              <a:rPr lang="cs-CZ" sz="6000" dirty="0">
                <a:solidFill>
                  <a:schemeClr val="tx1">
                    <a:lumMod val="85000"/>
                    <a:lumOff val="15000"/>
                  </a:schemeClr>
                </a:solidFill>
              </a:rPr>
            </a:br>
            <a:r>
              <a:rPr lang="cs-CZ" sz="6000" dirty="0">
                <a:solidFill>
                  <a:schemeClr val="tx1">
                    <a:lumMod val="85000"/>
                    <a:lumOff val="15000"/>
                  </a:schemeClr>
                </a:solidFill>
              </a:rPr>
              <a:t>&lt;- </a:t>
            </a:r>
            <a:r>
              <a:rPr lang="cs-CZ" sz="6000" dirty="0" err="1">
                <a:solidFill>
                  <a:schemeClr val="tx1">
                    <a:lumMod val="85000"/>
                    <a:lumOff val="15000"/>
                  </a:schemeClr>
                </a:solidFill>
              </a:rPr>
              <a:t>god</a:t>
            </a:r>
            <a:r>
              <a:rPr lang="cs-CZ" sz="6000" dirty="0">
                <a:solidFill>
                  <a:schemeClr val="tx1">
                    <a:lumMod val="85000"/>
                    <a:lumOff val="15000"/>
                  </a:schemeClr>
                </a:solidFill>
              </a:rPr>
              <a:t> Pan</a:t>
            </a:r>
            <a:endParaRPr lang="en-US" sz="6000" dirty="0">
              <a:solidFill>
                <a:schemeClr val="tx1">
                  <a:lumMod val="85000"/>
                  <a:lumOff val="15000"/>
                </a:schemeClr>
              </a:solidFill>
            </a:endParaRPr>
          </a:p>
        </p:txBody>
      </p:sp>
    </p:spTree>
    <p:extLst>
      <p:ext uri="{BB962C8B-B14F-4D97-AF65-F5344CB8AC3E}">
        <p14:creationId xmlns:p14="http://schemas.microsoft.com/office/powerpoint/2010/main" val="15779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42" name="Group 41">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43" name="Freeform: Shape 42">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Freeform: Shape 44">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9AF49F54-B60F-4774-9CCB-3FCF324B0630}"/>
              </a:ext>
            </a:extLst>
          </p:cNvPr>
          <p:cNvSpPr>
            <a:spLocks noGrp="1"/>
          </p:cNvSpPr>
          <p:nvPr>
            <p:ph type="title"/>
          </p:nvPr>
        </p:nvSpPr>
        <p:spPr>
          <a:xfrm>
            <a:off x="704850" y="441780"/>
            <a:ext cx="7058025" cy="669982"/>
          </a:xfrm>
        </p:spPr>
        <p:txBody>
          <a:bodyPr anchor="b">
            <a:normAutofit fontScale="90000"/>
          </a:bodyPr>
          <a:lstStyle/>
          <a:p>
            <a:r>
              <a:rPr lang="cs-CZ" dirty="0" err="1"/>
              <a:t>Managing</a:t>
            </a:r>
            <a:r>
              <a:rPr lang="cs-CZ" dirty="0"/>
              <a:t> panic </a:t>
            </a:r>
            <a:r>
              <a:rPr lang="cs-CZ" dirty="0" err="1"/>
              <a:t>attacks</a:t>
            </a:r>
            <a:endParaRPr lang="cs-CZ" dirty="0"/>
          </a:p>
        </p:txBody>
      </p:sp>
      <p:grpSp>
        <p:nvGrpSpPr>
          <p:cNvPr id="47" name="Group 46">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48" name="Freeform: Shape 47">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9" name="Freeform: Shape 48">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52" name="Group 51">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53" name="Freeform: Shape 52">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Zástupný obsah 2">
            <a:extLst>
              <a:ext uri="{FF2B5EF4-FFF2-40B4-BE49-F238E27FC236}">
                <a16:creationId xmlns:a16="http://schemas.microsoft.com/office/drawing/2014/main" id="{770DED8C-3E9C-4D68-9C08-A399DC949DE7}"/>
              </a:ext>
            </a:extLst>
          </p:cNvPr>
          <p:cNvSpPr>
            <a:spLocks noGrp="1"/>
          </p:cNvSpPr>
          <p:nvPr>
            <p:ph idx="1"/>
          </p:nvPr>
        </p:nvSpPr>
        <p:spPr>
          <a:xfrm>
            <a:off x="914400" y="1220764"/>
            <a:ext cx="8239125" cy="5317638"/>
          </a:xfrm>
        </p:spPr>
        <p:txBody>
          <a:bodyPr>
            <a:normAutofit lnSpcReduction="10000"/>
          </a:bodyPr>
          <a:lstStyle/>
          <a:p>
            <a:pPr>
              <a:lnSpc>
                <a:spcPct val="130000"/>
              </a:lnSpc>
            </a:pPr>
            <a:r>
              <a:rPr lang="cs-CZ" sz="1200" b="1" dirty="0" err="1"/>
              <a:t>Breathing</a:t>
            </a:r>
            <a:r>
              <a:rPr lang="cs-CZ" sz="1200" dirty="0"/>
              <a:t> – </a:t>
            </a:r>
            <a:r>
              <a:rPr lang="cs-CZ" sz="1200" dirty="0" err="1"/>
              <a:t>exhallation</a:t>
            </a:r>
            <a:r>
              <a:rPr lang="cs-CZ" sz="1200" dirty="0"/>
              <a:t> </a:t>
            </a:r>
            <a:r>
              <a:rPr lang="cs-CZ" sz="1200" dirty="0" err="1"/>
              <a:t>longer</a:t>
            </a:r>
            <a:r>
              <a:rPr lang="cs-CZ" sz="1200" dirty="0"/>
              <a:t> </a:t>
            </a:r>
            <a:r>
              <a:rPr lang="cs-CZ" sz="1200" dirty="0" err="1"/>
              <a:t>than</a:t>
            </a:r>
            <a:r>
              <a:rPr lang="cs-CZ" sz="1200" dirty="0"/>
              <a:t> </a:t>
            </a:r>
            <a:r>
              <a:rPr lang="cs-CZ" sz="1200" dirty="0" err="1"/>
              <a:t>inhalation</a:t>
            </a:r>
            <a:r>
              <a:rPr lang="cs-CZ" sz="1200" dirty="0"/>
              <a:t> </a:t>
            </a:r>
          </a:p>
          <a:p>
            <a:pPr>
              <a:lnSpc>
                <a:spcPct val="130000"/>
              </a:lnSpc>
            </a:pPr>
            <a:r>
              <a:rPr lang="cs-CZ" sz="1200" i="1" dirty="0"/>
              <a:t>– </a:t>
            </a:r>
            <a:r>
              <a:rPr lang="cs-CZ" sz="1200" i="1" dirty="0" err="1"/>
              <a:t>breathe</a:t>
            </a:r>
            <a:r>
              <a:rPr lang="cs-CZ" sz="1200" i="1" dirty="0"/>
              <a:t> in – hold - </a:t>
            </a:r>
            <a:r>
              <a:rPr lang="cs-CZ" sz="1200" i="1" dirty="0" err="1"/>
              <a:t>breathe</a:t>
            </a:r>
            <a:r>
              <a:rPr lang="cs-CZ" sz="1200" i="1" dirty="0"/>
              <a:t> </a:t>
            </a:r>
            <a:r>
              <a:rPr lang="cs-CZ" sz="1200" i="1" dirty="0" err="1"/>
              <a:t>out</a:t>
            </a:r>
            <a:endParaRPr lang="cs-CZ" sz="1200" i="1" dirty="0"/>
          </a:p>
          <a:p>
            <a:pPr>
              <a:lnSpc>
                <a:spcPct val="130000"/>
              </a:lnSpc>
            </a:pPr>
            <a:endParaRPr lang="cs-CZ" sz="1200" i="1" dirty="0"/>
          </a:p>
          <a:p>
            <a:pPr>
              <a:lnSpc>
                <a:spcPct val="130000"/>
              </a:lnSpc>
            </a:pPr>
            <a:r>
              <a:rPr lang="cs-CZ" sz="1200" b="1" dirty="0" err="1"/>
              <a:t>Racionalization</a:t>
            </a:r>
            <a:r>
              <a:rPr lang="cs-CZ" sz="1200" dirty="0"/>
              <a:t> - </a:t>
            </a:r>
            <a:r>
              <a:rPr lang="cs-CZ" sz="1200" dirty="0" err="1"/>
              <a:t>Education</a:t>
            </a:r>
            <a:r>
              <a:rPr lang="cs-CZ" sz="1200" dirty="0"/>
              <a:t> + </a:t>
            </a:r>
            <a:r>
              <a:rPr lang="cs-CZ" sz="1200" dirty="0" err="1"/>
              <a:t>ensurance</a:t>
            </a:r>
            <a:r>
              <a:rPr lang="cs-CZ" sz="1200" dirty="0"/>
              <a:t> </a:t>
            </a:r>
            <a:r>
              <a:rPr lang="cs-CZ" sz="1200" dirty="0" err="1"/>
              <a:t>that</a:t>
            </a:r>
            <a:r>
              <a:rPr lang="cs-CZ" sz="1200" dirty="0"/>
              <a:t> </a:t>
            </a:r>
            <a:r>
              <a:rPr lang="cs-CZ" sz="1200" dirty="0" err="1"/>
              <a:t>it</a:t>
            </a:r>
            <a:r>
              <a:rPr lang="cs-CZ" sz="1200" dirty="0"/>
              <a:t> </a:t>
            </a:r>
            <a:r>
              <a:rPr lang="cs-CZ" sz="1200" dirty="0" err="1"/>
              <a:t>is</a:t>
            </a:r>
            <a:r>
              <a:rPr lang="cs-CZ" sz="1200" dirty="0"/>
              <a:t> just a panic </a:t>
            </a:r>
            <a:r>
              <a:rPr lang="cs-CZ" sz="1200" dirty="0" err="1"/>
              <a:t>attack</a:t>
            </a:r>
            <a:r>
              <a:rPr lang="cs-CZ" sz="1200" dirty="0"/>
              <a:t> – </a:t>
            </a:r>
            <a:r>
              <a:rPr lang="cs-CZ" sz="1200" dirty="0" err="1"/>
              <a:t>scientific</a:t>
            </a:r>
            <a:r>
              <a:rPr lang="cs-CZ" sz="1200" dirty="0"/>
              <a:t> </a:t>
            </a:r>
            <a:r>
              <a:rPr lang="cs-CZ" sz="1200" dirty="0" err="1"/>
              <a:t>thinking</a:t>
            </a:r>
            <a:endParaRPr lang="cs-CZ" sz="1200" dirty="0"/>
          </a:p>
          <a:p>
            <a:pPr>
              <a:lnSpc>
                <a:spcPct val="130000"/>
              </a:lnSpc>
            </a:pPr>
            <a:endParaRPr lang="cs-CZ" sz="1200" dirty="0"/>
          </a:p>
          <a:p>
            <a:pPr>
              <a:lnSpc>
                <a:spcPct val="130000"/>
              </a:lnSpc>
            </a:pPr>
            <a:r>
              <a:rPr lang="cs-CZ" sz="1200" b="1" dirty="0" err="1"/>
              <a:t>Attention</a:t>
            </a:r>
            <a:r>
              <a:rPr lang="cs-CZ" sz="1200" b="1" dirty="0"/>
              <a:t> </a:t>
            </a:r>
            <a:r>
              <a:rPr lang="cs-CZ" sz="1200" dirty="0"/>
              <a:t>- Focus </a:t>
            </a:r>
            <a:r>
              <a:rPr lang="cs-CZ" sz="1200" dirty="0" err="1"/>
              <a:t>the</a:t>
            </a:r>
            <a:r>
              <a:rPr lang="cs-CZ" sz="1200" dirty="0"/>
              <a:t> </a:t>
            </a:r>
            <a:r>
              <a:rPr lang="cs-CZ" sz="1200" dirty="0" err="1"/>
              <a:t>attention</a:t>
            </a:r>
            <a:r>
              <a:rPr lang="cs-CZ" sz="1200" dirty="0"/>
              <a:t> to any </a:t>
            </a:r>
            <a:r>
              <a:rPr lang="cs-CZ" sz="1200" dirty="0" err="1"/>
              <a:t>pleasant</a:t>
            </a:r>
            <a:r>
              <a:rPr lang="cs-CZ" sz="1200" dirty="0"/>
              <a:t> </a:t>
            </a:r>
            <a:r>
              <a:rPr lang="cs-CZ" sz="1200" dirty="0" err="1"/>
              <a:t>activity</a:t>
            </a:r>
            <a:r>
              <a:rPr lang="cs-CZ" sz="1200" dirty="0"/>
              <a:t>, on a </a:t>
            </a:r>
            <a:r>
              <a:rPr lang="cs-CZ" sz="1200" dirty="0" err="1"/>
              <a:t>subject</a:t>
            </a:r>
            <a:endParaRPr lang="cs-CZ" sz="1200" dirty="0"/>
          </a:p>
          <a:p>
            <a:pPr>
              <a:lnSpc>
                <a:spcPct val="130000"/>
              </a:lnSpc>
            </a:pPr>
            <a:endParaRPr lang="cs-CZ" sz="1200" dirty="0"/>
          </a:p>
          <a:p>
            <a:pPr>
              <a:lnSpc>
                <a:spcPct val="130000"/>
              </a:lnSpc>
            </a:pPr>
            <a:r>
              <a:rPr lang="cs-CZ" sz="1200" b="1" dirty="0" err="1"/>
              <a:t>Relaxation</a:t>
            </a:r>
            <a:r>
              <a:rPr lang="cs-CZ" sz="1200" dirty="0"/>
              <a:t> . </a:t>
            </a:r>
            <a:r>
              <a:rPr lang="cs-CZ" sz="1200" dirty="0" err="1"/>
              <a:t>Mindfullnes</a:t>
            </a:r>
            <a:r>
              <a:rPr lang="cs-CZ" sz="1200" dirty="0"/>
              <a:t>, </a:t>
            </a:r>
            <a:r>
              <a:rPr lang="cs-CZ" sz="1200" dirty="0" err="1"/>
              <a:t>relaxation</a:t>
            </a:r>
            <a:r>
              <a:rPr lang="cs-CZ" sz="1200" dirty="0"/>
              <a:t> </a:t>
            </a:r>
            <a:r>
              <a:rPr lang="cs-CZ" sz="1200" dirty="0" err="1"/>
              <a:t>techniques</a:t>
            </a:r>
            <a:r>
              <a:rPr lang="cs-CZ" sz="1200" dirty="0"/>
              <a:t>, </a:t>
            </a:r>
            <a:r>
              <a:rPr lang="cs-CZ" sz="1200" dirty="0" err="1"/>
              <a:t>grounding</a:t>
            </a:r>
            <a:r>
              <a:rPr lang="cs-CZ" sz="1200" dirty="0"/>
              <a:t> </a:t>
            </a:r>
            <a:r>
              <a:rPr lang="cs-CZ" sz="1200" dirty="0" err="1"/>
              <a:t>techniques</a:t>
            </a:r>
            <a:r>
              <a:rPr lang="cs-CZ" sz="1200" dirty="0"/>
              <a:t>, </a:t>
            </a:r>
            <a:r>
              <a:rPr lang="cs-CZ" sz="1200" dirty="0" err="1"/>
              <a:t>muscles</a:t>
            </a:r>
            <a:r>
              <a:rPr lang="cs-CZ" sz="1200" dirty="0"/>
              <a:t> </a:t>
            </a:r>
            <a:r>
              <a:rPr lang="cs-CZ" sz="1200" dirty="0" err="1"/>
              <a:t>relaxation</a:t>
            </a:r>
            <a:r>
              <a:rPr lang="cs-CZ" sz="1200" dirty="0"/>
              <a:t> </a:t>
            </a:r>
            <a:r>
              <a:rPr lang="cs-CZ" sz="1200" dirty="0" err="1"/>
              <a:t>techniques</a:t>
            </a:r>
            <a:endParaRPr lang="cs-CZ" sz="1200" dirty="0"/>
          </a:p>
          <a:p>
            <a:pPr>
              <a:lnSpc>
                <a:spcPct val="130000"/>
              </a:lnSpc>
            </a:pPr>
            <a:endParaRPr lang="cs-CZ" sz="1200" dirty="0"/>
          </a:p>
          <a:p>
            <a:pPr>
              <a:lnSpc>
                <a:spcPct val="130000"/>
              </a:lnSpc>
            </a:pPr>
            <a:r>
              <a:rPr lang="cs-CZ" sz="1200" b="1" dirty="0" err="1"/>
              <a:t>Light</a:t>
            </a:r>
            <a:r>
              <a:rPr lang="cs-CZ" sz="1200" b="1" dirty="0"/>
              <a:t> </a:t>
            </a:r>
            <a:r>
              <a:rPr lang="cs-CZ" sz="1200" b="1" dirty="0" err="1"/>
              <a:t>exercise</a:t>
            </a:r>
            <a:r>
              <a:rPr lang="cs-CZ" sz="1200" b="1" dirty="0"/>
              <a:t>, </a:t>
            </a:r>
            <a:r>
              <a:rPr lang="cs-CZ" sz="1200" b="1" dirty="0" err="1"/>
              <a:t>walk</a:t>
            </a:r>
            <a:endParaRPr lang="cs-CZ" sz="1200" b="1" dirty="0"/>
          </a:p>
          <a:p>
            <a:pPr>
              <a:lnSpc>
                <a:spcPct val="130000"/>
              </a:lnSpc>
            </a:pPr>
            <a:endParaRPr lang="cs-CZ" sz="1200" b="1" dirty="0"/>
          </a:p>
          <a:p>
            <a:pPr>
              <a:lnSpc>
                <a:spcPct val="130000"/>
              </a:lnSpc>
            </a:pPr>
            <a:r>
              <a:rPr lang="cs-CZ" sz="1200" b="1" dirty="0" err="1"/>
              <a:t>Imagination</a:t>
            </a:r>
            <a:r>
              <a:rPr lang="cs-CZ" sz="1200" b="1" dirty="0"/>
              <a:t> </a:t>
            </a:r>
            <a:r>
              <a:rPr lang="cs-CZ" sz="1200" dirty="0"/>
              <a:t>- </a:t>
            </a:r>
            <a:r>
              <a:rPr lang="cs-CZ" sz="1200" dirty="0" err="1"/>
              <a:t>something</a:t>
            </a:r>
            <a:r>
              <a:rPr lang="cs-CZ" sz="1200" dirty="0"/>
              <a:t> </a:t>
            </a:r>
            <a:r>
              <a:rPr lang="cs-CZ" sz="1200" dirty="0" err="1"/>
              <a:t>good</a:t>
            </a:r>
            <a:r>
              <a:rPr lang="cs-CZ" sz="1200" dirty="0"/>
              <a:t>, </a:t>
            </a:r>
            <a:r>
              <a:rPr lang="cs-CZ" sz="1200" dirty="0" err="1"/>
              <a:t>safe</a:t>
            </a:r>
            <a:r>
              <a:rPr lang="cs-CZ" sz="1200" dirty="0"/>
              <a:t> place</a:t>
            </a:r>
          </a:p>
          <a:p>
            <a:pPr>
              <a:lnSpc>
                <a:spcPct val="130000"/>
              </a:lnSpc>
            </a:pPr>
            <a:endParaRPr lang="cs-CZ" sz="1200" dirty="0"/>
          </a:p>
          <a:p>
            <a:pPr>
              <a:lnSpc>
                <a:spcPct val="130000"/>
              </a:lnSpc>
            </a:pPr>
            <a:r>
              <a:rPr lang="cs-CZ" sz="1200" b="1" dirty="0" err="1"/>
              <a:t>Benzodiazepines</a:t>
            </a:r>
            <a:endParaRPr lang="cs-CZ" sz="1200" b="1" dirty="0"/>
          </a:p>
          <a:p>
            <a:pPr>
              <a:lnSpc>
                <a:spcPct val="130000"/>
              </a:lnSpc>
            </a:pPr>
            <a:endParaRPr lang="cs-CZ" sz="600" dirty="0"/>
          </a:p>
          <a:p>
            <a:pPr>
              <a:lnSpc>
                <a:spcPct val="130000"/>
              </a:lnSpc>
            </a:pPr>
            <a:endParaRPr lang="cs-CZ" sz="600" dirty="0"/>
          </a:p>
          <a:p>
            <a:pPr>
              <a:lnSpc>
                <a:spcPct val="130000"/>
              </a:lnSpc>
            </a:pPr>
            <a:endParaRPr lang="cs-CZ" sz="600" dirty="0"/>
          </a:p>
        </p:txBody>
      </p:sp>
    </p:spTree>
    <p:extLst>
      <p:ext uri="{BB962C8B-B14F-4D97-AF65-F5344CB8AC3E}">
        <p14:creationId xmlns:p14="http://schemas.microsoft.com/office/powerpoint/2010/main" val="350163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19801E-A6E2-4F88-BB91-2A71DBC47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7831" y="502276"/>
            <a:ext cx="3607800" cy="295708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284FA090-1E51-4E96-AE7C-430E378B5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4077" y="421418"/>
            <a:ext cx="3943847" cy="311773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689869E-ECC4-4D30-B2DF-C7DC3DD85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0566" y="341627"/>
            <a:ext cx="4205424" cy="330404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CEFE8B5-0484-4DFD-8976-69C0D864224A}"/>
              </a:ext>
            </a:extLst>
          </p:cNvPr>
          <p:cNvSpPr>
            <a:spLocks noGrp="1"/>
          </p:cNvSpPr>
          <p:nvPr>
            <p:ph idx="1"/>
          </p:nvPr>
        </p:nvSpPr>
        <p:spPr>
          <a:xfrm>
            <a:off x="1920874" y="4412974"/>
            <a:ext cx="8932863" cy="1677725"/>
          </a:xfrm>
        </p:spPr>
        <p:txBody>
          <a:bodyPr>
            <a:normAutofit/>
          </a:bodyPr>
          <a:lstStyle/>
          <a:p>
            <a:pPr algn="ctr"/>
            <a:endParaRPr lang="cs-CZ"/>
          </a:p>
        </p:txBody>
      </p:sp>
      <p:sp>
        <p:nvSpPr>
          <p:cNvPr id="2" name="Nadpis 1">
            <a:extLst>
              <a:ext uri="{FF2B5EF4-FFF2-40B4-BE49-F238E27FC236}">
                <a16:creationId xmlns:a16="http://schemas.microsoft.com/office/drawing/2014/main" id="{23704B21-EAF0-4CFD-9124-ED3D978E76CA}"/>
              </a:ext>
            </a:extLst>
          </p:cNvPr>
          <p:cNvSpPr>
            <a:spLocks noGrp="1"/>
          </p:cNvSpPr>
          <p:nvPr>
            <p:ph type="title"/>
          </p:nvPr>
        </p:nvSpPr>
        <p:spPr>
          <a:xfrm>
            <a:off x="1711325" y="1769575"/>
            <a:ext cx="8769350" cy="873824"/>
          </a:xfrm>
        </p:spPr>
        <p:txBody>
          <a:bodyPr anchor="b">
            <a:normAutofit fontScale="90000"/>
          </a:bodyPr>
          <a:lstStyle/>
          <a:p>
            <a:pPr algn="ctr"/>
            <a:r>
              <a:rPr lang="cs-CZ" dirty="0" err="1"/>
              <a:t>Practical</a:t>
            </a:r>
            <a:r>
              <a:rPr lang="cs-CZ" dirty="0"/>
              <a:t> </a:t>
            </a:r>
            <a:br>
              <a:rPr lang="cs-CZ" dirty="0"/>
            </a:br>
            <a:r>
              <a:rPr lang="cs-CZ" dirty="0" err="1"/>
              <a:t>exercise</a:t>
            </a:r>
            <a:endParaRPr lang="cs-CZ" dirty="0"/>
          </a:p>
        </p:txBody>
      </p:sp>
    </p:spTree>
    <p:extLst>
      <p:ext uri="{BB962C8B-B14F-4D97-AF65-F5344CB8AC3E}">
        <p14:creationId xmlns:p14="http://schemas.microsoft.com/office/powerpoint/2010/main" val="390615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5C67E4-84C1-451C-BD3B-ECB0DD93B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20061FE2-AF6F-4238-9A35-0A5D69A1F21D}"/>
              </a:ext>
            </a:extLst>
          </p:cNvPr>
          <p:cNvSpPr>
            <a:spLocks noGrp="1"/>
          </p:cNvSpPr>
          <p:nvPr>
            <p:ph type="title"/>
          </p:nvPr>
        </p:nvSpPr>
        <p:spPr>
          <a:xfrm>
            <a:off x="6301382" y="1112823"/>
            <a:ext cx="4917906" cy="1105590"/>
          </a:xfrm>
        </p:spPr>
        <p:txBody>
          <a:bodyPr anchor="b">
            <a:normAutofit/>
          </a:bodyPr>
          <a:lstStyle/>
          <a:p>
            <a:r>
              <a:rPr lang="cs-CZ" dirty="0"/>
              <a:t>Mobile </a:t>
            </a:r>
            <a:r>
              <a:rPr lang="cs-CZ" dirty="0" err="1"/>
              <a:t>phone</a:t>
            </a:r>
            <a:r>
              <a:rPr lang="cs-CZ" dirty="0"/>
              <a:t> </a:t>
            </a:r>
            <a:r>
              <a:rPr lang="cs-CZ" dirty="0" err="1"/>
              <a:t>apps</a:t>
            </a:r>
            <a:endParaRPr lang="cs-CZ" dirty="0"/>
          </a:p>
        </p:txBody>
      </p:sp>
      <p:sp>
        <p:nvSpPr>
          <p:cNvPr id="75" name="Freeform: Shape 74">
            <a:extLst>
              <a:ext uri="{FF2B5EF4-FFF2-40B4-BE49-F238E27FC236}">
                <a16:creationId xmlns:a16="http://schemas.microsoft.com/office/drawing/2014/main" id="{0F8B8F8F-2217-45E6-80A4-5A647BA75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16" y="3668578"/>
            <a:ext cx="3957664" cy="3189422"/>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22965FE7-ADA9-41DA-910C-8C6C2602C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943938" cy="3856970"/>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975AEE9A-8919-44D6-8AE6-E0BE4221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1"/>
            <a:ext cx="2623694" cy="3356093"/>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58D256AA-C8BE-4F76-AC46-0394FB482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803183" cy="3571826"/>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6AA1D337-A367-43A9-9840-1170E84B5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E278376F-CAC3-43B2-B3BB-316716BCA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1E6DB596-F566-469D-8F71-C9D1A0169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Obrázek 4">
            <a:extLst>
              <a:ext uri="{FF2B5EF4-FFF2-40B4-BE49-F238E27FC236}">
                <a16:creationId xmlns:a16="http://schemas.microsoft.com/office/drawing/2014/main" id="{595357C7-8413-4CC4-9EED-06205A304232}"/>
              </a:ext>
            </a:extLst>
          </p:cNvPr>
          <p:cNvPicPr>
            <a:picLocks noChangeAspect="1"/>
          </p:cNvPicPr>
          <p:nvPr/>
        </p:nvPicPr>
        <p:blipFill>
          <a:blip r:embed="rId2"/>
          <a:stretch>
            <a:fillRect/>
          </a:stretch>
        </p:blipFill>
        <p:spPr>
          <a:xfrm>
            <a:off x="3510899" y="2050209"/>
            <a:ext cx="1870184" cy="573522"/>
          </a:xfrm>
          <a:prstGeom prst="rect">
            <a:avLst/>
          </a:prstGeom>
        </p:spPr>
      </p:pic>
      <p:sp>
        <p:nvSpPr>
          <p:cNvPr id="89" name="Freeform: Shape 88">
            <a:extLst>
              <a:ext uri="{FF2B5EF4-FFF2-40B4-BE49-F238E27FC236}">
                <a16:creationId xmlns:a16="http://schemas.microsoft.com/office/drawing/2014/main" id="{0DEDFD66-844D-4995-AA17-C71DDE76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9" y="3752062"/>
            <a:ext cx="3779450" cy="3105939"/>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1" name="Freeform: Shape 90">
            <a:extLst>
              <a:ext uri="{FF2B5EF4-FFF2-40B4-BE49-F238E27FC236}">
                <a16:creationId xmlns:a16="http://schemas.microsoft.com/office/drawing/2014/main" id="{068B0AB6-581C-48A6-B326-FBB06170B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132" y="3468746"/>
            <a:ext cx="4246072" cy="3389255"/>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218" name="Picture 2" descr="Rootd Anxiety &amp; Meditation App: 1-Yr Subscription | StackSocial">
            <a:extLst>
              <a:ext uri="{FF2B5EF4-FFF2-40B4-BE49-F238E27FC236}">
                <a16:creationId xmlns:a16="http://schemas.microsoft.com/office/drawing/2014/main" id="{24E2FCCB-00CA-4A59-A0BF-CE2326B255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976" y="543822"/>
            <a:ext cx="2358888" cy="176916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7F37246F-66D1-489E-9FD0-780EE33EA17A}"/>
              </a:ext>
            </a:extLst>
          </p:cNvPr>
          <p:cNvSpPr>
            <a:spLocks noGrp="1"/>
          </p:cNvSpPr>
          <p:nvPr>
            <p:ph idx="1"/>
          </p:nvPr>
        </p:nvSpPr>
        <p:spPr>
          <a:xfrm>
            <a:off x="6301382" y="2312988"/>
            <a:ext cx="4774784" cy="3651250"/>
          </a:xfrm>
        </p:spPr>
        <p:txBody>
          <a:bodyPr>
            <a:normAutofit/>
          </a:bodyPr>
          <a:lstStyle/>
          <a:p>
            <a:r>
              <a:rPr lang="cs-CZ" dirty="0" err="1"/>
              <a:t>First</a:t>
            </a:r>
            <a:r>
              <a:rPr lang="cs-CZ" dirty="0"/>
              <a:t> </a:t>
            </a:r>
            <a:r>
              <a:rPr lang="cs-CZ" dirty="0" err="1"/>
              <a:t>help</a:t>
            </a:r>
            <a:r>
              <a:rPr lang="cs-CZ" dirty="0"/>
              <a:t>?</a:t>
            </a:r>
          </a:p>
        </p:txBody>
      </p:sp>
      <p:pic>
        <p:nvPicPr>
          <p:cNvPr id="9220" name="Picture 4" descr="Panic Attacks or Anxiety? by Geert Verschaeve">
            <a:extLst>
              <a:ext uri="{FF2B5EF4-FFF2-40B4-BE49-F238E27FC236}">
                <a16:creationId xmlns:a16="http://schemas.microsoft.com/office/drawing/2014/main" id="{77E30EBB-B9EA-4AC1-964E-D863AD1D6D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3729" y="4646159"/>
            <a:ext cx="1625969" cy="162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3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A364ED75-2D1E-4447-9039-24C943A09257}"/>
              </a:ext>
            </a:extLst>
          </p:cNvPr>
          <p:cNvSpPr>
            <a:spLocks noGrp="1"/>
          </p:cNvSpPr>
          <p:nvPr>
            <p:ph type="title"/>
          </p:nvPr>
        </p:nvSpPr>
        <p:spPr>
          <a:xfrm>
            <a:off x="6162259" y="893763"/>
            <a:ext cx="4527965" cy="1587444"/>
          </a:xfrm>
        </p:spPr>
        <p:txBody>
          <a:bodyPr anchor="b">
            <a:normAutofit/>
          </a:bodyPr>
          <a:lstStyle/>
          <a:p>
            <a:r>
              <a:rPr lang="cs-CZ" dirty="0"/>
              <a:t>F41 </a:t>
            </a:r>
            <a:r>
              <a:rPr lang="cs-CZ" dirty="0" err="1"/>
              <a:t>Other</a:t>
            </a:r>
            <a:r>
              <a:rPr lang="cs-CZ" dirty="0"/>
              <a:t> </a:t>
            </a:r>
            <a:r>
              <a:rPr lang="cs-CZ" dirty="0" err="1"/>
              <a:t>anxiety</a:t>
            </a:r>
            <a:r>
              <a:rPr lang="cs-CZ" dirty="0"/>
              <a:t> </a:t>
            </a:r>
            <a:r>
              <a:rPr lang="cs-CZ" dirty="0" err="1"/>
              <a:t>disorders</a:t>
            </a:r>
            <a:endParaRPr lang="cs-CZ" dirty="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42" name="Picture 2" descr="Anxiety disorders - Unique Mindcare">
            <a:extLst>
              <a:ext uri="{FF2B5EF4-FFF2-40B4-BE49-F238E27FC236}">
                <a16:creationId xmlns:a16="http://schemas.microsoft.com/office/drawing/2014/main" id="{53D9C8A5-852C-4A44-BECA-CCA783D21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604" b="-1"/>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3F057ABB-9AF7-4C66-B357-6B4096427AFC}"/>
              </a:ext>
            </a:extLst>
          </p:cNvPr>
          <p:cNvSpPr>
            <a:spLocks noGrp="1"/>
          </p:cNvSpPr>
          <p:nvPr>
            <p:ph idx="1"/>
          </p:nvPr>
        </p:nvSpPr>
        <p:spPr>
          <a:xfrm>
            <a:off x="6162260" y="2721030"/>
            <a:ext cx="4691478" cy="3243207"/>
          </a:xfrm>
        </p:spPr>
        <p:txBody>
          <a:bodyPr>
            <a:normAutofit/>
          </a:bodyPr>
          <a:lstStyle/>
          <a:p>
            <a:pPr>
              <a:lnSpc>
                <a:spcPct val="130000"/>
              </a:lnSpc>
            </a:pPr>
            <a:r>
              <a:rPr lang="cs-CZ" sz="1100" b="1" u="sng" dirty="0"/>
              <a:t>F41.1 </a:t>
            </a:r>
            <a:r>
              <a:rPr lang="cs-CZ" sz="1100" b="1" u="sng" dirty="0" err="1"/>
              <a:t>Generalized</a:t>
            </a:r>
            <a:r>
              <a:rPr lang="cs-CZ" sz="1100" b="1" u="sng" dirty="0"/>
              <a:t> </a:t>
            </a:r>
            <a:r>
              <a:rPr lang="cs-CZ" sz="1100" b="1" u="sng" dirty="0" err="1"/>
              <a:t>anxiety</a:t>
            </a:r>
            <a:r>
              <a:rPr lang="cs-CZ" sz="1100" b="1" u="sng" dirty="0"/>
              <a:t> </a:t>
            </a:r>
            <a:r>
              <a:rPr lang="cs-CZ" sz="1100" b="1" u="sng" dirty="0" err="1"/>
              <a:t>disorder</a:t>
            </a:r>
            <a:endParaRPr lang="cs-CZ" sz="1100" b="1" u="sng" dirty="0"/>
          </a:p>
          <a:p>
            <a:pPr>
              <a:lnSpc>
                <a:spcPct val="130000"/>
              </a:lnSpc>
            </a:pPr>
            <a:r>
              <a:rPr lang="cs-CZ" sz="1100" dirty="0"/>
              <a:t>	- </a:t>
            </a:r>
            <a:r>
              <a:rPr lang="cs-CZ" sz="1100" dirty="0" err="1"/>
              <a:t>anxiety</a:t>
            </a:r>
            <a:r>
              <a:rPr lang="cs-CZ" sz="1100" dirty="0"/>
              <a:t> </a:t>
            </a:r>
            <a:r>
              <a:rPr lang="cs-CZ" sz="1100" dirty="0" err="1"/>
              <a:t>is</a:t>
            </a:r>
            <a:r>
              <a:rPr lang="cs-CZ" sz="1100" dirty="0"/>
              <a:t> </a:t>
            </a:r>
            <a:r>
              <a:rPr lang="cs-CZ" sz="1100" dirty="0" err="1"/>
              <a:t>generalized</a:t>
            </a:r>
            <a:r>
              <a:rPr lang="cs-CZ" sz="1100" dirty="0"/>
              <a:t> and </a:t>
            </a:r>
            <a:r>
              <a:rPr lang="cs-CZ" sz="1100" dirty="0" err="1"/>
              <a:t>persistent</a:t>
            </a:r>
            <a:r>
              <a:rPr lang="cs-CZ" sz="1100" dirty="0"/>
              <a:t> </a:t>
            </a:r>
          </a:p>
          <a:p>
            <a:pPr>
              <a:lnSpc>
                <a:spcPct val="130000"/>
              </a:lnSpc>
            </a:pPr>
            <a:r>
              <a:rPr lang="cs-CZ" sz="1100" dirty="0"/>
              <a:t>	- </a:t>
            </a:r>
            <a:r>
              <a:rPr lang="en-US" sz="1100" dirty="0"/>
              <a:t>feelings of nervousness, trembling, </a:t>
            </a:r>
            <a:r>
              <a:rPr lang="cs-CZ" sz="1100" dirty="0"/>
              <a:t>	</a:t>
            </a:r>
            <a:r>
              <a:rPr lang="en-US" sz="1100" dirty="0"/>
              <a:t>muscular tension, </a:t>
            </a:r>
            <a:r>
              <a:rPr lang="cs-CZ" sz="1100" dirty="0"/>
              <a:t>	</a:t>
            </a:r>
            <a:r>
              <a:rPr lang="en-US" sz="1100" dirty="0"/>
              <a:t>sweating, </a:t>
            </a:r>
            <a:r>
              <a:rPr lang="cs-CZ" sz="1100" dirty="0"/>
              <a:t>	</a:t>
            </a:r>
            <a:r>
              <a:rPr lang="en-US" sz="1100" dirty="0"/>
              <a:t>lightheadedness, palpitations, dizziness, </a:t>
            </a:r>
            <a:r>
              <a:rPr lang="cs-CZ" sz="1100" dirty="0"/>
              <a:t>	</a:t>
            </a:r>
            <a:r>
              <a:rPr lang="en-US" sz="1100" dirty="0"/>
              <a:t>and epigastric discomfort are common</a:t>
            </a:r>
            <a:endParaRPr lang="cs-CZ" sz="1100" dirty="0"/>
          </a:p>
          <a:p>
            <a:pPr>
              <a:lnSpc>
                <a:spcPct val="130000"/>
              </a:lnSpc>
            </a:pPr>
            <a:r>
              <a:rPr lang="cs-CZ" sz="1100" dirty="0"/>
              <a:t>	- </a:t>
            </a:r>
            <a:r>
              <a:rPr lang="cs-CZ" sz="1100" dirty="0" err="1"/>
              <a:t>fears</a:t>
            </a:r>
            <a:r>
              <a:rPr lang="cs-CZ" sz="1100" dirty="0"/>
              <a:t> </a:t>
            </a:r>
            <a:r>
              <a:rPr lang="cs-CZ" sz="1100" dirty="0" err="1"/>
              <a:t>that</a:t>
            </a:r>
            <a:r>
              <a:rPr lang="cs-CZ" sz="1100" dirty="0"/>
              <a:t> </a:t>
            </a:r>
            <a:r>
              <a:rPr lang="cs-CZ" sz="1100" dirty="0" err="1"/>
              <a:t>the</a:t>
            </a:r>
            <a:r>
              <a:rPr lang="cs-CZ" sz="1100" dirty="0"/>
              <a:t> </a:t>
            </a:r>
            <a:r>
              <a:rPr lang="cs-CZ" sz="1100" dirty="0" err="1"/>
              <a:t>sufferer</a:t>
            </a:r>
            <a:r>
              <a:rPr lang="cs-CZ" sz="1100" dirty="0"/>
              <a:t> </a:t>
            </a:r>
            <a:r>
              <a:rPr lang="cs-CZ" sz="1100" dirty="0" err="1"/>
              <a:t>or</a:t>
            </a:r>
            <a:r>
              <a:rPr lang="cs-CZ" sz="1100" dirty="0"/>
              <a:t> a </a:t>
            </a:r>
            <a:r>
              <a:rPr lang="cs-CZ" sz="1100" dirty="0" err="1"/>
              <a:t>relative</a:t>
            </a:r>
            <a:r>
              <a:rPr lang="cs-CZ" sz="1100" dirty="0"/>
              <a:t> 	</a:t>
            </a:r>
            <a:r>
              <a:rPr lang="cs-CZ" sz="1100" dirty="0" err="1"/>
              <a:t>will</a:t>
            </a:r>
            <a:r>
              <a:rPr lang="cs-CZ" sz="1100" dirty="0"/>
              <a:t> </a:t>
            </a:r>
            <a:r>
              <a:rPr lang="cs-CZ" sz="1100" dirty="0" err="1"/>
              <a:t>shortly</a:t>
            </a:r>
            <a:r>
              <a:rPr lang="cs-CZ" sz="1100" dirty="0"/>
              <a:t> </a:t>
            </a:r>
            <a:r>
              <a:rPr lang="cs-CZ" sz="1100" dirty="0" err="1"/>
              <a:t>become</a:t>
            </a:r>
            <a:r>
              <a:rPr lang="cs-CZ" sz="1100" dirty="0"/>
              <a:t> 	</a:t>
            </a:r>
            <a:r>
              <a:rPr lang="cs-CZ" sz="1100" dirty="0" err="1"/>
              <a:t>ill</a:t>
            </a:r>
            <a:r>
              <a:rPr lang="cs-CZ" sz="1100" dirty="0"/>
              <a:t> </a:t>
            </a:r>
            <a:r>
              <a:rPr lang="cs-CZ" sz="1100" dirty="0" err="1"/>
              <a:t>or</a:t>
            </a:r>
            <a:r>
              <a:rPr lang="cs-CZ" sz="1100" dirty="0"/>
              <a:t> </a:t>
            </a:r>
            <a:r>
              <a:rPr lang="cs-CZ" sz="1100" dirty="0" err="1"/>
              <a:t>have</a:t>
            </a:r>
            <a:r>
              <a:rPr lang="cs-CZ" sz="1100" dirty="0"/>
              <a:t> </a:t>
            </a:r>
            <a:r>
              <a:rPr lang="cs-CZ" sz="1100" dirty="0" err="1"/>
              <a:t>an</a:t>
            </a:r>
            <a:r>
              <a:rPr lang="cs-CZ" sz="1100" dirty="0"/>
              <a:t> 	</a:t>
            </a:r>
            <a:r>
              <a:rPr lang="cs-CZ" sz="1100" dirty="0" err="1"/>
              <a:t>accident</a:t>
            </a:r>
            <a:r>
              <a:rPr lang="cs-CZ" sz="1100" dirty="0"/>
              <a:t> are </a:t>
            </a:r>
            <a:r>
              <a:rPr lang="cs-CZ" sz="1100" dirty="0" err="1"/>
              <a:t>common</a:t>
            </a:r>
            <a:endParaRPr lang="cs-CZ" sz="1100" dirty="0"/>
          </a:p>
        </p:txBody>
      </p:sp>
    </p:spTree>
    <p:extLst>
      <p:ext uri="{BB962C8B-B14F-4D97-AF65-F5344CB8AC3E}">
        <p14:creationId xmlns:p14="http://schemas.microsoft.com/office/powerpoint/2010/main" val="214569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265DF117-8D48-4D2C-94ED-76715773B088}"/>
              </a:ext>
            </a:extLst>
          </p:cNvPr>
          <p:cNvSpPr>
            <a:spLocks noGrp="1"/>
          </p:cNvSpPr>
          <p:nvPr>
            <p:ph type="title"/>
          </p:nvPr>
        </p:nvSpPr>
        <p:spPr>
          <a:xfrm>
            <a:off x="6162259" y="893763"/>
            <a:ext cx="4527965" cy="1587444"/>
          </a:xfrm>
        </p:spPr>
        <p:txBody>
          <a:bodyPr anchor="b">
            <a:normAutofit/>
          </a:bodyPr>
          <a:lstStyle/>
          <a:p>
            <a:r>
              <a:rPr lang="cs-CZ" dirty="0"/>
              <a:t>F41 </a:t>
            </a:r>
            <a:r>
              <a:rPr lang="cs-CZ" dirty="0" err="1"/>
              <a:t>Other</a:t>
            </a:r>
            <a:r>
              <a:rPr lang="cs-CZ" dirty="0"/>
              <a:t> </a:t>
            </a:r>
            <a:r>
              <a:rPr lang="cs-CZ" dirty="0" err="1"/>
              <a:t>anxiety</a:t>
            </a:r>
            <a:r>
              <a:rPr lang="cs-CZ" dirty="0"/>
              <a:t> </a:t>
            </a:r>
            <a:r>
              <a:rPr lang="cs-CZ" dirty="0" err="1"/>
              <a:t>disorders</a:t>
            </a:r>
            <a:endParaRPr lang="cs-CZ" dirty="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266" name="Picture 2">
            <a:extLst>
              <a:ext uri="{FF2B5EF4-FFF2-40B4-BE49-F238E27FC236}">
                <a16:creationId xmlns:a16="http://schemas.microsoft.com/office/drawing/2014/main" id="{8090B27E-D907-49EE-B34E-1C541A943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817" r="13137" b="1"/>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298F288F-A414-4ADC-A591-625344536059}"/>
              </a:ext>
            </a:extLst>
          </p:cNvPr>
          <p:cNvSpPr>
            <a:spLocks noGrp="1"/>
          </p:cNvSpPr>
          <p:nvPr>
            <p:ph idx="1"/>
          </p:nvPr>
        </p:nvSpPr>
        <p:spPr>
          <a:xfrm>
            <a:off x="6162260" y="2721030"/>
            <a:ext cx="4691478" cy="3243207"/>
          </a:xfrm>
        </p:spPr>
        <p:txBody>
          <a:bodyPr>
            <a:normAutofit/>
          </a:bodyPr>
          <a:lstStyle/>
          <a:p>
            <a:r>
              <a:rPr lang="cs-CZ" b="1" u="sng" dirty="0"/>
              <a:t>F41.2 </a:t>
            </a:r>
            <a:r>
              <a:rPr lang="cs-CZ" b="1" u="sng" dirty="0" err="1"/>
              <a:t>Mixed</a:t>
            </a:r>
            <a:r>
              <a:rPr lang="cs-CZ" b="1" u="sng" dirty="0"/>
              <a:t> </a:t>
            </a:r>
            <a:r>
              <a:rPr lang="cs-CZ" b="1" u="sng" dirty="0" err="1"/>
              <a:t>anxiety</a:t>
            </a:r>
            <a:r>
              <a:rPr lang="cs-CZ" b="1" u="sng" dirty="0"/>
              <a:t> and </a:t>
            </a:r>
            <a:r>
              <a:rPr lang="cs-CZ" b="1" u="sng" dirty="0" err="1"/>
              <a:t>depressive</a:t>
            </a:r>
            <a:r>
              <a:rPr lang="cs-CZ" b="1" u="sng" dirty="0"/>
              <a:t> </a:t>
            </a:r>
            <a:r>
              <a:rPr lang="cs-CZ" b="1" u="sng" dirty="0" err="1"/>
              <a:t>disordes</a:t>
            </a:r>
            <a:endParaRPr lang="cs-CZ" b="1" u="sng" dirty="0"/>
          </a:p>
          <a:p>
            <a:r>
              <a:rPr lang="cs-CZ" dirty="0"/>
              <a:t>	 - </a:t>
            </a:r>
            <a:r>
              <a:rPr lang="cs-CZ" dirty="0" err="1"/>
              <a:t>symptoms</a:t>
            </a:r>
            <a:r>
              <a:rPr lang="cs-CZ" dirty="0"/>
              <a:t> </a:t>
            </a:r>
            <a:r>
              <a:rPr lang="cs-CZ" dirty="0" err="1"/>
              <a:t>of</a:t>
            </a:r>
            <a:r>
              <a:rPr lang="cs-CZ" dirty="0"/>
              <a:t> </a:t>
            </a:r>
            <a:r>
              <a:rPr lang="cs-CZ" dirty="0" err="1"/>
              <a:t>anxiety</a:t>
            </a:r>
            <a:r>
              <a:rPr lang="cs-CZ" dirty="0"/>
              <a:t> 	and </a:t>
            </a:r>
            <a:r>
              <a:rPr lang="cs-CZ" dirty="0" err="1"/>
              <a:t>depression</a:t>
            </a:r>
            <a:r>
              <a:rPr lang="cs-CZ" dirty="0"/>
              <a:t> are </a:t>
            </a:r>
            <a:r>
              <a:rPr lang="cs-CZ" dirty="0" err="1"/>
              <a:t>present</a:t>
            </a:r>
            <a:r>
              <a:rPr lang="cs-CZ" dirty="0"/>
              <a:t> 	but  </a:t>
            </a:r>
            <a:r>
              <a:rPr lang="cs-CZ" dirty="0" err="1"/>
              <a:t>neither</a:t>
            </a:r>
            <a:r>
              <a:rPr lang="cs-CZ" dirty="0"/>
              <a:t> </a:t>
            </a:r>
            <a:r>
              <a:rPr lang="cs-CZ" dirty="0" err="1"/>
              <a:t>is</a:t>
            </a:r>
            <a:r>
              <a:rPr lang="cs-CZ" dirty="0"/>
              <a:t> severe 	</a:t>
            </a:r>
            <a:r>
              <a:rPr lang="cs-CZ" dirty="0" err="1"/>
              <a:t>enough</a:t>
            </a:r>
            <a:r>
              <a:rPr lang="cs-CZ" dirty="0"/>
              <a:t> to </a:t>
            </a:r>
            <a:r>
              <a:rPr lang="cs-CZ" dirty="0" err="1"/>
              <a:t>justify</a:t>
            </a:r>
            <a:r>
              <a:rPr lang="cs-CZ" dirty="0"/>
              <a:t> a 	</a:t>
            </a:r>
            <a:r>
              <a:rPr lang="cs-CZ" dirty="0" err="1"/>
              <a:t>separate</a:t>
            </a:r>
            <a:r>
              <a:rPr lang="cs-CZ" dirty="0"/>
              <a:t> </a:t>
            </a:r>
            <a:r>
              <a:rPr lang="cs-CZ" dirty="0" err="1"/>
              <a:t>diagnosis</a:t>
            </a:r>
            <a:endParaRPr lang="cs-CZ" dirty="0"/>
          </a:p>
        </p:txBody>
      </p:sp>
    </p:spTree>
    <p:extLst>
      <p:ext uri="{BB962C8B-B14F-4D97-AF65-F5344CB8AC3E}">
        <p14:creationId xmlns:p14="http://schemas.microsoft.com/office/powerpoint/2010/main" val="139311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6D8F4DA9-A3EE-4A46-9D9B-645C6EC22631}"/>
              </a:ext>
            </a:extLst>
          </p:cNvPr>
          <p:cNvSpPr>
            <a:spLocks noGrp="1"/>
          </p:cNvSpPr>
          <p:nvPr>
            <p:ph type="title"/>
          </p:nvPr>
        </p:nvSpPr>
        <p:spPr>
          <a:xfrm>
            <a:off x="6162259" y="893763"/>
            <a:ext cx="4527965" cy="1587444"/>
          </a:xfrm>
        </p:spPr>
        <p:txBody>
          <a:bodyPr anchor="b">
            <a:normAutofit/>
          </a:bodyPr>
          <a:lstStyle/>
          <a:p>
            <a:pPr>
              <a:lnSpc>
                <a:spcPct val="120000"/>
              </a:lnSpc>
            </a:pPr>
            <a:r>
              <a:rPr lang="cs-CZ" sz="2700"/>
              <a:t>F42 </a:t>
            </a:r>
            <a:r>
              <a:rPr lang="cs-CZ" sz="2700" err="1"/>
              <a:t>Obsessive-compulsive</a:t>
            </a:r>
            <a:r>
              <a:rPr lang="cs-CZ" sz="2700"/>
              <a:t> </a:t>
            </a:r>
            <a:r>
              <a:rPr lang="cs-CZ" sz="2700" err="1"/>
              <a:t>disorder</a:t>
            </a:r>
            <a:endParaRPr lang="cs-CZ" sz="270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290" name="Picture 2" descr="3 Ways to Cope With Obsessive Compulsive Disorder - wikiHow">
            <a:extLst>
              <a:ext uri="{FF2B5EF4-FFF2-40B4-BE49-F238E27FC236}">
                <a16:creationId xmlns:a16="http://schemas.microsoft.com/office/drawing/2014/main" id="{722A362C-655E-40A6-B8AF-19CBCA066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8" r="11238" b="1"/>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B4EFAFB3-DF77-437F-9E11-FB34C2E96DEB}"/>
              </a:ext>
            </a:extLst>
          </p:cNvPr>
          <p:cNvSpPr>
            <a:spLocks noGrp="1"/>
          </p:cNvSpPr>
          <p:nvPr>
            <p:ph idx="1"/>
          </p:nvPr>
        </p:nvSpPr>
        <p:spPr>
          <a:xfrm>
            <a:off x="6162260" y="2721030"/>
            <a:ext cx="4691478" cy="3243207"/>
          </a:xfrm>
        </p:spPr>
        <p:txBody>
          <a:bodyPr>
            <a:normAutofit/>
          </a:bodyPr>
          <a:lstStyle/>
          <a:p>
            <a:pPr marL="285750" indent="-285750">
              <a:lnSpc>
                <a:spcPct val="130000"/>
              </a:lnSpc>
              <a:buFontTx/>
              <a:buChar char="-"/>
            </a:pPr>
            <a:r>
              <a:rPr lang="cs-CZ" sz="1000" dirty="0" err="1"/>
              <a:t>Obsessional</a:t>
            </a:r>
            <a:r>
              <a:rPr lang="cs-CZ" sz="1000" dirty="0"/>
              <a:t> </a:t>
            </a:r>
            <a:r>
              <a:rPr lang="cs-CZ" sz="1000" dirty="0" err="1"/>
              <a:t>thoughts</a:t>
            </a:r>
            <a:r>
              <a:rPr lang="cs-CZ" sz="1000" dirty="0"/>
              <a:t> + </a:t>
            </a:r>
            <a:r>
              <a:rPr lang="cs-CZ" sz="1000" dirty="0" err="1"/>
              <a:t>compulsive</a:t>
            </a:r>
            <a:r>
              <a:rPr lang="cs-CZ" sz="1000" dirty="0"/>
              <a:t> </a:t>
            </a:r>
            <a:r>
              <a:rPr lang="cs-CZ" sz="1000" dirty="0" err="1"/>
              <a:t>acts</a:t>
            </a:r>
            <a:endParaRPr lang="cs-CZ" sz="1000" dirty="0"/>
          </a:p>
          <a:p>
            <a:pPr marL="285750" indent="-285750">
              <a:lnSpc>
                <a:spcPct val="130000"/>
              </a:lnSpc>
              <a:buFontTx/>
              <a:buChar char="-"/>
            </a:pPr>
            <a:r>
              <a:rPr lang="en-US" sz="1000" dirty="0"/>
              <a:t>Obsessional thoughts are ideas, images or impulses that enter the individual's mind again and again in a stereotyped form</a:t>
            </a:r>
            <a:endParaRPr lang="cs-CZ" sz="1000" dirty="0"/>
          </a:p>
          <a:p>
            <a:pPr marL="285750" indent="-285750">
              <a:lnSpc>
                <a:spcPct val="130000"/>
              </a:lnSpc>
              <a:buFontTx/>
              <a:buChar char="-"/>
            </a:pPr>
            <a:r>
              <a:rPr lang="cs-CZ" sz="1000" dirty="0" err="1"/>
              <a:t>Compulsive</a:t>
            </a:r>
            <a:r>
              <a:rPr lang="cs-CZ" sz="1000" dirty="0"/>
              <a:t> </a:t>
            </a:r>
            <a:r>
              <a:rPr lang="cs-CZ" sz="1000" dirty="0" err="1"/>
              <a:t>acts</a:t>
            </a:r>
            <a:r>
              <a:rPr lang="cs-CZ" sz="1000" dirty="0"/>
              <a:t> </a:t>
            </a:r>
            <a:r>
              <a:rPr lang="en-US" sz="1000" dirty="0"/>
              <a:t>or rituals are stereotyped </a:t>
            </a:r>
            <a:r>
              <a:rPr lang="en-US" sz="1000" dirty="0" err="1"/>
              <a:t>behaviours</a:t>
            </a:r>
            <a:r>
              <a:rPr lang="en-US" sz="1000" dirty="0"/>
              <a:t> that are repeated again and again</a:t>
            </a:r>
            <a:r>
              <a:rPr lang="cs-CZ" sz="1000" dirty="0"/>
              <a:t>.</a:t>
            </a:r>
          </a:p>
          <a:p>
            <a:pPr marL="285750" indent="-285750">
              <a:lnSpc>
                <a:spcPct val="130000"/>
              </a:lnSpc>
              <a:buFontTx/>
              <a:buChar char="-"/>
            </a:pPr>
            <a:r>
              <a:rPr lang="cs-CZ" sz="1000" dirty="0" err="1"/>
              <a:t>Fear</a:t>
            </a:r>
            <a:r>
              <a:rPr lang="cs-CZ" sz="1000" dirty="0"/>
              <a:t> </a:t>
            </a:r>
            <a:r>
              <a:rPr lang="cs-CZ" sz="1000" dirty="0" err="1"/>
              <a:t>that</a:t>
            </a:r>
            <a:r>
              <a:rPr lang="cs-CZ" sz="1000" dirty="0"/>
              <a:t> </a:t>
            </a:r>
            <a:r>
              <a:rPr lang="cs-CZ" sz="1000" dirty="0" err="1"/>
              <a:t>if</a:t>
            </a:r>
            <a:r>
              <a:rPr lang="cs-CZ" sz="1000" dirty="0"/>
              <a:t> </a:t>
            </a:r>
            <a:r>
              <a:rPr lang="cs-CZ" sz="1000" dirty="0" err="1"/>
              <a:t>the</a:t>
            </a:r>
            <a:r>
              <a:rPr lang="cs-CZ" sz="1000" dirty="0"/>
              <a:t> </a:t>
            </a:r>
            <a:r>
              <a:rPr lang="cs-CZ" sz="1000" dirty="0" err="1"/>
              <a:t>compulsive</a:t>
            </a:r>
            <a:r>
              <a:rPr lang="cs-CZ" sz="1000" dirty="0"/>
              <a:t> </a:t>
            </a:r>
            <a:r>
              <a:rPr lang="cs-CZ" sz="1000" dirty="0" err="1"/>
              <a:t>act</a:t>
            </a:r>
            <a:r>
              <a:rPr lang="cs-CZ" sz="1000" dirty="0"/>
              <a:t> </a:t>
            </a:r>
            <a:r>
              <a:rPr lang="cs-CZ" sz="1000" dirty="0" err="1"/>
              <a:t>is</a:t>
            </a:r>
            <a:r>
              <a:rPr lang="cs-CZ" sz="1000" dirty="0"/>
              <a:t> not </a:t>
            </a:r>
            <a:r>
              <a:rPr lang="cs-CZ" sz="1000" dirty="0" err="1"/>
              <a:t>performed</a:t>
            </a:r>
            <a:r>
              <a:rPr lang="cs-CZ" sz="1000" dirty="0"/>
              <a:t>, </a:t>
            </a:r>
            <a:r>
              <a:rPr lang="cs-CZ" sz="1000" dirty="0" err="1"/>
              <a:t>the</a:t>
            </a:r>
            <a:r>
              <a:rPr lang="cs-CZ" sz="1000" dirty="0"/>
              <a:t> </a:t>
            </a:r>
            <a:r>
              <a:rPr lang="cs-CZ" sz="1000" dirty="0" err="1"/>
              <a:t>sufferer</a:t>
            </a:r>
            <a:r>
              <a:rPr lang="cs-CZ" sz="1000" dirty="0"/>
              <a:t> </a:t>
            </a:r>
            <a:r>
              <a:rPr lang="cs-CZ" sz="1000" dirty="0" err="1"/>
              <a:t>or</a:t>
            </a:r>
            <a:r>
              <a:rPr lang="cs-CZ" sz="1000" dirty="0"/>
              <a:t> </a:t>
            </a:r>
            <a:r>
              <a:rPr lang="cs-CZ" sz="1000" dirty="0" err="1"/>
              <a:t>their</a:t>
            </a:r>
            <a:r>
              <a:rPr lang="cs-CZ" sz="1000" dirty="0"/>
              <a:t> </a:t>
            </a:r>
            <a:r>
              <a:rPr lang="cs-CZ" sz="1000" dirty="0" err="1"/>
              <a:t>relatives</a:t>
            </a:r>
            <a:r>
              <a:rPr lang="cs-CZ" sz="1000" dirty="0"/>
              <a:t> </a:t>
            </a:r>
            <a:r>
              <a:rPr lang="cs-CZ" sz="1000" dirty="0" err="1"/>
              <a:t>die</a:t>
            </a:r>
            <a:r>
              <a:rPr lang="cs-CZ" sz="1000" dirty="0"/>
              <a:t>, </a:t>
            </a:r>
            <a:r>
              <a:rPr lang="cs-CZ" sz="1000" dirty="0" err="1"/>
              <a:t>get</a:t>
            </a:r>
            <a:r>
              <a:rPr lang="cs-CZ" sz="1000" dirty="0"/>
              <a:t> </a:t>
            </a:r>
            <a:r>
              <a:rPr lang="cs-CZ" sz="1000" dirty="0" err="1"/>
              <a:t>ill</a:t>
            </a:r>
            <a:r>
              <a:rPr lang="cs-CZ" sz="1000" dirty="0"/>
              <a:t>, hurt, …</a:t>
            </a:r>
          </a:p>
          <a:p>
            <a:pPr marL="285750" indent="-285750">
              <a:lnSpc>
                <a:spcPct val="130000"/>
              </a:lnSpc>
              <a:buFontTx/>
              <a:buChar char="-"/>
            </a:pPr>
            <a:r>
              <a:rPr lang="cs-CZ" sz="1000" dirty="0" err="1"/>
              <a:t>Washing</a:t>
            </a:r>
            <a:r>
              <a:rPr lang="cs-CZ" sz="1000" dirty="0"/>
              <a:t> </a:t>
            </a:r>
            <a:r>
              <a:rPr lang="cs-CZ" sz="1000" dirty="0" err="1"/>
              <a:t>hands</a:t>
            </a:r>
            <a:r>
              <a:rPr lang="cs-CZ" sz="1000" dirty="0"/>
              <a:t>, </a:t>
            </a:r>
            <a:r>
              <a:rPr lang="cs-CZ" sz="1000" dirty="0" err="1"/>
              <a:t>cleaning</a:t>
            </a:r>
            <a:r>
              <a:rPr lang="cs-CZ" sz="1000" dirty="0"/>
              <a:t>, </a:t>
            </a:r>
            <a:r>
              <a:rPr lang="cs-CZ" sz="1000" dirty="0" err="1"/>
              <a:t>counting</a:t>
            </a:r>
            <a:r>
              <a:rPr lang="cs-CZ" sz="1000" dirty="0"/>
              <a:t>, </a:t>
            </a:r>
            <a:r>
              <a:rPr lang="cs-CZ" sz="1000" dirty="0" err="1"/>
              <a:t>checking</a:t>
            </a:r>
            <a:r>
              <a:rPr lang="cs-CZ" sz="1000" dirty="0"/>
              <a:t> </a:t>
            </a:r>
            <a:r>
              <a:rPr lang="cs-CZ" sz="1000" dirty="0" err="1"/>
              <a:t>the</a:t>
            </a:r>
            <a:r>
              <a:rPr lang="cs-CZ" sz="1000" dirty="0"/>
              <a:t> </a:t>
            </a:r>
            <a:r>
              <a:rPr lang="cs-CZ" sz="1000" dirty="0" err="1"/>
              <a:t>gass</a:t>
            </a:r>
            <a:r>
              <a:rPr lang="cs-CZ" sz="1000" dirty="0"/>
              <a:t>, </a:t>
            </a:r>
            <a:r>
              <a:rPr lang="cs-CZ" sz="1000" dirty="0" err="1"/>
              <a:t>locking</a:t>
            </a:r>
            <a:r>
              <a:rPr lang="cs-CZ" sz="1000" dirty="0"/>
              <a:t>, </a:t>
            </a:r>
            <a:r>
              <a:rPr lang="cs-CZ" sz="1000" dirty="0" err="1"/>
              <a:t>clapping</a:t>
            </a:r>
            <a:r>
              <a:rPr lang="cs-CZ" sz="1000" dirty="0"/>
              <a:t>, </a:t>
            </a:r>
            <a:r>
              <a:rPr lang="cs-CZ" sz="1000" dirty="0" err="1"/>
              <a:t>tapping</a:t>
            </a:r>
            <a:r>
              <a:rPr lang="cs-CZ" sz="1000" dirty="0"/>
              <a:t>, </a:t>
            </a:r>
            <a:r>
              <a:rPr lang="cs-CZ" sz="1000" dirty="0" err="1"/>
              <a:t>switching</a:t>
            </a:r>
            <a:r>
              <a:rPr lang="cs-CZ" sz="1000" dirty="0"/>
              <a:t> </a:t>
            </a:r>
            <a:r>
              <a:rPr lang="cs-CZ" sz="1000" dirty="0" err="1"/>
              <a:t>off</a:t>
            </a:r>
            <a:r>
              <a:rPr lang="cs-CZ" sz="1000" dirty="0"/>
              <a:t> </a:t>
            </a:r>
            <a:r>
              <a:rPr lang="cs-CZ" sz="1000" dirty="0" err="1"/>
              <a:t>the</a:t>
            </a:r>
            <a:r>
              <a:rPr lang="cs-CZ" sz="1000" dirty="0"/>
              <a:t> </a:t>
            </a:r>
            <a:r>
              <a:rPr lang="cs-CZ" sz="1000" dirty="0" err="1"/>
              <a:t>light</a:t>
            </a:r>
            <a:r>
              <a:rPr lang="cs-CZ" sz="1000" dirty="0"/>
              <a:t> jumping </a:t>
            </a:r>
            <a:r>
              <a:rPr lang="cs-CZ" sz="1000" dirty="0" err="1"/>
              <a:t>over</a:t>
            </a:r>
            <a:r>
              <a:rPr lang="cs-CZ" sz="1000" dirty="0"/>
              <a:t> </a:t>
            </a:r>
            <a:r>
              <a:rPr lang="cs-CZ" sz="1000" dirty="0" err="1"/>
              <a:t>the</a:t>
            </a:r>
            <a:r>
              <a:rPr lang="cs-CZ" sz="1000" dirty="0"/>
              <a:t> lines, …</a:t>
            </a:r>
          </a:p>
          <a:p>
            <a:pPr marL="285750" indent="-285750">
              <a:lnSpc>
                <a:spcPct val="130000"/>
              </a:lnSpc>
              <a:buFontTx/>
              <a:buChar char="-"/>
            </a:pPr>
            <a:endParaRPr lang="cs-CZ" sz="1000" dirty="0"/>
          </a:p>
        </p:txBody>
      </p:sp>
    </p:spTree>
    <p:extLst>
      <p:ext uri="{BB962C8B-B14F-4D97-AF65-F5344CB8AC3E}">
        <p14:creationId xmlns:p14="http://schemas.microsoft.com/office/powerpoint/2010/main" val="23558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3" name="Group 32">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4" name="Freeform: Shape 33">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7AB633A1-9ADC-449D-8F13-D7CEFD1507B3}"/>
              </a:ext>
            </a:extLst>
          </p:cNvPr>
          <p:cNvSpPr>
            <a:spLocks noGrp="1"/>
          </p:cNvSpPr>
          <p:nvPr>
            <p:ph type="title"/>
          </p:nvPr>
        </p:nvSpPr>
        <p:spPr>
          <a:xfrm>
            <a:off x="1920875" y="442913"/>
            <a:ext cx="6857365" cy="1344612"/>
          </a:xfrm>
        </p:spPr>
        <p:txBody>
          <a:bodyPr anchor="b">
            <a:normAutofit/>
          </a:bodyPr>
          <a:lstStyle/>
          <a:p>
            <a:pPr>
              <a:lnSpc>
                <a:spcPct val="120000"/>
              </a:lnSpc>
            </a:pPr>
            <a:r>
              <a:rPr lang="cs-CZ" sz="3000" err="1"/>
              <a:t>Neurotic</a:t>
            </a:r>
            <a:r>
              <a:rPr lang="cs-CZ" sz="3000"/>
              <a:t>, stress-</a:t>
            </a:r>
            <a:r>
              <a:rPr lang="cs-CZ" sz="3000" err="1"/>
              <a:t>related</a:t>
            </a:r>
            <a:r>
              <a:rPr lang="cs-CZ" sz="3000"/>
              <a:t> and </a:t>
            </a:r>
            <a:r>
              <a:rPr lang="cs-CZ" sz="3000" err="1"/>
              <a:t>somatoform</a:t>
            </a:r>
            <a:r>
              <a:rPr lang="cs-CZ" sz="3000"/>
              <a:t> </a:t>
            </a:r>
            <a:r>
              <a:rPr lang="cs-CZ" sz="3000" err="1"/>
              <a:t>disorders</a:t>
            </a:r>
            <a:endParaRPr lang="cs-CZ" sz="3000"/>
          </a:p>
        </p:txBody>
      </p:sp>
      <p:sp>
        <p:nvSpPr>
          <p:cNvPr id="3" name="Zástupný obsah 2">
            <a:extLst>
              <a:ext uri="{FF2B5EF4-FFF2-40B4-BE49-F238E27FC236}">
                <a16:creationId xmlns:a16="http://schemas.microsoft.com/office/drawing/2014/main" id="{C71BC089-6161-4047-9286-FD8D690FCF0F}"/>
              </a:ext>
            </a:extLst>
          </p:cNvPr>
          <p:cNvSpPr>
            <a:spLocks noGrp="1"/>
          </p:cNvSpPr>
          <p:nvPr>
            <p:ph idx="1"/>
          </p:nvPr>
        </p:nvSpPr>
        <p:spPr>
          <a:xfrm>
            <a:off x="1920875" y="2312988"/>
            <a:ext cx="6857365" cy="3651250"/>
          </a:xfrm>
        </p:spPr>
        <p:txBody>
          <a:bodyPr>
            <a:normAutofit/>
          </a:bodyPr>
          <a:lstStyle/>
          <a:p>
            <a:pPr>
              <a:lnSpc>
                <a:spcPct val="130000"/>
              </a:lnSpc>
            </a:pPr>
            <a:r>
              <a:rPr lang="cs-CZ" sz="1500" dirty="0"/>
              <a:t>ICD-10: F40-F48</a:t>
            </a:r>
          </a:p>
          <a:p>
            <a:pPr>
              <a:lnSpc>
                <a:spcPct val="130000"/>
              </a:lnSpc>
            </a:pPr>
            <a:r>
              <a:rPr lang="cs-CZ" sz="1500" dirty="0" err="1"/>
              <a:t>Main</a:t>
            </a:r>
            <a:r>
              <a:rPr lang="cs-CZ" sz="1500" dirty="0"/>
              <a:t> </a:t>
            </a:r>
            <a:r>
              <a:rPr lang="cs-CZ" sz="1500" dirty="0" err="1"/>
              <a:t>symptoms</a:t>
            </a:r>
            <a:r>
              <a:rPr lang="cs-CZ" sz="1500" dirty="0"/>
              <a:t>: </a:t>
            </a:r>
            <a:r>
              <a:rPr lang="cs-CZ" sz="1500" dirty="0" err="1"/>
              <a:t>anxiety</a:t>
            </a:r>
            <a:r>
              <a:rPr lang="cs-CZ" sz="1500" dirty="0"/>
              <a:t>, </a:t>
            </a:r>
            <a:r>
              <a:rPr lang="cs-CZ" sz="1500" dirty="0" err="1"/>
              <a:t>fear</a:t>
            </a:r>
            <a:r>
              <a:rPr lang="cs-CZ" sz="1500" dirty="0"/>
              <a:t>, </a:t>
            </a:r>
            <a:r>
              <a:rPr lang="cs-CZ" sz="1500" dirty="0" err="1"/>
              <a:t>concerns</a:t>
            </a:r>
            <a:r>
              <a:rPr lang="cs-CZ" sz="1500" dirty="0"/>
              <a:t>, </a:t>
            </a:r>
            <a:r>
              <a:rPr lang="cs-CZ" sz="1500" dirty="0" err="1"/>
              <a:t>vegetative</a:t>
            </a:r>
            <a:r>
              <a:rPr lang="cs-CZ" sz="1500" dirty="0"/>
              <a:t> </a:t>
            </a:r>
            <a:r>
              <a:rPr lang="cs-CZ" sz="1500" dirty="0" err="1"/>
              <a:t>symptoms</a:t>
            </a:r>
            <a:endParaRPr lang="cs-CZ" sz="1500" dirty="0"/>
          </a:p>
          <a:p>
            <a:pPr>
              <a:lnSpc>
                <a:spcPct val="130000"/>
              </a:lnSpc>
            </a:pPr>
            <a:r>
              <a:rPr lang="cs-CZ" sz="1500" dirty="0" err="1"/>
              <a:t>The</a:t>
            </a:r>
            <a:r>
              <a:rPr lang="cs-CZ" sz="1500" dirty="0"/>
              <a:t> </a:t>
            </a:r>
            <a:r>
              <a:rPr lang="cs-CZ" sz="1500" dirty="0" err="1"/>
              <a:t>symptoms</a:t>
            </a:r>
            <a:r>
              <a:rPr lang="cs-CZ" sz="1500" dirty="0"/>
              <a:t> are not </a:t>
            </a:r>
            <a:r>
              <a:rPr lang="cs-CZ" sz="1500" dirty="0" err="1"/>
              <a:t>caused</a:t>
            </a:r>
            <a:r>
              <a:rPr lang="cs-CZ" sz="1500" dirty="0"/>
              <a:t> by </a:t>
            </a:r>
            <a:r>
              <a:rPr lang="cs-CZ" sz="1500" dirty="0" err="1"/>
              <a:t>real</a:t>
            </a:r>
            <a:r>
              <a:rPr lang="cs-CZ" sz="1500" dirty="0"/>
              <a:t>/</a:t>
            </a:r>
            <a:r>
              <a:rPr lang="cs-CZ" sz="1500" dirty="0" err="1"/>
              <a:t>objective</a:t>
            </a:r>
            <a:r>
              <a:rPr lang="cs-CZ" sz="1500" dirty="0"/>
              <a:t> </a:t>
            </a:r>
            <a:r>
              <a:rPr lang="cs-CZ" sz="1500" dirty="0" err="1"/>
              <a:t>danger</a:t>
            </a:r>
            <a:endParaRPr lang="cs-CZ" sz="1500" dirty="0"/>
          </a:p>
          <a:p>
            <a:pPr>
              <a:lnSpc>
                <a:spcPct val="130000"/>
              </a:lnSpc>
            </a:pPr>
            <a:r>
              <a:rPr lang="cs-CZ" sz="1500" dirty="0" err="1"/>
              <a:t>One</a:t>
            </a:r>
            <a:r>
              <a:rPr lang="cs-CZ" sz="1500" dirty="0"/>
              <a:t> </a:t>
            </a:r>
            <a:r>
              <a:rPr lang="cs-CZ" sz="1500" dirty="0" err="1"/>
              <a:t>of</a:t>
            </a:r>
            <a:r>
              <a:rPr lang="cs-CZ" sz="1500" dirty="0"/>
              <a:t> </a:t>
            </a:r>
            <a:r>
              <a:rPr lang="cs-CZ" sz="1500" dirty="0" err="1"/>
              <a:t>the</a:t>
            </a:r>
            <a:r>
              <a:rPr lang="cs-CZ" sz="1500" dirty="0"/>
              <a:t> most </a:t>
            </a:r>
            <a:r>
              <a:rPr lang="cs-CZ" sz="1500" dirty="0" err="1"/>
              <a:t>common</a:t>
            </a:r>
            <a:r>
              <a:rPr lang="cs-CZ" sz="1500" dirty="0"/>
              <a:t> </a:t>
            </a:r>
            <a:r>
              <a:rPr lang="cs-CZ" sz="1500" dirty="0" err="1"/>
              <a:t>mental</a:t>
            </a:r>
            <a:r>
              <a:rPr lang="cs-CZ" sz="1500" dirty="0"/>
              <a:t> </a:t>
            </a:r>
            <a:r>
              <a:rPr lang="cs-CZ" sz="1500" dirty="0" err="1"/>
              <a:t>disorders</a:t>
            </a:r>
            <a:endParaRPr lang="cs-CZ" sz="1500" dirty="0"/>
          </a:p>
          <a:p>
            <a:pPr>
              <a:lnSpc>
                <a:spcPct val="130000"/>
              </a:lnSpc>
            </a:pPr>
            <a:r>
              <a:rPr lang="cs-CZ" sz="1500" dirty="0" err="1"/>
              <a:t>Might</a:t>
            </a:r>
            <a:r>
              <a:rPr lang="cs-CZ" sz="1500" dirty="0"/>
              <a:t> </a:t>
            </a:r>
            <a:r>
              <a:rPr lang="cs-CZ" sz="1500" dirty="0" err="1"/>
              <a:t>interefre</a:t>
            </a:r>
            <a:r>
              <a:rPr lang="cs-CZ" sz="1500" dirty="0"/>
              <a:t> </a:t>
            </a:r>
            <a:r>
              <a:rPr lang="cs-CZ" sz="1500" dirty="0" err="1"/>
              <a:t>with</a:t>
            </a:r>
            <a:r>
              <a:rPr lang="cs-CZ" sz="1500" dirty="0"/>
              <a:t> </a:t>
            </a:r>
            <a:r>
              <a:rPr lang="cs-CZ" sz="1500" dirty="0" err="1"/>
              <a:t>everyday</a:t>
            </a:r>
            <a:r>
              <a:rPr lang="cs-CZ" sz="1500" dirty="0"/>
              <a:t> </a:t>
            </a:r>
            <a:r>
              <a:rPr lang="cs-CZ" sz="1500" dirty="0" err="1"/>
              <a:t>life</a:t>
            </a:r>
            <a:endParaRPr lang="cs-CZ" sz="1500" dirty="0"/>
          </a:p>
          <a:p>
            <a:pPr>
              <a:lnSpc>
                <a:spcPct val="130000"/>
              </a:lnSpc>
            </a:pPr>
            <a:r>
              <a:rPr lang="cs-CZ" sz="1500" dirty="0" err="1"/>
              <a:t>Due</a:t>
            </a:r>
            <a:r>
              <a:rPr lang="cs-CZ" sz="1500" dirty="0"/>
              <a:t> to </a:t>
            </a:r>
            <a:r>
              <a:rPr lang="cs-CZ" sz="1500" dirty="0" err="1"/>
              <a:t>the</a:t>
            </a:r>
            <a:r>
              <a:rPr lang="cs-CZ" sz="1500" dirty="0"/>
              <a:t> </a:t>
            </a:r>
            <a:r>
              <a:rPr lang="cs-CZ" sz="1500" dirty="0" err="1"/>
              <a:t>stigmatization</a:t>
            </a:r>
            <a:r>
              <a:rPr lang="cs-CZ" sz="1500" dirty="0"/>
              <a:t> </a:t>
            </a:r>
            <a:r>
              <a:rPr lang="cs-CZ" sz="1500" dirty="0" err="1"/>
              <a:t>often</a:t>
            </a:r>
            <a:r>
              <a:rPr lang="cs-CZ" sz="1500" dirty="0"/>
              <a:t> </a:t>
            </a:r>
            <a:r>
              <a:rPr lang="cs-CZ" sz="1500" dirty="0" err="1"/>
              <a:t>visiting</a:t>
            </a:r>
            <a:r>
              <a:rPr lang="cs-CZ" sz="1500" dirty="0"/>
              <a:t> </a:t>
            </a:r>
            <a:r>
              <a:rPr lang="cs-CZ" sz="1500" dirty="0" err="1"/>
              <a:t>physician</a:t>
            </a:r>
            <a:r>
              <a:rPr lang="cs-CZ" sz="1500" dirty="0"/>
              <a:t> </a:t>
            </a:r>
            <a:r>
              <a:rPr lang="cs-CZ" sz="1500" dirty="0" err="1"/>
              <a:t>at</a:t>
            </a:r>
            <a:r>
              <a:rPr lang="cs-CZ" sz="1500" dirty="0"/>
              <a:t> </a:t>
            </a:r>
            <a:r>
              <a:rPr lang="cs-CZ" sz="1500" dirty="0" err="1"/>
              <a:t>first</a:t>
            </a:r>
            <a:endParaRPr lang="cs-CZ" sz="1500" dirty="0"/>
          </a:p>
          <a:p>
            <a:pPr>
              <a:lnSpc>
                <a:spcPct val="130000"/>
              </a:lnSpc>
            </a:pPr>
            <a:endParaRPr lang="cs-CZ" sz="1500" dirty="0"/>
          </a:p>
          <a:p>
            <a:pPr>
              <a:lnSpc>
                <a:spcPct val="130000"/>
              </a:lnSpc>
            </a:pPr>
            <a:endParaRPr lang="cs-CZ" sz="1500" dirty="0"/>
          </a:p>
          <a:p>
            <a:pPr>
              <a:lnSpc>
                <a:spcPct val="130000"/>
              </a:lnSpc>
            </a:pPr>
            <a:endParaRPr lang="cs-CZ" sz="1500" dirty="0"/>
          </a:p>
        </p:txBody>
      </p:sp>
    </p:spTree>
    <p:extLst>
      <p:ext uri="{BB962C8B-B14F-4D97-AF65-F5344CB8AC3E}">
        <p14:creationId xmlns:p14="http://schemas.microsoft.com/office/powerpoint/2010/main" val="280166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6E7C987B-97F4-4850-9C7C-134FD323E0A5}"/>
              </a:ext>
            </a:extLst>
          </p:cNvPr>
          <p:cNvSpPr>
            <a:spLocks noGrp="1"/>
          </p:cNvSpPr>
          <p:nvPr>
            <p:ph type="title"/>
          </p:nvPr>
        </p:nvSpPr>
        <p:spPr>
          <a:xfrm>
            <a:off x="6162259" y="893763"/>
            <a:ext cx="4527965" cy="1587444"/>
          </a:xfrm>
        </p:spPr>
        <p:txBody>
          <a:bodyPr anchor="b">
            <a:normAutofit/>
          </a:bodyPr>
          <a:lstStyle/>
          <a:p>
            <a:pPr>
              <a:lnSpc>
                <a:spcPct val="120000"/>
              </a:lnSpc>
            </a:pPr>
            <a:r>
              <a:rPr lang="cs-CZ" sz="2500"/>
              <a:t>F43 </a:t>
            </a:r>
            <a:r>
              <a:rPr lang="cs-CZ" sz="2500" err="1"/>
              <a:t>Reaction</a:t>
            </a:r>
            <a:r>
              <a:rPr lang="cs-CZ" sz="2500"/>
              <a:t> to severe stress, and </a:t>
            </a:r>
            <a:r>
              <a:rPr lang="cs-CZ" sz="2500" err="1"/>
              <a:t>adjustment</a:t>
            </a:r>
            <a:r>
              <a:rPr lang="cs-CZ" sz="2500"/>
              <a:t> </a:t>
            </a:r>
            <a:r>
              <a:rPr lang="cs-CZ" sz="2500" err="1"/>
              <a:t>disorders</a:t>
            </a:r>
            <a:endParaRPr lang="cs-CZ" sz="250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314" name="Picture 2" descr="7 Tools for Managing Traumatic Stress | NAMI: National Alliance on Mental  Illness">
            <a:extLst>
              <a:ext uri="{FF2B5EF4-FFF2-40B4-BE49-F238E27FC236}">
                <a16:creationId xmlns:a16="http://schemas.microsoft.com/office/drawing/2014/main" id="{600C77C3-6BD7-4F3A-8976-01276EF1FE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38" r="15943" b="-3"/>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ECF5B37B-C942-4A54-96CD-3AC25A0BB64D}"/>
              </a:ext>
            </a:extLst>
          </p:cNvPr>
          <p:cNvSpPr>
            <a:spLocks noGrp="1"/>
          </p:cNvSpPr>
          <p:nvPr>
            <p:ph idx="1"/>
          </p:nvPr>
        </p:nvSpPr>
        <p:spPr>
          <a:xfrm>
            <a:off x="6162259" y="2721030"/>
            <a:ext cx="5298207" cy="3243207"/>
          </a:xfrm>
        </p:spPr>
        <p:txBody>
          <a:bodyPr>
            <a:normAutofit/>
          </a:bodyPr>
          <a:lstStyle/>
          <a:p>
            <a:pPr>
              <a:lnSpc>
                <a:spcPct val="130000"/>
              </a:lnSpc>
            </a:pPr>
            <a:r>
              <a:rPr lang="cs-CZ" sz="1100" b="1" u="sng" dirty="0"/>
              <a:t>F43.0 </a:t>
            </a:r>
            <a:r>
              <a:rPr lang="cs-CZ" sz="1100" b="1" u="sng" dirty="0" err="1"/>
              <a:t>Acute</a:t>
            </a:r>
            <a:r>
              <a:rPr lang="cs-CZ" sz="1100" b="1" u="sng" dirty="0"/>
              <a:t> stress </a:t>
            </a:r>
            <a:r>
              <a:rPr lang="cs-CZ" sz="1100" b="1" u="sng" dirty="0" err="1"/>
              <a:t>reaction</a:t>
            </a:r>
            <a:endParaRPr lang="cs-CZ" sz="1100" b="1" u="sng" dirty="0"/>
          </a:p>
          <a:p>
            <a:pPr>
              <a:lnSpc>
                <a:spcPct val="130000"/>
              </a:lnSpc>
            </a:pPr>
            <a:r>
              <a:rPr lang="cs-CZ" sz="1100" dirty="0"/>
              <a:t>	- </a:t>
            </a:r>
            <a:r>
              <a:rPr lang="cs-CZ" sz="1100" dirty="0" err="1"/>
              <a:t>reaction</a:t>
            </a:r>
            <a:r>
              <a:rPr lang="cs-CZ" sz="1100" dirty="0"/>
              <a:t> to </a:t>
            </a:r>
            <a:r>
              <a:rPr lang="cs-CZ" sz="1100" dirty="0" err="1"/>
              <a:t>an</a:t>
            </a:r>
            <a:r>
              <a:rPr lang="cs-CZ" sz="1100" dirty="0"/>
              <a:t> </a:t>
            </a:r>
            <a:r>
              <a:rPr lang="cs-CZ" sz="1100" dirty="0" err="1"/>
              <a:t>exeptional</a:t>
            </a:r>
            <a:r>
              <a:rPr lang="cs-CZ" sz="1100" dirty="0"/>
              <a:t> severe </a:t>
            </a:r>
            <a:r>
              <a:rPr lang="cs-CZ" sz="1100" dirty="0" err="1"/>
              <a:t>physical</a:t>
            </a:r>
            <a:r>
              <a:rPr lang="cs-CZ" sz="1100" dirty="0"/>
              <a:t> </a:t>
            </a:r>
            <a:r>
              <a:rPr lang="cs-CZ" sz="1100" dirty="0" err="1"/>
              <a:t>or</a:t>
            </a:r>
            <a:r>
              <a:rPr lang="cs-CZ" sz="1100" dirty="0"/>
              <a:t> 	</a:t>
            </a:r>
            <a:r>
              <a:rPr lang="cs-CZ" sz="1100" dirty="0" err="1"/>
              <a:t>mental</a:t>
            </a:r>
            <a:r>
              <a:rPr lang="cs-CZ" sz="1100" dirty="0"/>
              <a:t> </a:t>
            </a:r>
            <a:r>
              <a:rPr lang="cs-CZ" sz="1100" dirty="0" err="1"/>
              <a:t>stressor</a:t>
            </a:r>
            <a:r>
              <a:rPr lang="cs-CZ" sz="1100" dirty="0"/>
              <a:t> 	(</a:t>
            </a:r>
            <a:r>
              <a:rPr lang="cs-CZ" sz="1100" dirty="0" err="1"/>
              <a:t>threat</a:t>
            </a:r>
            <a:r>
              <a:rPr lang="cs-CZ" sz="1100" dirty="0"/>
              <a:t> to </a:t>
            </a:r>
            <a:r>
              <a:rPr lang="cs-CZ" sz="1100" dirty="0" err="1"/>
              <a:t>the</a:t>
            </a:r>
            <a:r>
              <a:rPr lang="cs-CZ" sz="1100" dirty="0"/>
              <a:t> </a:t>
            </a:r>
            <a:r>
              <a:rPr lang="cs-CZ" sz="1100" dirty="0" err="1"/>
              <a:t>security</a:t>
            </a:r>
            <a:r>
              <a:rPr lang="cs-CZ" sz="1100" dirty="0"/>
              <a:t> </a:t>
            </a:r>
            <a:r>
              <a:rPr lang="cs-CZ" sz="1100" dirty="0" err="1"/>
              <a:t>of</a:t>
            </a:r>
            <a:r>
              <a:rPr lang="cs-CZ" sz="1100" dirty="0"/>
              <a:t> 	</a:t>
            </a:r>
            <a:r>
              <a:rPr lang="cs-CZ" sz="1100" dirty="0" err="1"/>
              <a:t>physical</a:t>
            </a:r>
            <a:r>
              <a:rPr lang="cs-CZ" sz="1100" dirty="0"/>
              <a:t> integrity </a:t>
            </a:r>
            <a:r>
              <a:rPr lang="cs-CZ" sz="1100" dirty="0" err="1"/>
              <a:t>of</a:t>
            </a:r>
            <a:r>
              <a:rPr lang="cs-CZ" sz="1100" dirty="0"/>
              <a:t> </a:t>
            </a:r>
            <a:r>
              <a:rPr lang="cs-CZ" sz="1100" dirty="0" err="1"/>
              <a:t>the</a:t>
            </a:r>
            <a:r>
              <a:rPr lang="cs-CZ" sz="1100" dirty="0"/>
              <a:t> </a:t>
            </a:r>
            <a:r>
              <a:rPr lang="cs-CZ" sz="1100" dirty="0" err="1"/>
              <a:t>individual</a:t>
            </a:r>
            <a:r>
              <a:rPr lang="cs-CZ" sz="1100" dirty="0"/>
              <a:t> </a:t>
            </a:r>
            <a:r>
              <a:rPr lang="cs-CZ" sz="1100" dirty="0" err="1"/>
              <a:t>or</a:t>
            </a:r>
            <a:r>
              <a:rPr lang="cs-CZ" sz="1100" dirty="0"/>
              <a:t> 	</a:t>
            </a:r>
            <a:r>
              <a:rPr lang="cs-CZ" sz="1100" dirty="0" err="1"/>
              <a:t>the</a:t>
            </a:r>
            <a:r>
              <a:rPr lang="cs-CZ" sz="1100" dirty="0"/>
              <a:t> 	</a:t>
            </a:r>
            <a:r>
              <a:rPr lang="cs-CZ" sz="1100" dirty="0" err="1"/>
              <a:t>relatives</a:t>
            </a:r>
            <a:r>
              <a:rPr lang="cs-CZ" sz="1100" dirty="0"/>
              <a:t>, </a:t>
            </a:r>
            <a:r>
              <a:rPr lang="cs-CZ" sz="1100" dirty="0" err="1"/>
              <a:t>e.g</a:t>
            </a:r>
            <a:r>
              <a:rPr lang="cs-CZ" sz="1100" dirty="0"/>
              <a:t>. natural </a:t>
            </a:r>
            <a:r>
              <a:rPr lang="cs-CZ" sz="1100" dirty="0" err="1"/>
              <a:t>catastrophe</a:t>
            </a:r>
            <a:r>
              <a:rPr lang="cs-CZ" sz="1100" dirty="0"/>
              <a:t>, </a:t>
            </a:r>
            <a:r>
              <a:rPr lang="cs-CZ" sz="1100" dirty="0" err="1"/>
              <a:t>accident</a:t>
            </a:r>
            <a:r>
              <a:rPr lang="cs-CZ" sz="1100" dirty="0"/>
              <a:t>, 	</a:t>
            </a:r>
            <a:r>
              <a:rPr lang="cs-CZ" sz="1100" dirty="0" err="1"/>
              <a:t>battle</a:t>
            </a:r>
            <a:r>
              <a:rPr lang="cs-CZ" sz="1100" dirty="0"/>
              <a:t>, </a:t>
            </a:r>
            <a:r>
              <a:rPr lang="cs-CZ" sz="1100" dirty="0" err="1"/>
              <a:t>criminal</a:t>
            </a:r>
            <a:r>
              <a:rPr lang="cs-CZ" sz="1100" dirty="0"/>
              <a:t> </a:t>
            </a:r>
            <a:r>
              <a:rPr lang="cs-CZ" sz="1100" dirty="0" err="1"/>
              <a:t>assault</a:t>
            </a:r>
            <a:r>
              <a:rPr lang="cs-CZ" sz="1100" dirty="0"/>
              <a:t>, rape)</a:t>
            </a:r>
          </a:p>
          <a:p>
            <a:pPr>
              <a:lnSpc>
                <a:spcPct val="130000"/>
              </a:lnSpc>
            </a:pPr>
            <a:r>
              <a:rPr lang="cs-CZ" sz="1100" dirty="0"/>
              <a:t>	- </a:t>
            </a:r>
            <a:r>
              <a:rPr lang="cs-CZ" sz="1100" dirty="0" err="1"/>
              <a:t>lasts</a:t>
            </a:r>
            <a:r>
              <a:rPr lang="cs-CZ" sz="1100" dirty="0"/>
              <a:t> </a:t>
            </a:r>
            <a:r>
              <a:rPr lang="cs-CZ" sz="1100" dirty="0" err="1"/>
              <a:t>days</a:t>
            </a:r>
            <a:r>
              <a:rPr lang="cs-CZ" sz="1100" dirty="0"/>
              <a:t> </a:t>
            </a:r>
            <a:r>
              <a:rPr lang="cs-CZ" sz="1100" dirty="0" err="1"/>
              <a:t>or</a:t>
            </a:r>
            <a:r>
              <a:rPr lang="cs-CZ" sz="1100" dirty="0"/>
              <a:t> </a:t>
            </a:r>
            <a:r>
              <a:rPr lang="cs-CZ" sz="1100" dirty="0" err="1"/>
              <a:t>hours</a:t>
            </a:r>
            <a:r>
              <a:rPr lang="cs-CZ" sz="1100" dirty="0"/>
              <a:t>, </a:t>
            </a:r>
            <a:r>
              <a:rPr lang="cs-CZ" sz="1100" dirty="0" err="1"/>
              <a:t>usually</a:t>
            </a:r>
            <a:r>
              <a:rPr lang="cs-CZ" sz="1100" dirty="0"/>
              <a:t> </a:t>
            </a:r>
            <a:r>
              <a:rPr lang="cs-CZ" sz="1100" dirty="0" err="1"/>
              <a:t>appears</a:t>
            </a:r>
            <a:r>
              <a:rPr lang="cs-CZ" sz="1100" dirty="0"/>
              <a:t> </a:t>
            </a:r>
            <a:r>
              <a:rPr lang="cs-CZ" sz="1100" dirty="0" err="1"/>
              <a:t>whithin</a:t>
            </a:r>
            <a:r>
              <a:rPr lang="cs-CZ" sz="1100" dirty="0"/>
              <a:t> 	</a:t>
            </a:r>
            <a:r>
              <a:rPr lang="cs-CZ" sz="1100" dirty="0" err="1"/>
              <a:t>minutes</a:t>
            </a:r>
            <a:r>
              <a:rPr lang="cs-CZ" sz="1100" dirty="0"/>
              <a:t> </a:t>
            </a:r>
            <a:r>
              <a:rPr lang="cs-CZ" sz="1100" dirty="0" err="1"/>
              <a:t>after</a:t>
            </a:r>
            <a:r>
              <a:rPr lang="cs-CZ" sz="1100" dirty="0"/>
              <a:t> </a:t>
            </a:r>
            <a:r>
              <a:rPr lang="cs-CZ" sz="1100" dirty="0" err="1"/>
              <a:t>the</a:t>
            </a:r>
            <a:r>
              <a:rPr lang="cs-CZ" sz="1100" dirty="0"/>
              <a:t> </a:t>
            </a:r>
            <a:r>
              <a:rPr lang="cs-CZ" sz="1100" dirty="0" err="1"/>
              <a:t>trigger</a:t>
            </a:r>
            <a:r>
              <a:rPr lang="cs-CZ" sz="1100" dirty="0"/>
              <a:t> </a:t>
            </a:r>
          </a:p>
          <a:p>
            <a:pPr>
              <a:lnSpc>
                <a:spcPct val="130000"/>
              </a:lnSpc>
            </a:pPr>
            <a:r>
              <a:rPr lang="cs-CZ" sz="1100" dirty="0"/>
              <a:t>	- </a:t>
            </a:r>
            <a:r>
              <a:rPr lang="cs-CZ" sz="1100" dirty="0" err="1"/>
              <a:t>feelings</a:t>
            </a:r>
            <a:r>
              <a:rPr lang="cs-CZ" sz="1100" dirty="0"/>
              <a:t> </a:t>
            </a:r>
            <a:r>
              <a:rPr lang="cs-CZ" sz="1100" dirty="0" err="1"/>
              <a:t>of</a:t>
            </a:r>
            <a:r>
              <a:rPr lang="cs-CZ" sz="1100" dirty="0"/>
              <a:t> </a:t>
            </a:r>
            <a:r>
              <a:rPr lang="cs-CZ" sz="1100" dirty="0" err="1"/>
              <a:t>daze</a:t>
            </a:r>
            <a:r>
              <a:rPr lang="cs-CZ" sz="1100" dirty="0"/>
              <a:t>, </a:t>
            </a:r>
            <a:r>
              <a:rPr lang="cs-CZ" sz="1100" dirty="0" err="1"/>
              <a:t>disorientation</a:t>
            </a:r>
            <a:r>
              <a:rPr lang="cs-CZ" sz="1100" dirty="0"/>
              <a:t>, </a:t>
            </a:r>
            <a:r>
              <a:rPr lang="cs-CZ" sz="1100" dirty="0" err="1"/>
              <a:t>forwarded</a:t>
            </a:r>
            <a:r>
              <a:rPr lang="cs-CZ" sz="1100" dirty="0"/>
              <a:t> to 	</a:t>
            </a:r>
            <a:r>
              <a:rPr lang="cs-CZ" sz="1100" dirty="0" err="1"/>
              <a:t>the</a:t>
            </a:r>
            <a:r>
              <a:rPr lang="cs-CZ" sz="1100" dirty="0"/>
              <a:t> </a:t>
            </a:r>
            <a:r>
              <a:rPr lang="cs-CZ" sz="1100" dirty="0" err="1"/>
              <a:t>trigger</a:t>
            </a:r>
            <a:r>
              <a:rPr lang="cs-CZ" sz="1100" dirty="0"/>
              <a:t> </a:t>
            </a:r>
            <a:r>
              <a:rPr lang="cs-CZ" sz="1100" dirty="0" err="1"/>
              <a:t>situation</a:t>
            </a:r>
            <a:r>
              <a:rPr lang="cs-CZ" sz="1100" dirty="0"/>
              <a:t>, </a:t>
            </a:r>
            <a:r>
              <a:rPr lang="cs-CZ" sz="1100" dirty="0" err="1"/>
              <a:t>signs</a:t>
            </a:r>
            <a:r>
              <a:rPr lang="cs-CZ" sz="1100" dirty="0"/>
              <a:t> </a:t>
            </a:r>
            <a:r>
              <a:rPr lang="cs-CZ" sz="1100" dirty="0" err="1"/>
              <a:t>of</a:t>
            </a:r>
            <a:r>
              <a:rPr lang="cs-CZ" sz="1100" dirty="0"/>
              <a:t> panic </a:t>
            </a:r>
            <a:r>
              <a:rPr lang="cs-CZ" sz="1100" dirty="0" err="1"/>
              <a:t>anxiety</a:t>
            </a:r>
            <a:r>
              <a:rPr lang="cs-CZ" sz="1100" dirty="0"/>
              <a:t>, 	</a:t>
            </a:r>
            <a:r>
              <a:rPr lang="cs-CZ" sz="1100" dirty="0" err="1"/>
              <a:t>agitation</a:t>
            </a:r>
            <a:r>
              <a:rPr lang="cs-CZ" sz="1100" dirty="0"/>
              <a:t>, </a:t>
            </a:r>
            <a:r>
              <a:rPr lang="cs-CZ" sz="1100" dirty="0" err="1"/>
              <a:t>over</a:t>
            </a:r>
            <a:r>
              <a:rPr lang="cs-CZ" sz="1100" dirty="0"/>
              <a:t>-aktivity, </a:t>
            </a:r>
            <a:r>
              <a:rPr lang="cs-CZ" sz="1100" dirty="0" err="1"/>
              <a:t>might</a:t>
            </a:r>
            <a:r>
              <a:rPr lang="cs-CZ" sz="1100" dirty="0"/>
              <a:t> </a:t>
            </a:r>
            <a:r>
              <a:rPr lang="cs-CZ" sz="1100" dirty="0" err="1"/>
              <a:t>be</a:t>
            </a:r>
            <a:r>
              <a:rPr lang="cs-CZ" sz="1100" dirty="0"/>
              <a:t> </a:t>
            </a:r>
            <a:r>
              <a:rPr lang="cs-CZ" sz="1100" dirty="0" err="1"/>
              <a:t>amnesia</a:t>
            </a:r>
            <a:endParaRPr lang="cs-CZ" sz="1100" dirty="0"/>
          </a:p>
        </p:txBody>
      </p:sp>
    </p:spTree>
    <p:extLst>
      <p:ext uri="{BB962C8B-B14F-4D97-AF65-F5344CB8AC3E}">
        <p14:creationId xmlns:p14="http://schemas.microsoft.com/office/powerpoint/2010/main" val="264978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5"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AAF4E974-8137-41BF-8CFD-94361FFD3A0C}"/>
              </a:ext>
            </a:extLst>
          </p:cNvPr>
          <p:cNvSpPr>
            <a:spLocks noGrp="1"/>
          </p:cNvSpPr>
          <p:nvPr>
            <p:ph type="title"/>
          </p:nvPr>
        </p:nvSpPr>
        <p:spPr>
          <a:xfrm>
            <a:off x="1920875" y="442913"/>
            <a:ext cx="6857365" cy="1344612"/>
          </a:xfrm>
        </p:spPr>
        <p:txBody>
          <a:bodyPr anchor="b">
            <a:normAutofit/>
          </a:bodyPr>
          <a:lstStyle/>
          <a:p>
            <a:pPr>
              <a:lnSpc>
                <a:spcPct val="120000"/>
              </a:lnSpc>
            </a:pPr>
            <a:r>
              <a:rPr lang="cs-CZ" sz="3000"/>
              <a:t>How to help someone in the accute stress reaction?</a:t>
            </a:r>
          </a:p>
        </p:txBody>
      </p:sp>
      <p:sp>
        <p:nvSpPr>
          <p:cNvPr id="3" name="Zástupný obsah 2">
            <a:extLst>
              <a:ext uri="{FF2B5EF4-FFF2-40B4-BE49-F238E27FC236}">
                <a16:creationId xmlns:a16="http://schemas.microsoft.com/office/drawing/2014/main" id="{864E0929-6293-4926-BE12-F3CFC034075C}"/>
              </a:ext>
            </a:extLst>
          </p:cNvPr>
          <p:cNvSpPr>
            <a:spLocks noGrp="1"/>
          </p:cNvSpPr>
          <p:nvPr>
            <p:ph idx="1"/>
          </p:nvPr>
        </p:nvSpPr>
        <p:spPr>
          <a:xfrm>
            <a:off x="1920875" y="2312988"/>
            <a:ext cx="6857365" cy="3651250"/>
          </a:xfrm>
        </p:spPr>
        <p:txBody>
          <a:bodyPr>
            <a:normAutofit/>
          </a:bodyPr>
          <a:lstStyle/>
          <a:p>
            <a:pPr>
              <a:lnSpc>
                <a:spcPct val="130000"/>
              </a:lnSpc>
            </a:pPr>
            <a:r>
              <a:rPr lang="cs-CZ" sz="1500" i="1" dirty="0" err="1"/>
              <a:t>Acute</a:t>
            </a:r>
            <a:r>
              <a:rPr lang="cs-CZ" sz="1500" dirty="0"/>
              <a:t> </a:t>
            </a:r>
            <a:r>
              <a:rPr lang="cs-CZ" sz="1500" dirty="0" err="1"/>
              <a:t>acute</a:t>
            </a:r>
            <a:r>
              <a:rPr lang="cs-CZ" sz="1500" dirty="0"/>
              <a:t> stress </a:t>
            </a:r>
            <a:r>
              <a:rPr lang="cs-CZ" sz="1500" dirty="0" err="1"/>
              <a:t>reaction</a:t>
            </a:r>
            <a:r>
              <a:rPr lang="cs-CZ" sz="1500" dirty="0"/>
              <a:t> – </a:t>
            </a:r>
            <a:r>
              <a:rPr lang="cs-CZ" sz="1500" dirty="0" err="1"/>
              <a:t>directive</a:t>
            </a:r>
            <a:r>
              <a:rPr lang="cs-CZ" sz="1500" dirty="0"/>
              <a:t> </a:t>
            </a:r>
            <a:r>
              <a:rPr lang="cs-CZ" sz="1500" dirty="0" err="1"/>
              <a:t>approach</a:t>
            </a:r>
            <a:r>
              <a:rPr lang="cs-CZ" sz="1500" dirty="0"/>
              <a:t>, lead </a:t>
            </a:r>
            <a:r>
              <a:rPr lang="cs-CZ" sz="1500" dirty="0" err="1"/>
              <a:t>the</a:t>
            </a:r>
            <a:r>
              <a:rPr lang="cs-CZ" sz="1500" dirty="0"/>
              <a:t> person </a:t>
            </a:r>
            <a:r>
              <a:rPr lang="cs-CZ" sz="1500" dirty="0" err="1"/>
              <a:t>out</a:t>
            </a:r>
            <a:r>
              <a:rPr lang="cs-CZ" sz="1500" dirty="0"/>
              <a:t> </a:t>
            </a:r>
            <a:r>
              <a:rPr lang="cs-CZ" sz="1500" dirty="0" err="1"/>
              <a:t>of</a:t>
            </a:r>
            <a:r>
              <a:rPr lang="cs-CZ" sz="1500" dirty="0"/>
              <a:t> </a:t>
            </a:r>
            <a:r>
              <a:rPr lang="cs-CZ" sz="1500" dirty="0" err="1"/>
              <a:t>the</a:t>
            </a:r>
            <a:r>
              <a:rPr lang="cs-CZ" sz="1500" dirty="0"/>
              <a:t> </a:t>
            </a:r>
            <a:r>
              <a:rPr lang="cs-CZ" sz="1500" dirty="0" err="1"/>
              <a:t>danger</a:t>
            </a:r>
            <a:endParaRPr lang="cs-CZ" sz="1500" dirty="0"/>
          </a:p>
          <a:p>
            <a:pPr>
              <a:lnSpc>
                <a:spcPct val="130000"/>
              </a:lnSpc>
            </a:pPr>
            <a:r>
              <a:rPr lang="cs-CZ" sz="1500" dirty="0"/>
              <a:t>Panic </a:t>
            </a:r>
            <a:r>
              <a:rPr lang="cs-CZ" sz="1500" dirty="0" err="1"/>
              <a:t>symptomes</a:t>
            </a:r>
            <a:r>
              <a:rPr lang="cs-CZ" sz="1500" dirty="0"/>
              <a:t> – </a:t>
            </a:r>
            <a:r>
              <a:rPr lang="cs-CZ" sz="1500" dirty="0" err="1"/>
              <a:t>guided</a:t>
            </a:r>
            <a:r>
              <a:rPr lang="cs-CZ" sz="1500" dirty="0"/>
              <a:t> </a:t>
            </a:r>
            <a:r>
              <a:rPr lang="cs-CZ" sz="1500" dirty="0" err="1"/>
              <a:t>breathing</a:t>
            </a:r>
            <a:r>
              <a:rPr lang="cs-CZ" sz="1500" dirty="0"/>
              <a:t>, </a:t>
            </a:r>
            <a:r>
              <a:rPr lang="cs-CZ" sz="1500" dirty="0" err="1"/>
              <a:t>eye</a:t>
            </a:r>
            <a:r>
              <a:rPr lang="cs-CZ" sz="1500" dirty="0"/>
              <a:t> </a:t>
            </a:r>
            <a:r>
              <a:rPr lang="cs-CZ" sz="1500" dirty="0" err="1"/>
              <a:t>contact</a:t>
            </a:r>
            <a:r>
              <a:rPr lang="cs-CZ" sz="1500" dirty="0"/>
              <a:t>, </a:t>
            </a:r>
            <a:r>
              <a:rPr lang="cs-CZ" sz="1500" dirty="0" err="1"/>
              <a:t>tactile</a:t>
            </a:r>
            <a:r>
              <a:rPr lang="cs-CZ" sz="1500" dirty="0"/>
              <a:t> </a:t>
            </a:r>
            <a:r>
              <a:rPr lang="cs-CZ" sz="1500" dirty="0" err="1"/>
              <a:t>contact</a:t>
            </a:r>
            <a:endParaRPr lang="cs-CZ" sz="1500" dirty="0"/>
          </a:p>
          <a:p>
            <a:pPr>
              <a:lnSpc>
                <a:spcPct val="130000"/>
              </a:lnSpc>
            </a:pPr>
            <a:r>
              <a:rPr lang="cs-CZ" sz="1500" dirty="0" err="1"/>
              <a:t>Follow</a:t>
            </a:r>
            <a:r>
              <a:rPr lang="cs-CZ" sz="1500" dirty="0"/>
              <a:t> up </a:t>
            </a:r>
            <a:r>
              <a:rPr lang="cs-CZ" sz="1500" dirty="0" err="1"/>
              <a:t>symptomes</a:t>
            </a:r>
            <a:r>
              <a:rPr lang="cs-CZ" sz="1500" dirty="0"/>
              <a:t> – </a:t>
            </a:r>
            <a:r>
              <a:rPr lang="cs-CZ" sz="1500" dirty="0" err="1"/>
              <a:t>be</a:t>
            </a:r>
            <a:r>
              <a:rPr lang="cs-CZ" sz="1500" dirty="0"/>
              <a:t>  </a:t>
            </a:r>
            <a:r>
              <a:rPr lang="cs-CZ" sz="1500" dirty="0" err="1"/>
              <a:t>present</a:t>
            </a:r>
            <a:r>
              <a:rPr lang="cs-CZ" sz="1500" dirty="0"/>
              <a:t>, </a:t>
            </a:r>
            <a:r>
              <a:rPr lang="cs-CZ" sz="1500" dirty="0" err="1"/>
              <a:t>attenging</a:t>
            </a:r>
            <a:r>
              <a:rPr lang="cs-CZ" sz="1500" dirty="0"/>
              <a:t>, </a:t>
            </a:r>
            <a:r>
              <a:rPr lang="cs-CZ" sz="1500" dirty="0" err="1"/>
              <a:t>assurance</a:t>
            </a:r>
            <a:r>
              <a:rPr lang="cs-CZ" sz="1500" dirty="0"/>
              <a:t> </a:t>
            </a:r>
            <a:r>
              <a:rPr lang="cs-CZ" sz="1500" dirty="0" err="1"/>
              <a:t>of</a:t>
            </a:r>
            <a:r>
              <a:rPr lang="cs-CZ" sz="1500" dirty="0"/>
              <a:t> </a:t>
            </a:r>
            <a:r>
              <a:rPr lang="cs-CZ" sz="1500" dirty="0" err="1"/>
              <a:t>being</a:t>
            </a:r>
            <a:r>
              <a:rPr lang="cs-CZ" sz="1500" dirty="0"/>
              <a:t> </a:t>
            </a:r>
            <a:r>
              <a:rPr lang="cs-CZ" sz="1500" dirty="0" err="1"/>
              <a:t>there</a:t>
            </a:r>
            <a:r>
              <a:rPr lang="cs-CZ" sz="1500" dirty="0"/>
              <a:t> </a:t>
            </a:r>
            <a:r>
              <a:rPr lang="cs-CZ" sz="1500" dirty="0" err="1"/>
              <a:t>for</a:t>
            </a:r>
            <a:r>
              <a:rPr lang="cs-CZ" sz="1500" dirty="0"/>
              <a:t> </a:t>
            </a:r>
            <a:r>
              <a:rPr lang="cs-CZ" sz="1500" dirty="0" err="1"/>
              <a:t>the</a:t>
            </a:r>
            <a:r>
              <a:rPr lang="cs-CZ" sz="1500" dirty="0"/>
              <a:t> person</a:t>
            </a:r>
          </a:p>
          <a:p>
            <a:pPr>
              <a:lnSpc>
                <a:spcPct val="130000"/>
              </a:lnSpc>
            </a:pPr>
            <a:endParaRPr lang="cs-CZ" sz="1500" dirty="0"/>
          </a:p>
          <a:p>
            <a:pPr>
              <a:lnSpc>
                <a:spcPct val="130000"/>
              </a:lnSpc>
            </a:pPr>
            <a:r>
              <a:rPr lang="cs-CZ" sz="1500" dirty="0" err="1"/>
              <a:t>Forbidden</a:t>
            </a:r>
            <a:r>
              <a:rPr lang="cs-CZ" sz="1500" dirty="0"/>
              <a:t> </a:t>
            </a:r>
            <a:r>
              <a:rPr lang="cs-CZ" sz="1500" dirty="0" err="1"/>
              <a:t>phrases</a:t>
            </a:r>
            <a:r>
              <a:rPr lang="cs-CZ" sz="1500" dirty="0"/>
              <a:t>: „It </a:t>
            </a:r>
            <a:r>
              <a:rPr lang="cs-CZ" sz="1500" dirty="0" err="1"/>
              <a:t>is</a:t>
            </a:r>
            <a:r>
              <a:rPr lang="cs-CZ" sz="1500" dirty="0"/>
              <a:t> </a:t>
            </a:r>
            <a:r>
              <a:rPr lang="cs-CZ" sz="1500" dirty="0" err="1"/>
              <a:t>good</a:t>
            </a:r>
            <a:r>
              <a:rPr lang="cs-CZ" sz="1500" dirty="0"/>
              <a:t>“ „It </a:t>
            </a:r>
            <a:r>
              <a:rPr lang="cs-CZ" sz="1500" dirty="0" err="1"/>
              <a:t>is</a:t>
            </a:r>
            <a:r>
              <a:rPr lang="cs-CZ" sz="1500" dirty="0"/>
              <a:t> </a:t>
            </a:r>
            <a:r>
              <a:rPr lang="cs-CZ" sz="1500" dirty="0" err="1"/>
              <a:t>going</a:t>
            </a:r>
            <a:r>
              <a:rPr lang="cs-CZ" sz="1500" dirty="0"/>
              <a:t> to </a:t>
            </a:r>
            <a:r>
              <a:rPr lang="cs-CZ" sz="1500" dirty="0" err="1"/>
              <a:t>be</a:t>
            </a:r>
            <a:r>
              <a:rPr lang="cs-CZ" sz="1500" dirty="0"/>
              <a:t> </a:t>
            </a:r>
            <a:r>
              <a:rPr lang="cs-CZ" sz="1500" dirty="0" err="1"/>
              <a:t>god</a:t>
            </a:r>
            <a:r>
              <a:rPr lang="cs-CZ" sz="1500" dirty="0"/>
              <a:t>, </a:t>
            </a:r>
            <a:r>
              <a:rPr lang="cs-CZ" sz="1500" dirty="0" err="1"/>
              <a:t>better</a:t>
            </a:r>
            <a:r>
              <a:rPr lang="cs-CZ" sz="1500" dirty="0"/>
              <a:t>.“ „</a:t>
            </a:r>
            <a:r>
              <a:rPr lang="cs-CZ" sz="1500" dirty="0" err="1"/>
              <a:t>You</a:t>
            </a:r>
            <a:r>
              <a:rPr lang="cs-CZ" sz="1500" dirty="0"/>
              <a:t> </a:t>
            </a:r>
            <a:r>
              <a:rPr lang="cs-CZ" sz="1500" dirty="0" err="1"/>
              <a:t>can</a:t>
            </a:r>
            <a:r>
              <a:rPr lang="cs-CZ" sz="1500" dirty="0"/>
              <a:t> handle </a:t>
            </a:r>
            <a:r>
              <a:rPr lang="cs-CZ" sz="1500" dirty="0" err="1"/>
              <a:t>it</a:t>
            </a:r>
            <a:r>
              <a:rPr lang="cs-CZ" sz="1500" dirty="0"/>
              <a:t>.“</a:t>
            </a:r>
          </a:p>
          <a:p>
            <a:pPr>
              <a:lnSpc>
                <a:spcPct val="130000"/>
              </a:lnSpc>
            </a:pPr>
            <a:endParaRPr lang="cs-CZ" sz="1500" dirty="0"/>
          </a:p>
        </p:txBody>
      </p:sp>
    </p:spTree>
    <p:extLst>
      <p:ext uri="{BB962C8B-B14F-4D97-AF65-F5344CB8AC3E}">
        <p14:creationId xmlns:p14="http://schemas.microsoft.com/office/powerpoint/2010/main" val="78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D5F54597-5E1B-4E4C-97AD-0564697D26C9}"/>
              </a:ext>
            </a:extLst>
          </p:cNvPr>
          <p:cNvSpPr>
            <a:spLocks noGrp="1"/>
          </p:cNvSpPr>
          <p:nvPr>
            <p:ph type="title"/>
          </p:nvPr>
        </p:nvSpPr>
        <p:spPr>
          <a:xfrm>
            <a:off x="6162259" y="893763"/>
            <a:ext cx="4527965" cy="1587444"/>
          </a:xfrm>
        </p:spPr>
        <p:txBody>
          <a:bodyPr anchor="b">
            <a:normAutofit/>
          </a:bodyPr>
          <a:lstStyle/>
          <a:p>
            <a:pPr>
              <a:lnSpc>
                <a:spcPct val="120000"/>
              </a:lnSpc>
            </a:pPr>
            <a:r>
              <a:rPr lang="cs-CZ" sz="2500"/>
              <a:t>F43 </a:t>
            </a:r>
            <a:r>
              <a:rPr lang="cs-CZ" sz="2500" err="1"/>
              <a:t>Reaction</a:t>
            </a:r>
            <a:r>
              <a:rPr lang="cs-CZ" sz="2500"/>
              <a:t> to severe stress, and </a:t>
            </a:r>
            <a:r>
              <a:rPr lang="cs-CZ" sz="2500" err="1"/>
              <a:t>adjustment</a:t>
            </a:r>
            <a:r>
              <a:rPr lang="cs-CZ" sz="2500"/>
              <a:t> </a:t>
            </a:r>
            <a:r>
              <a:rPr lang="cs-CZ" sz="2500" err="1"/>
              <a:t>disorders</a:t>
            </a:r>
            <a:endParaRPr lang="cs-CZ" sz="2500"/>
          </a:p>
        </p:txBody>
      </p:sp>
      <p:sp>
        <p:nvSpPr>
          <p:cNvPr id="12" name="Freeform: Shape 11">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7 Tools for Managing Traumatic Stress | NAMI: National Alliance on Mental  Illness">
            <a:extLst>
              <a:ext uri="{FF2B5EF4-FFF2-40B4-BE49-F238E27FC236}">
                <a16:creationId xmlns:a16="http://schemas.microsoft.com/office/drawing/2014/main" id="{BD34EC04-2C71-48E6-B036-D16647C48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38" r="15943" b="-3"/>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CBAA9474-56E7-496D-96BC-1BB6E8CE9276}"/>
              </a:ext>
            </a:extLst>
          </p:cNvPr>
          <p:cNvSpPr>
            <a:spLocks noGrp="1"/>
          </p:cNvSpPr>
          <p:nvPr>
            <p:ph idx="1"/>
          </p:nvPr>
        </p:nvSpPr>
        <p:spPr>
          <a:xfrm>
            <a:off x="6162260" y="2721030"/>
            <a:ext cx="4691478" cy="3243207"/>
          </a:xfrm>
        </p:spPr>
        <p:txBody>
          <a:bodyPr>
            <a:normAutofit/>
          </a:bodyPr>
          <a:lstStyle/>
          <a:p>
            <a:pPr>
              <a:lnSpc>
                <a:spcPct val="130000"/>
              </a:lnSpc>
            </a:pPr>
            <a:r>
              <a:rPr lang="cs-CZ" sz="1100" b="1" u="sng"/>
              <a:t>F43.1. Post-</a:t>
            </a:r>
            <a:r>
              <a:rPr lang="cs-CZ" sz="1100" b="1" u="sng" err="1"/>
              <a:t>trauamtic</a:t>
            </a:r>
            <a:r>
              <a:rPr lang="cs-CZ" sz="1100" b="1" u="sng"/>
              <a:t> stress </a:t>
            </a:r>
            <a:r>
              <a:rPr lang="cs-CZ" sz="1100" b="1" u="sng" err="1"/>
              <a:t>disorder</a:t>
            </a:r>
            <a:endParaRPr lang="cs-CZ" sz="1100" b="1" u="sng"/>
          </a:p>
          <a:p>
            <a:pPr marL="285750" indent="-285750">
              <a:lnSpc>
                <a:spcPct val="130000"/>
              </a:lnSpc>
              <a:buFontTx/>
              <a:buChar char="-"/>
            </a:pPr>
            <a:r>
              <a:rPr lang="cs-CZ" sz="1100" err="1"/>
              <a:t>Delayed</a:t>
            </a:r>
            <a:r>
              <a:rPr lang="cs-CZ" sz="1100"/>
              <a:t> </a:t>
            </a:r>
            <a:r>
              <a:rPr lang="cs-CZ" sz="1100" err="1"/>
              <a:t>or</a:t>
            </a:r>
            <a:r>
              <a:rPr lang="cs-CZ" sz="1100"/>
              <a:t> </a:t>
            </a:r>
            <a:r>
              <a:rPr lang="cs-CZ" sz="1100" err="1"/>
              <a:t>protracted</a:t>
            </a:r>
            <a:r>
              <a:rPr lang="cs-CZ" sz="1100"/>
              <a:t> response to </a:t>
            </a:r>
            <a:r>
              <a:rPr lang="cs-CZ" sz="1100" err="1"/>
              <a:t>stressful</a:t>
            </a:r>
            <a:r>
              <a:rPr lang="cs-CZ" sz="1100"/>
              <a:t> event </a:t>
            </a:r>
            <a:r>
              <a:rPr lang="cs-CZ" sz="1100" err="1"/>
              <a:t>or</a:t>
            </a:r>
            <a:r>
              <a:rPr lang="cs-CZ" sz="1100"/>
              <a:t> </a:t>
            </a:r>
            <a:r>
              <a:rPr lang="cs-CZ" sz="1100" err="1"/>
              <a:t>situation</a:t>
            </a:r>
            <a:r>
              <a:rPr lang="cs-CZ" sz="1100"/>
              <a:t> </a:t>
            </a:r>
            <a:r>
              <a:rPr lang="cs-CZ" sz="1100" err="1"/>
              <a:t>of</a:t>
            </a:r>
            <a:r>
              <a:rPr lang="cs-CZ" sz="1100"/>
              <a:t> </a:t>
            </a:r>
            <a:r>
              <a:rPr lang="en-US" sz="1100"/>
              <a:t>exceptionally threatening or catastrophic nature</a:t>
            </a:r>
            <a:r>
              <a:rPr lang="cs-CZ" sz="1100"/>
              <a:t> (</a:t>
            </a:r>
            <a:r>
              <a:rPr lang="cs-CZ" sz="1100" err="1"/>
              <a:t>nature</a:t>
            </a:r>
            <a:r>
              <a:rPr lang="cs-CZ" sz="1100"/>
              <a:t> </a:t>
            </a:r>
            <a:r>
              <a:rPr lang="cs-CZ" sz="1100" err="1"/>
              <a:t>disadters</a:t>
            </a:r>
            <a:r>
              <a:rPr lang="cs-CZ" sz="1100"/>
              <a:t>, </a:t>
            </a:r>
            <a:r>
              <a:rPr lang="cs-CZ" sz="1100" err="1"/>
              <a:t>witnessing</a:t>
            </a:r>
            <a:r>
              <a:rPr lang="cs-CZ" sz="1100"/>
              <a:t> </a:t>
            </a:r>
            <a:r>
              <a:rPr lang="cs-CZ" sz="1100" err="1"/>
              <a:t>violent</a:t>
            </a:r>
            <a:r>
              <a:rPr lang="cs-CZ" sz="1100"/>
              <a:t> </a:t>
            </a:r>
            <a:r>
              <a:rPr lang="cs-CZ" sz="1100" err="1"/>
              <a:t>death</a:t>
            </a:r>
            <a:r>
              <a:rPr lang="cs-CZ" sz="1100"/>
              <a:t> </a:t>
            </a:r>
            <a:r>
              <a:rPr lang="cs-CZ" sz="1100" err="1"/>
              <a:t>of</a:t>
            </a:r>
            <a:r>
              <a:rPr lang="cs-CZ" sz="1100"/>
              <a:t> </a:t>
            </a:r>
            <a:r>
              <a:rPr lang="cs-CZ" sz="1100" err="1"/>
              <a:t>others</a:t>
            </a:r>
            <a:r>
              <a:rPr lang="cs-CZ" sz="1100"/>
              <a:t>, </a:t>
            </a:r>
            <a:r>
              <a:rPr lang="cs-CZ" sz="1100" err="1"/>
              <a:t>being</a:t>
            </a:r>
            <a:r>
              <a:rPr lang="cs-CZ" sz="1100"/>
              <a:t> </a:t>
            </a:r>
            <a:r>
              <a:rPr lang="cs-CZ" sz="1100" err="1"/>
              <a:t>victime</a:t>
            </a:r>
            <a:r>
              <a:rPr lang="cs-CZ" sz="1100"/>
              <a:t> </a:t>
            </a:r>
            <a:r>
              <a:rPr lang="cs-CZ" sz="1100" err="1"/>
              <a:t>of</a:t>
            </a:r>
            <a:r>
              <a:rPr lang="cs-CZ" sz="1100"/>
              <a:t> </a:t>
            </a:r>
            <a:r>
              <a:rPr lang="cs-CZ" sz="1100" err="1"/>
              <a:t>torture</a:t>
            </a:r>
            <a:r>
              <a:rPr lang="cs-CZ" sz="1100"/>
              <a:t>, </a:t>
            </a:r>
            <a:r>
              <a:rPr lang="cs-CZ" sz="1100" err="1"/>
              <a:t>terrorism</a:t>
            </a:r>
            <a:r>
              <a:rPr lang="cs-CZ" sz="1100"/>
              <a:t>, rape,…)</a:t>
            </a:r>
          </a:p>
          <a:p>
            <a:pPr marL="285750" indent="-285750">
              <a:lnSpc>
                <a:spcPct val="130000"/>
              </a:lnSpc>
              <a:buFontTx/>
              <a:buChar char="-"/>
            </a:pPr>
            <a:r>
              <a:rPr lang="cs-CZ" sz="1100" err="1"/>
              <a:t>Symptoms</a:t>
            </a:r>
            <a:r>
              <a:rPr lang="cs-CZ" sz="1100"/>
              <a:t>: </a:t>
            </a:r>
            <a:r>
              <a:rPr lang="cs-CZ" sz="1100" err="1"/>
              <a:t>flashbacks</a:t>
            </a:r>
            <a:r>
              <a:rPr lang="cs-CZ" sz="1100"/>
              <a:t>, </a:t>
            </a:r>
            <a:r>
              <a:rPr lang="cs-CZ" sz="1100" err="1"/>
              <a:t>dreams</a:t>
            </a:r>
            <a:r>
              <a:rPr lang="cs-CZ" sz="1100"/>
              <a:t> </a:t>
            </a:r>
            <a:r>
              <a:rPr lang="cs-CZ" sz="1100" err="1"/>
              <a:t>about</a:t>
            </a:r>
            <a:r>
              <a:rPr lang="cs-CZ" sz="1100"/>
              <a:t> </a:t>
            </a:r>
            <a:r>
              <a:rPr lang="cs-CZ" sz="1100" err="1"/>
              <a:t>the</a:t>
            </a:r>
            <a:r>
              <a:rPr lang="cs-CZ" sz="1100"/>
              <a:t> event, </a:t>
            </a:r>
            <a:r>
              <a:rPr lang="cs-CZ" sz="1100" err="1"/>
              <a:t>emotional</a:t>
            </a:r>
            <a:r>
              <a:rPr lang="cs-CZ" sz="1100"/>
              <a:t> </a:t>
            </a:r>
            <a:r>
              <a:rPr lang="cs-CZ" sz="1100" err="1"/>
              <a:t>blunding</a:t>
            </a:r>
            <a:r>
              <a:rPr lang="cs-CZ" sz="1100"/>
              <a:t>, </a:t>
            </a:r>
            <a:r>
              <a:rPr lang="cs-CZ" sz="1100" err="1"/>
              <a:t>deatachment</a:t>
            </a:r>
            <a:r>
              <a:rPr lang="cs-CZ" sz="1100"/>
              <a:t> </a:t>
            </a:r>
            <a:r>
              <a:rPr lang="cs-CZ" sz="1100" err="1"/>
              <a:t>from</a:t>
            </a:r>
            <a:r>
              <a:rPr lang="cs-CZ" sz="1100"/>
              <a:t> </a:t>
            </a:r>
            <a:r>
              <a:rPr lang="cs-CZ" sz="1100" err="1"/>
              <a:t>other</a:t>
            </a:r>
            <a:r>
              <a:rPr lang="cs-CZ" sz="1100"/>
              <a:t> </a:t>
            </a:r>
            <a:r>
              <a:rPr lang="cs-CZ" sz="1100" err="1"/>
              <a:t>people</a:t>
            </a:r>
            <a:r>
              <a:rPr lang="cs-CZ" sz="1100"/>
              <a:t>, </a:t>
            </a:r>
            <a:r>
              <a:rPr lang="cs-CZ" sz="1100" err="1"/>
              <a:t>anhedonia</a:t>
            </a:r>
            <a:r>
              <a:rPr lang="cs-CZ" sz="1100"/>
              <a:t>, </a:t>
            </a:r>
            <a:r>
              <a:rPr lang="cs-CZ" sz="1100" err="1"/>
              <a:t>avoidance</a:t>
            </a:r>
            <a:r>
              <a:rPr lang="cs-CZ" sz="1100"/>
              <a:t> </a:t>
            </a:r>
            <a:r>
              <a:rPr lang="cs-CZ" sz="1100" err="1"/>
              <a:t>of</a:t>
            </a:r>
            <a:r>
              <a:rPr lang="cs-CZ" sz="1100"/>
              <a:t> </a:t>
            </a:r>
            <a:r>
              <a:rPr lang="cs-CZ" sz="1100" err="1"/>
              <a:t>activities</a:t>
            </a:r>
            <a:r>
              <a:rPr lang="cs-CZ" sz="1100"/>
              <a:t> and </a:t>
            </a:r>
            <a:r>
              <a:rPr lang="cs-CZ" sz="1100" err="1"/>
              <a:t>situations</a:t>
            </a:r>
            <a:r>
              <a:rPr lang="cs-CZ" sz="1100"/>
              <a:t> </a:t>
            </a:r>
            <a:r>
              <a:rPr lang="cs-CZ" sz="1100" err="1"/>
              <a:t>reminiscent</a:t>
            </a:r>
            <a:r>
              <a:rPr lang="cs-CZ" sz="1100"/>
              <a:t> </a:t>
            </a:r>
            <a:r>
              <a:rPr lang="cs-CZ" sz="1100" err="1"/>
              <a:t>of</a:t>
            </a:r>
            <a:r>
              <a:rPr lang="cs-CZ" sz="1100"/>
              <a:t> </a:t>
            </a:r>
            <a:r>
              <a:rPr lang="cs-CZ" sz="1100" err="1"/>
              <a:t>the</a:t>
            </a:r>
            <a:r>
              <a:rPr lang="cs-CZ" sz="1100"/>
              <a:t> trauma</a:t>
            </a:r>
          </a:p>
          <a:p>
            <a:pPr marL="285750" indent="-285750">
              <a:lnSpc>
                <a:spcPct val="130000"/>
              </a:lnSpc>
              <a:buFontTx/>
              <a:buChar char="-"/>
            </a:pPr>
            <a:endParaRPr lang="cs-CZ" sz="1100"/>
          </a:p>
        </p:txBody>
      </p:sp>
    </p:spTree>
    <p:extLst>
      <p:ext uri="{BB962C8B-B14F-4D97-AF65-F5344CB8AC3E}">
        <p14:creationId xmlns:p14="http://schemas.microsoft.com/office/powerpoint/2010/main" val="408700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6"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27"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D9F27241-2ABA-4188-A322-0E11CFE6F387}"/>
              </a:ext>
            </a:extLst>
          </p:cNvPr>
          <p:cNvSpPr>
            <a:spLocks noGrp="1"/>
          </p:cNvSpPr>
          <p:nvPr>
            <p:ph type="title"/>
          </p:nvPr>
        </p:nvSpPr>
        <p:spPr>
          <a:xfrm>
            <a:off x="1920875" y="442913"/>
            <a:ext cx="6857365" cy="1344612"/>
          </a:xfrm>
        </p:spPr>
        <p:txBody>
          <a:bodyPr anchor="b">
            <a:normAutofit/>
          </a:bodyPr>
          <a:lstStyle/>
          <a:p>
            <a:r>
              <a:rPr lang="cs-CZ" dirty="0" err="1"/>
              <a:t>Treatment</a:t>
            </a:r>
            <a:endParaRPr lang="cs-CZ" dirty="0"/>
          </a:p>
        </p:txBody>
      </p:sp>
      <p:sp>
        <p:nvSpPr>
          <p:cNvPr id="3" name="Zástupný obsah 2">
            <a:extLst>
              <a:ext uri="{FF2B5EF4-FFF2-40B4-BE49-F238E27FC236}">
                <a16:creationId xmlns:a16="http://schemas.microsoft.com/office/drawing/2014/main" id="{2662D29B-3A1A-42BC-B293-78B372302A47}"/>
              </a:ext>
            </a:extLst>
          </p:cNvPr>
          <p:cNvSpPr>
            <a:spLocks noGrp="1"/>
          </p:cNvSpPr>
          <p:nvPr>
            <p:ph idx="1"/>
          </p:nvPr>
        </p:nvSpPr>
        <p:spPr>
          <a:xfrm>
            <a:off x="1920875" y="2312988"/>
            <a:ext cx="6857365" cy="3651250"/>
          </a:xfrm>
        </p:spPr>
        <p:txBody>
          <a:bodyPr>
            <a:normAutofit/>
          </a:bodyPr>
          <a:lstStyle/>
          <a:p>
            <a:r>
              <a:rPr lang="cs-CZ" b="1" dirty="0" err="1"/>
              <a:t>Therapy</a:t>
            </a:r>
            <a:r>
              <a:rPr lang="cs-CZ" b="1" dirty="0"/>
              <a:t>:</a:t>
            </a:r>
          </a:p>
          <a:p>
            <a:r>
              <a:rPr lang="cs-CZ" dirty="0"/>
              <a:t>CBT, </a:t>
            </a:r>
            <a:r>
              <a:rPr lang="cs-CZ" dirty="0" err="1"/>
              <a:t>psychodinamic</a:t>
            </a:r>
            <a:r>
              <a:rPr lang="cs-CZ" dirty="0"/>
              <a:t> </a:t>
            </a:r>
            <a:r>
              <a:rPr lang="cs-CZ" dirty="0" err="1"/>
              <a:t>approaches</a:t>
            </a:r>
            <a:r>
              <a:rPr lang="cs-CZ" dirty="0"/>
              <a:t> – </a:t>
            </a:r>
            <a:r>
              <a:rPr lang="cs-CZ" dirty="0" err="1"/>
              <a:t>anxiety</a:t>
            </a:r>
            <a:r>
              <a:rPr lang="cs-CZ" dirty="0"/>
              <a:t> </a:t>
            </a:r>
            <a:r>
              <a:rPr lang="cs-CZ" dirty="0" err="1"/>
              <a:t>diorders</a:t>
            </a:r>
            <a:endParaRPr lang="cs-CZ" dirty="0"/>
          </a:p>
          <a:p>
            <a:r>
              <a:rPr lang="cs-CZ" dirty="0" err="1"/>
              <a:t>Hummanistic</a:t>
            </a:r>
            <a:r>
              <a:rPr lang="cs-CZ" dirty="0"/>
              <a:t> </a:t>
            </a:r>
            <a:r>
              <a:rPr lang="cs-CZ" dirty="0" err="1"/>
              <a:t>approaches</a:t>
            </a:r>
            <a:r>
              <a:rPr lang="cs-CZ" dirty="0"/>
              <a:t>, CBT – PTSD</a:t>
            </a:r>
          </a:p>
          <a:p>
            <a:endParaRPr lang="cs-CZ" dirty="0"/>
          </a:p>
          <a:p>
            <a:r>
              <a:rPr lang="cs-CZ" b="1" dirty="0" err="1"/>
              <a:t>Medication</a:t>
            </a:r>
            <a:r>
              <a:rPr lang="cs-CZ" b="1" dirty="0"/>
              <a:t>:</a:t>
            </a:r>
            <a:r>
              <a:rPr lang="cs-CZ" dirty="0"/>
              <a:t> </a:t>
            </a:r>
            <a:r>
              <a:rPr lang="cs-CZ" dirty="0" err="1"/>
              <a:t>antidepressants</a:t>
            </a:r>
            <a:r>
              <a:rPr lang="cs-CZ" dirty="0"/>
              <a:t>, </a:t>
            </a:r>
            <a:r>
              <a:rPr lang="cs-CZ" dirty="0" err="1"/>
              <a:t>anxiolytics</a:t>
            </a:r>
            <a:endParaRPr lang="cs-CZ" dirty="0"/>
          </a:p>
        </p:txBody>
      </p:sp>
    </p:spTree>
    <p:extLst>
      <p:ext uri="{BB962C8B-B14F-4D97-AF65-F5344CB8AC3E}">
        <p14:creationId xmlns:p14="http://schemas.microsoft.com/office/powerpoint/2010/main" val="129059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5807E92A-2533-4963-A8BD-0833FC10C6C7}"/>
              </a:ext>
            </a:extLst>
          </p:cNvPr>
          <p:cNvSpPr>
            <a:spLocks noGrp="1"/>
          </p:cNvSpPr>
          <p:nvPr>
            <p:ph type="title"/>
          </p:nvPr>
        </p:nvSpPr>
        <p:spPr>
          <a:xfrm>
            <a:off x="1311275" y="100370"/>
            <a:ext cx="9874885" cy="1344612"/>
          </a:xfrm>
        </p:spPr>
        <p:txBody>
          <a:bodyPr anchor="b">
            <a:normAutofit/>
          </a:bodyPr>
          <a:lstStyle/>
          <a:p>
            <a:pPr>
              <a:lnSpc>
                <a:spcPct val="120000"/>
              </a:lnSpc>
            </a:pPr>
            <a:r>
              <a:rPr lang="cs-CZ" sz="3000"/>
              <a:t>F44 Dissociative (conversion) disorders</a:t>
            </a:r>
            <a:endParaRPr lang="cs-CZ" sz="3000" dirty="0"/>
          </a:p>
        </p:txBody>
      </p:sp>
      <p:sp>
        <p:nvSpPr>
          <p:cNvPr id="3" name="Zástupný obsah 2">
            <a:extLst>
              <a:ext uri="{FF2B5EF4-FFF2-40B4-BE49-F238E27FC236}">
                <a16:creationId xmlns:a16="http://schemas.microsoft.com/office/drawing/2014/main" id="{EB096CC1-5C91-42DE-99B3-1406DB619E8E}"/>
              </a:ext>
            </a:extLst>
          </p:cNvPr>
          <p:cNvSpPr>
            <a:spLocks noGrp="1"/>
          </p:cNvSpPr>
          <p:nvPr>
            <p:ph idx="1"/>
          </p:nvPr>
        </p:nvSpPr>
        <p:spPr>
          <a:xfrm>
            <a:off x="1036320" y="1671072"/>
            <a:ext cx="12816839" cy="5257800"/>
          </a:xfrm>
        </p:spPr>
        <p:txBody>
          <a:bodyPr>
            <a:normAutofit fontScale="70000" lnSpcReduction="20000"/>
          </a:bodyPr>
          <a:lstStyle/>
          <a:p>
            <a:pPr>
              <a:lnSpc>
                <a:spcPct val="130000"/>
              </a:lnSpc>
            </a:pPr>
            <a:r>
              <a:rPr lang="cs-CZ" sz="1700"/>
              <a:t>Partial or complete loss of the normal integration between memories and the past, awareness of identity, </a:t>
            </a:r>
          </a:p>
          <a:p>
            <a:pPr>
              <a:lnSpc>
                <a:spcPct val="130000"/>
              </a:lnSpc>
            </a:pPr>
            <a:r>
              <a:rPr lang="cs-CZ" sz="1700"/>
              <a:t>Immediate sensations and control of bodily movements.</a:t>
            </a:r>
          </a:p>
          <a:p>
            <a:pPr>
              <a:lnSpc>
                <a:spcPct val="130000"/>
              </a:lnSpc>
            </a:pPr>
            <a:r>
              <a:rPr lang="cs-CZ" sz="1700" b="1" u="sng"/>
              <a:t>F44.0 Dissociative amnesia</a:t>
            </a:r>
          </a:p>
          <a:p>
            <a:pPr>
              <a:lnSpc>
                <a:spcPct val="130000"/>
              </a:lnSpc>
            </a:pPr>
            <a:r>
              <a:rPr lang="cs-CZ" sz="1700"/>
              <a:t>	- Memory loss of important events which is not due to the organic mental disorder</a:t>
            </a:r>
          </a:p>
          <a:p>
            <a:pPr>
              <a:lnSpc>
                <a:spcPct val="130000"/>
              </a:lnSpc>
            </a:pPr>
            <a:r>
              <a:rPr lang="cs-CZ" sz="1700"/>
              <a:t>	- usually after traumatic or highly stressfull events</a:t>
            </a:r>
          </a:p>
          <a:p>
            <a:pPr>
              <a:lnSpc>
                <a:spcPct val="130000"/>
              </a:lnSpc>
            </a:pPr>
            <a:r>
              <a:rPr lang="cs-CZ" sz="1700" b="1" u="sng"/>
              <a:t>F44.1 Dissociative fugue</a:t>
            </a:r>
          </a:p>
          <a:p>
            <a:pPr>
              <a:lnSpc>
                <a:spcPct val="130000"/>
              </a:lnSpc>
            </a:pPr>
            <a:r>
              <a:rPr lang="cs-CZ" sz="1700"/>
              <a:t>	- all the features of dissociative amnesia + journey away from home of workplace,</a:t>
            </a:r>
          </a:p>
          <a:p>
            <a:pPr>
              <a:lnSpc>
                <a:spcPct val="130000"/>
              </a:lnSpc>
            </a:pPr>
            <a:r>
              <a:rPr lang="cs-CZ" sz="1700"/>
              <a:t>	 in some cases a new identity may be assumed</a:t>
            </a:r>
          </a:p>
          <a:p>
            <a:pPr>
              <a:lnSpc>
                <a:spcPct val="130000"/>
              </a:lnSpc>
            </a:pPr>
            <a:r>
              <a:rPr lang="cs-CZ" sz="1700"/>
              <a:t>	- usually one of few days, occasionally longer</a:t>
            </a:r>
          </a:p>
          <a:p>
            <a:pPr>
              <a:lnSpc>
                <a:spcPct val="130000"/>
              </a:lnSpc>
            </a:pPr>
            <a:r>
              <a:rPr lang="cs-CZ" sz="1700"/>
              <a:t>	- places emocionally important, known</a:t>
            </a:r>
          </a:p>
          <a:p>
            <a:pPr>
              <a:lnSpc>
                <a:spcPct val="130000"/>
              </a:lnSpc>
            </a:pPr>
            <a:r>
              <a:rPr lang="cs-CZ" sz="1700" b="1" u="sng"/>
              <a:t>F44.2 Dissociative stupor</a:t>
            </a:r>
          </a:p>
          <a:p>
            <a:pPr>
              <a:lnSpc>
                <a:spcPct val="130000"/>
              </a:lnSpc>
            </a:pPr>
            <a:r>
              <a:rPr lang="cs-CZ" sz="1700"/>
              <a:t>	- stupor without any soamtic cause </a:t>
            </a:r>
          </a:p>
          <a:p>
            <a:pPr>
              <a:lnSpc>
                <a:spcPct val="130000"/>
              </a:lnSpc>
            </a:pPr>
            <a:r>
              <a:rPr lang="cs-CZ" sz="1700"/>
              <a:t>	- absence of voluntary movement</a:t>
            </a:r>
          </a:p>
          <a:p>
            <a:pPr>
              <a:lnSpc>
                <a:spcPct val="130000"/>
              </a:lnSpc>
            </a:pPr>
            <a:r>
              <a:rPr lang="cs-CZ" sz="1700"/>
              <a:t>	- minutes to days</a:t>
            </a:r>
          </a:p>
          <a:p>
            <a:pPr>
              <a:lnSpc>
                <a:spcPct val="130000"/>
              </a:lnSpc>
            </a:pPr>
            <a:r>
              <a:rPr lang="cs-CZ" sz="1700"/>
              <a:t>And other dissociative disorders of movements, behaviour and cognitive functions</a:t>
            </a:r>
          </a:p>
          <a:p>
            <a:pPr>
              <a:lnSpc>
                <a:spcPct val="130000"/>
              </a:lnSpc>
            </a:pPr>
            <a:r>
              <a:rPr lang="cs-CZ" sz="1200"/>
              <a:t>	</a:t>
            </a:r>
          </a:p>
          <a:p>
            <a:pPr>
              <a:lnSpc>
                <a:spcPct val="130000"/>
              </a:lnSpc>
            </a:pPr>
            <a:r>
              <a:rPr lang="cs-CZ" sz="500" dirty="0"/>
              <a:t>	</a:t>
            </a:r>
          </a:p>
        </p:txBody>
      </p:sp>
      <p:pic>
        <p:nvPicPr>
          <p:cNvPr id="3074" name="Picture 2" descr="Person Leaving Stock Illustrations – 1,240 Person Leaving Stock  Illustrations, Vectors &amp; Clipart - Dreamstime">
            <a:extLst>
              <a:ext uri="{FF2B5EF4-FFF2-40B4-BE49-F238E27FC236}">
                <a16:creationId xmlns:a16="http://schemas.microsoft.com/office/drawing/2014/main" id="{41174308-79D2-46D8-8C06-592384861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55"/>
          <a:stretch/>
        </p:blipFill>
        <p:spPr bwMode="auto">
          <a:xfrm>
            <a:off x="10197466" y="2650144"/>
            <a:ext cx="1226538" cy="343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7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D7DD5A93-CAD0-42E4-9588-EFCF19DDE141}"/>
              </a:ext>
            </a:extLst>
          </p:cNvPr>
          <p:cNvSpPr>
            <a:spLocks noGrp="1"/>
          </p:cNvSpPr>
          <p:nvPr>
            <p:ph type="title"/>
          </p:nvPr>
        </p:nvSpPr>
        <p:spPr>
          <a:xfrm>
            <a:off x="1920875" y="442913"/>
            <a:ext cx="6857365" cy="1344612"/>
          </a:xfrm>
        </p:spPr>
        <p:txBody>
          <a:bodyPr anchor="b">
            <a:normAutofit/>
          </a:bodyPr>
          <a:lstStyle/>
          <a:p>
            <a:r>
              <a:rPr lang="cs-CZ" dirty="0"/>
              <a:t>F45 </a:t>
            </a:r>
            <a:r>
              <a:rPr lang="cs-CZ" dirty="0" err="1"/>
              <a:t>Somatoform</a:t>
            </a:r>
            <a:r>
              <a:rPr lang="cs-CZ" dirty="0"/>
              <a:t> </a:t>
            </a:r>
            <a:r>
              <a:rPr lang="cs-CZ" dirty="0" err="1"/>
              <a:t>disorders</a:t>
            </a:r>
            <a:endParaRPr lang="cs-CZ" dirty="0"/>
          </a:p>
        </p:txBody>
      </p:sp>
      <p:sp>
        <p:nvSpPr>
          <p:cNvPr id="3" name="Zástupný obsah 2">
            <a:extLst>
              <a:ext uri="{FF2B5EF4-FFF2-40B4-BE49-F238E27FC236}">
                <a16:creationId xmlns:a16="http://schemas.microsoft.com/office/drawing/2014/main" id="{0B4660B3-BA66-48B8-B8A3-AA388AB353D3}"/>
              </a:ext>
            </a:extLst>
          </p:cNvPr>
          <p:cNvSpPr>
            <a:spLocks noGrp="1"/>
          </p:cNvSpPr>
          <p:nvPr>
            <p:ph idx="1"/>
          </p:nvPr>
        </p:nvSpPr>
        <p:spPr>
          <a:xfrm>
            <a:off x="1920875" y="2107096"/>
            <a:ext cx="8391967" cy="2846567"/>
          </a:xfrm>
        </p:spPr>
        <p:txBody>
          <a:bodyPr>
            <a:normAutofit/>
          </a:bodyPr>
          <a:lstStyle/>
          <a:p>
            <a:pPr>
              <a:lnSpc>
                <a:spcPct val="130000"/>
              </a:lnSpc>
            </a:pPr>
            <a:r>
              <a:rPr lang="cs-CZ" sz="1100" dirty="0" err="1"/>
              <a:t>Repeated</a:t>
            </a:r>
            <a:r>
              <a:rPr lang="cs-CZ" sz="1100" dirty="0"/>
              <a:t> </a:t>
            </a:r>
            <a:r>
              <a:rPr lang="cs-CZ" sz="1100" dirty="0" err="1"/>
              <a:t>rpesentation</a:t>
            </a:r>
            <a:r>
              <a:rPr lang="cs-CZ" sz="1100" dirty="0"/>
              <a:t> </a:t>
            </a:r>
            <a:r>
              <a:rPr lang="cs-CZ" sz="1100" dirty="0" err="1"/>
              <a:t>of</a:t>
            </a:r>
            <a:r>
              <a:rPr lang="cs-CZ" sz="1100" dirty="0"/>
              <a:t> </a:t>
            </a:r>
            <a:r>
              <a:rPr lang="cs-CZ" sz="1100" dirty="0" err="1"/>
              <a:t>physical</a:t>
            </a:r>
            <a:r>
              <a:rPr lang="cs-CZ" sz="1100" dirty="0"/>
              <a:t> </a:t>
            </a:r>
            <a:r>
              <a:rPr lang="cs-CZ" sz="1100" dirty="0" err="1"/>
              <a:t>symptoms</a:t>
            </a:r>
            <a:r>
              <a:rPr lang="cs-CZ" sz="1100" dirty="0"/>
              <a:t>, </a:t>
            </a:r>
            <a:r>
              <a:rPr lang="cs-CZ" sz="1100" dirty="0" err="1"/>
              <a:t>persisting</a:t>
            </a:r>
            <a:r>
              <a:rPr lang="cs-CZ" sz="1100" dirty="0"/>
              <a:t> </a:t>
            </a:r>
            <a:r>
              <a:rPr lang="cs-CZ" sz="1100" dirty="0" err="1"/>
              <a:t>requests</a:t>
            </a:r>
            <a:r>
              <a:rPr lang="cs-CZ" sz="1100" dirty="0"/>
              <a:t> </a:t>
            </a:r>
            <a:r>
              <a:rPr lang="cs-CZ" sz="1100" dirty="0" err="1"/>
              <a:t>for</a:t>
            </a:r>
            <a:r>
              <a:rPr lang="cs-CZ" sz="1100" dirty="0"/>
              <a:t> </a:t>
            </a:r>
            <a:r>
              <a:rPr lang="cs-CZ" sz="1100" dirty="0" err="1"/>
              <a:t>medical</a:t>
            </a:r>
            <a:r>
              <a:rPr lang="cs-CZ" sz="1100" dirty="0"/>
              <a:t> </a:t>
            </a:r>
            <a:r>
              <a:rPr lang="cs-CZ" sz="1100" dirty="0" err="1"/>
              <a:t>investigations</a:t>
            </a:r>
            <a:r>
              <a:rPr lang="cs-CZ" sz="1100" dirty="0"/>
              <a:t> in </a:t>
            </a:r>
            <a:r>
              <a:rPr lang="cs-CZ" sz="1100" dirty="0" err="1"/>
              <a:t>spite</a:t>
            </a:r>
            <a:r>
              <a:rPr lang="cs-CZ" sz="1100" dirty="0"/>
              <a:t> </a:t>
            </a:r>
            <a:r>
              <a:rPr lang="cs-CZ" sz="1100" dirty="0" err="1"/>
              <a:t>of</a:t>
            </a:r>
            <a:r>
              <a:rPr lang="cs-CZ" sz="1100" dirty="0"/>
              <a:t> </a:t>
            </a:r>
            <a:r>
              <a:rPr lang="cs-CZ" sz="1100" dirty="0" err="1"/>
              <a:t>repeated</a:t>
            </a:r>
            <a:r>
              <a:rPr lang="cs-CZ" sz="1100" dirty="0"/>
              <a:t> negative </a:t>
            </a:r>
            <a:r>
              <a:rPr lang="cs-CZ" sz="1100" dirty="0" err="1"/>
              <a:t>findings</a:t>
            </a:r>
            <a:endParaRPr lang="cs-CZ" sz="1100" dirty="0"/>
          </a:p>
          <a:p>
            <a:pPr>
              <a:lnSpc>
                <a:spcPct val="130000"/>
              </a:lnSpc>
            </a:pPr>
            <a:r>
              <a:rPr lang="cs-CZ" sz="1100" b="1" u="sng" dirty="0"/>
              <a:t>F45.0 </a:t>
            </a:r>
            <a:r>
              <a:rPr lang="cs-CZ" sz="1100" b="1" u="sng" dirty="0" err="1"/>
              <a:t>Somatization</a:t>
            </a:r>
            <a:r>
              <a:rPr lang="cs-CZ" sz="1100" b="1" u="sng" dirty="0"/>
              <a:t> </a:t>
            </a:r>
            <a:r>
              <a:rPr lang="cs-CZ" sz="1100" b="1" u="sng" dirty="0" err="1"/>
              <a:t>disorder</a:t>
            </a:r>
            <a:endParaRPr lang="cs-CZ" sz="1100" b="1" u="sng" dirty="0"/>
          </a:p>
          <a:p>
            <a:pPr lvl="1">
              <a:lnSpc>
                <a:spcPct val="130000"/>
              </a:lnSpc>
            </a:pPr>
            <a:r>
              <a:rPr lang="cs-CZ" sz="1100" dirty="0"/>
              <a:t>	- </a:t>
            </a:r>
            <a:r>
              <a:rPr lang="cs-CZ" sz="1100" dirty="0" err="1"/>
              <a:t>multiple</a:t>
            </a:r>
            <a:r>
              <a:rPr lang="cs-CZ" sz="1100" dirty="0"/>
              <a:t>, </a:t>
            </a:r>
            <a:r>
              <a:rPr lang="cs-CZ" sz="1100" dirty="0" err="1"/>
              <a:t>recurrent</a:t>
            </a:r>
            <a:r>
              <a:rPr lang="cs-CZ" sz="1100" dirty="0"/>
              <a:t> and </a:t>
            </a:r>
            <a:r>
              <a:rPr lang="cs-CZ" sz="1100" dirty="0" err="1"/>
              <a:t>frequently</a:t>
            </a:r>
            <a:r>
              <a:rPr lang="cs-CZ" sz="1100" dirty="0"/>
              <a:t> </a:t>
            </a:r>
            <a:r>
              <a:rPr lang="cs-CZ" sz="1100" dirty="0" err="1"/>
              <a:t>changing</a:t>
            </a:r>
            <a:r>
              <a:rPr lang="cs-CZ" sz="1100" dirty="0"/>
              <a:t> </a:t>
            </a:r>
            <a:r>
              <a:rPr lang="cs-CZ" sz="1100" dirty="0" err="1"/>
              <a:t>physical</a:t>
            </a:r>
            <a:r>
              <a:rPr lang="cs-CZ" sz="1100" dirty="0"/>
              <a:t> </a:t>
            </a:r>
            <a:r>
              <a:rPr lang="cs-CZ" sz="1100" dirty="0" err="1"/>
              <a:t>symptoms</a:t>
            </a:r>
            <a:r>
              <a:rPr lang="cs-CZ" sz="1100" dirty="0"/>
              <a:t>, </a:t>
            </a:r>
            <a:r>
              <a:rPr lang="cs-CZ" sz="1100" dirty="0" err="1"/>
              <a:t>which</a:t>
            </a:r>
            <a:r>
              <a:rPr lang="cs-CZ" sz="1100" dirty="0"/>
              <a:t> are 	</a:t>
            </a:r>
            <a:r>
              <a:rPr lang="cs-CZ" sz="1100" dirty="0" err="1"/>
              <a:t>present</a:t>
            </a:r>
            <a:r>
              <a:rPr lang="cs-CZ" sz="1100" dirty="0"/>
              <a:t> </a:t>
            </a:r>
            <a:r>
              <a:rPr lang="cs-CZ" sz="1100" dirty="0" err="1"/>
              <a:t>for</a:t>
            </a:r>
            <a:r>
              <a:rPr lang="cs-CZ" sz="1100" dirty="0"/>
              <a:t> </a:t>
            </a:r>
            <a:r>
              <a:rPr lang="cs-CZ" sz="1100" dirty="0" err="1"/>
              <a:t>several</a:t>
            </a:r>
            <a:r>
              <a:rPr lang="cs-CZ" sz="1100" dirty="0"/>
              <a:t> </a:t>
            </a:r>
            <a:r>
              <a:rPr lang="cs-CZ" sz="1100" dirty="0" err="1"/>
              <a:t>years</a:t>
            </a:r>
            <a:endParaRPr lang="cs-CZ" sz="1100" dirty="0"/>
          </a:p>
          <a:p>
            <a:pPr lvl="1">
              <a:lnSpc>
                <a:spcPct val="130000"/>
              </a:lnSpc>
            </a:pPr>
            <a:r>
              <a:rPr lang="cs-CZ" sz="1100" dirty="0"/>
              <a:t>	- long and </a:t>
            </a:r>
            <a:r>
              <a:rPr lang="cs-CZ" sz="1100" dirty="0" err="1"/>
              <a:t>complicated</a:t>
            </a:r>
            <a:r>
              <a:rPr lang="cs-CZ" sz="1100" dirty="0"/>
              <a:t> </a:t>
            </a:r>
            <a:r>
              <a:rPr lang="cs-CZ" sz="1100" dirty="0" err="1"/>
              <a:t>medacal</a:t>
            </a:r>
            <a:r>
              <a:rPr lang="cs-CZ" sz="1100" dirty="0"/>
              <a:t> </a:t>
            </a:r>
            <a:r>
              <a:rPr lang="cs-CZ" sz="1100" dirty="0" err="1"/>
              <a:t>history</a:t>
            </a:r>
            <a:r>
              <a:rPr lang="cs-CZ" sz="1100" dirty="0"/>
              <a:t> </a:t>
            </a:r>
            <a:r>
              <a:rPr lang="cs-CZ" sz="1100" dirty="0" err="1"/>
              <a:t>before</a:t>
            </a:r>
            <a:r>
              <a:rPr lang="cs-CZ" sz="1100" dirty="0"/>
              <a:t> </a:t>
            </a:r>
            <a:r>
              <a:rPr lang="cs-CZ" sz="1100" dirty="0" err="1"/>
              <a:t>the</a:t>
            </a:r>
            <a:r>
              <a:rPr lang="cs-CZ" sz="1100" dirty="0"/>
              <a:t> </a:t>
            </a:r>
            <a:r>
              <a:rPr lang="cs-CZ" sz="1100" dirty="0" err="1"/>
              <a:t>aptient</a:t>
            </a:r>
            <a:r>
              <a:rPr lang="cs-CZ" sz="1100" dirty="0"/>
              <a:t> </a:t>
            </a:r>
            <a:r>
              <a:rPr lang="cs-CZ" sz="1100" dirty="0" err="1"/>
              <a:t>visits</a:t>
            </a:r>
            <a:r>
              <a:rPr lang="cs-CZ" sz="1100" dirty="0"/>
              <a:t> </a:t>
            </a:r>
            <a:r>
              <a:rPr lang="cs-CZ" sz="1100" dirty="0" err="1"/>
              <a:t>psychiatrist</a:t>
            </a:r>
            <a:r>
              <a:rPr lang="cs-CZ" sz="1100" dirty="0"/>
              <a:t> </a:t>
            </a:r>
            <a:r>
              <a:rPr lang="cs-CZ" sz="1100" dirty="0" err="1"/>
              <a:t>or</a:t>
            </a:r>
            <a:r>
              <a:rPr lang="cs-CZ" sz="1100" dirty="0"/>
              <a:t> 	</a:t>
            </a:r>
            <a:r>
              <a:rPr lang="cs-CZ" sz="1100" dirty="0" err="1"/>
              <a:t>psychologist</a:t>
            </a:r>
            <a:r>
              <a:rPr lang="cs-CZ" sz="1100" dirty="0"/>
              <a:t> </a:t>
            </a:r>
          </a:p>
          <a:p>
            <a:pPr lvl="1">
              <a:lnSpc>
                <a:spcPct val="130000"/>
              </a:lnSpc>
            </a:pPr>
            <a:r>
              <a:rPr lang="cs-CZ" sz="1100" dirty="0"/>
              <a:t>	- </a:t>
            </a:r>
            <a:r>
              <a:rPr lang="cs-CZ" sz="1100" dirty="0" err="1"/>
              <a:t>symptoms</a:t>
            </a:r>
            <a:r>
              <a:rPr lang="cs-CZ" sz="1100" dirty="0"/>
              <a:t> </a:t>
            </a:r>
            <a:r>
              <a:rPr lang="cs-CZ" sz="1100" dirty="0" err="1"/>
              <a:t>usually</a:t>
            </a:r>
            <a:r>
              <a:rPr lang="cs-CZ" sz="1100" dirty="0"/>
              <a:t> </a:t>
            </a:r>
            <a:r>
              <a:rPr lang="cs-CZ" sz="1100" dirty="0" err="1"/>
              <a:t>referred</a:t>
            </a:r>
            <a:r>
              <a:rPr lang="cs-CZ" sz="1100" dirty="0"/>
              <a:t> to any part </a:t>
            </a:r>
            <a:r>
              <a:rPr lang="cs-CZ" sz="1100" dirty="0" err="1"/>
              <a:t>of</a:t>
            </a:r>
            <a:r>
              <a:rPr lang="cs-CZ" sz="1100" dirty="0"/>
              <a:t> </a:t>
            </a:r>
            <a:r>
              <a:rPr lang="cs-CZ" sz="1100" dirty="0" err="1"/>
              <a:t>the</a:t>
            </a:r>
            <a:r>
              <a:rPr lang="cs-CZ" sz="1100" dirty="0"/>
              <a:t> body, </a:t>
            </a:r>
            <a:r>
              <a:rPr lang="cs-CZ" sz="1100" dirty="0" err="1"/>
              <a:t>often</a:t>
            </a:r>
            <a:r>
              <a:rPr lang="cs-CZ" sz="1100" dirty="0"/>
              <a:t> </a:t>
            </a:r>
            <a:r>
              <a:rPr lang="cs-CZ" sz="1100" dirty="0" err="1"/>
              <a:t>gastrointestinal</a:t>
            </a:r>
            <a:r>
              <a:rPr lang="cs-CZ" sz="1100" dirty="0"/>
              <a:t> 	</a:t>
            </a:r>
            <a:r>
              <a:rPr lang="cs-CZ" sz="1100" dirty="0" err="1"/>
              <a:t>sensations</a:t>
            </a:r>
            <a:r>
              <a:rPr lang="cs-CZ" sz="1100" dirty="0"/>
              <a:t>, </a:t>
            </a:r>
            <a:r>
              <a:rPr lang="cs-CZ" sz="1100" dirty="0" err="1"/>
              <a:t>abnormal</a:t>
            </a:r>
            <a:r>
              <a:rPr lang="cs-CZ" sz="1100" dirty="0"/>
              <a:t> skin </a:t>
            </a:r>
            <a:r>
              <a:rPr lang="cs-CZ" sz="1100" dirty="0" err="1"/>
              <a:t>sensations</a:t>
            </a:r>
            <a:r>
              <a:rPr lang="cs-CZ" sz="1100" dirty="0"/>
              <a:t>, </a:t>
            </a:r>
            <a:r>
              <a:rPr lang="cs-CZ" sz="1100" dirty="0" err="1"/>
              <a:t>sexual</a:t>
            </a:r>
            <a:r>
              <a:rPr lang="cs-CZ" sz="1100" dirty="0"/>
              <a:t> and </a:t>
            </a:r>
            <a:r>
              <a:rPr lang="cs-CZ" sz="1100" dirty="0" err="1"/>
              <a:t>menstrual</a:t>
            </a:r>
            <a:r>
              <a:rPr lang="cs-CZ" sz="1100" dirty="0"/>
              <a:t> </a:t>
            </a:r>
            <a:r>
              <a:rPr lang="cs-CZ" sz="1100" dirty="0" err="1"/>
              <a:t>complaints</a:t>
            </a:r>
            <a:r>
              <a:rPr lang="cs-CZ" sz="1100" dirty="0"/>
              <a:t>, </a:t>
            </a:r>
            <a:r>
              <a:rPr lang="cs-CZ" sz="1100" dirty="0" err="1"/>
              <a:t>chest</a:t>
            </a:r>
            <a:r>
              <a:rPr lang="cs-CZ" sz="1100" dirty="0"/>
              <a:t> </a:t>
            </a:r>
            <a:r>
              <a:rPr lang="cs-CZ" sz="1100" dirty="0" err="1"/>
              <a:t>or</a:t>
            </a:r>
            <a:r>
              <a:rPr lang="cs-CZ" sz="1100" dirty="0"/>
              <a:t> 	</a:t>
            </a:r>
            <a:r>
              <a:rPr lang="cs-CZ" sz="1100" dirty="0" err="1"/>
              <a:t>breathing</a:t>
            </a:r>
            <a:r>
              <a:rPr lang="cs-CZ" sz="1100" dirty="0"/>
              <a:t> </a:t>
            </a:r>
            <a:r>
              <a:rPr lang="cs-CZ" sz="1100" dirty="0" err="1"/>
              <a:t>problems</a:t>
            </a:r>
            <a:endParaRPr lang="cs-CZ" sz="1100" dirty="0"/>
          </a:p>
        </p:txBody>
      </p:sp>
    </p:spTree>
    <p:extLst>
      <p:ext uri="{BB962C8B-B14F-4D97-AF65-F5344CB8AC3E}">
        <p14:creationId xmlns:p14="http://schemas.microsoft.com/office/powerpoint/2010/main" val="360310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0FD290A5-137F-4212-9DF9-BD6227F2CCC8}"/>
              </a:ext>
            </a:extLst>
          </p:cNvPr>
          <p:cNvSpPr>
            <a:spLocks noGrp="1"/>
          </p:cNvSpPr>
          <p:nvPr>
            <p:ph type="title"/>
          </p:nvPr>
        </p:nvSpPr>
        <p:spPr>
          <a:xfrm>
            <a:off x="1920875" y="442913"/>
            <a:ext cx="6857365" cy="1344612"/>
          </a:xfrm>
        </p:spPr>
        <p:txBody>
          <a:bodyPr anchor="b">
            <a:normAutofit/>
          </a:bodyPr>
          <a:lstStyle/>
          <a:p>
            <a:r>
              <a:rPr lang="cs-CZ" dirty="0"/>
              <a:t>F45 </a:t>
            </a:r>
            <a:r>
              <a:rPr lang="cs-CZ" dirty="0" err="1"/>
              <a:t>Somatoform</a:t>
            </a:r>
            <a:r>
              <a:rPr lang="cs-CZ" dirty="0"/>
              <a:t> </a:t>
            </a:r>
            <a:r>
              <a:rPr lang="cs-CZ" dirty="0" err="1"/>
              <a:t>disorders</a:t>
            </a:r>
            <a:endParaRPr lang="cs-CZ" dirty="0"/>
          </a:p>
        </p:txBody>
      </p:sp>
      <p:sp>
        <p:nvSpPr>
          <p:cNvPr id="3" name="Zástupný obsah 2">
            <a:extLst>
              <a:ext uri="{FF2B5EF4-FFF2-40B4-BE49-F238E27FC236}">
                <a16:creationId xmlns:a16="http://schemas.microsoft.com/office/drawing/2014/main" id="{F08A5144-B22C-443E-B99D-284B576AFDAE}"/>
              </a:ext>
            </a:extLst>
          </p:cNvPr>
          <p:cNvSpPr>
            <a:spLocks noGrp="1"/>
          </p:cNvSpPr>
          <p:nvPr>
            <p:ph idx="1"/>
          </p:nvPr>
        </p:nvSpPr>
        <p:spPr>
          <a:xfrm>
            <a:off x="1920875" y="2107096"/>
            <a:ext cx="8391967" cy="2846567"/>
          </a:xfrm>
        </p:spPr>
        <p:txBody>
          <a:bodyPr>
            <a:normAutofit/>
          </a:bodyPr>
          <a:lstStyle/>
          <a:p>
            <a:pPr>
              <a:lnSpc>
                <a:spcPct val="130000"/>
              </a:lnSpc>
            </a:pPr>
            <a:r>
              <a:rPr lang="cs-CZ" sz="1400" b="1" u="sng" dirty="0"/>
              <a:t>45.2 </a:t>
            </a:r>
            <a:r>
              <a:rPr lang="cs-CZ" sz="1400" b="1" u="sng" dirty="0" err="1"/>
              <a:t>Hypochondrical</a:t>
            </a:r>
            <a:r>
              <a:rPr lang="cs-CZ" sz="1400" b="1" u="sng" dirty="0"/>
              <a:t> </a:t>
            </a:r>
            <a:r>
              <a:rPr lang="cs-CZ" sz="1400" b="1" u="sng" dirty="0" err="1"/>
              <a:t>disorder</a:t>
            </a:r>
            <a:endParaRPr lang="cs-CZ" sz="1400" b="1" u="sng" dirty="0"/>
          </a:p>
          <a:p>
            <a:pPr>
              <a:lnSpc>
                <a:spcPct val="130000"/>
              </a:lnSpc>
            </a:pPr>
            <a:r>
              <a:rPr lang="cs-CZ" sz="1400" dirty="0"/>
              <a:t>	- </a:t>
            </a:r>
            <a:r>
              <a:rPr lang="cs-CZ" sz="1400" dirty="0" err="1"/>
              <a:t>persistant</a:t>
            </a:r>
            <a:r>
              <a:rPr lang="cs-CZ" sz="1400" dirty="0"/>
              <a:t> </a:t>
            </a:r>
            <a:r>
              <a:rPr lang="cs-CZ" sz="1400" dirty="0" err="1"/>
              <a:t>preoccupation</a:t>
            </a:r>
            <a:r>
              <a:rPr lang="cs-CZ" sz="1400" dirty="0"/>
              <a:t> </a:t>
            </a:r>
            <a:r>
              <a:rPr lang="cs-CZ" sz="1400" dirty="0" err="1"/>
              <a:t>with</a:t>
            </a:r>
            <a:r>
              <a:rPr lang="cs-CZ" sz="1400" dirty="0"/>
              <a:t> </a:t>
            </a:r>
            <a:r>
              <a:rPr lang="cs-CZ" sz="1400" dirty="0" err="1"/>
              <a:t>the</a:t>
            </a:r>
            <a:r>
              <a:rPr lang="cs-CZ" sz="1400" dirty="0"/>
              <a:t> </a:t>
            </a:r>
            <a:r>
              <a:rPr lang="cs-CZ" sz="1400" dirty="0" err="1"/>
              <a:t>possibility</a:t>
            </a:r>
            <a:r>
              <a:rPr lang="cs-CZ" sz="1400" dirty="0"/>
              <a:t> </a:t>
            </a:r>
            <a:r>
              <a:rPr lang="cs-CZ" sz="1400" dirty="0" err="1"/>
              <a:t>of</a:t>
            </a:r>
            <a:r>
              <a:rPr lang="cs-CZ" sz="1400" dirty="0"/>
              <a:t> </a:t>
            </a:r>
            <a:r>
              <a:rPr lang="cs-CZ" sz="1400" dirty="0" err="1"/>
              <a:t>having</a:t>
            </a:r>
            <a:r>
              <a:rPr lang="cs-CZ" sz="1400" dirty="0"/>
              <a:t> </a:t>
            </a:r>
            <a:r>
              <a:rPr lang="cs-CZ" sz="1400" dirty="0" err="1"/>
              <a:t>one</a:t>
            </a:r>
            <a:r>
              <a:rPr lang="cs-CZ" sz="1400" dirty="0"/>
              <a:t> </a:t>
            </a:r>
            <a:r>
              <a:rPr lang="cs-CZ" sz="1400" dirty="0" err="1"/>
              <a:t>or</a:t>
            </a:r>
            <a:r>
              <a:rPr lang="cs-CZ" sz="1400" dirty="0"/>
              <a:t> more 	</a:t>
            </a:r>
            <a:r>
              <a:rPr lang="cs-CZ" sz="1400" dirty="0" err="1"/>
              <a:t>serious</a:t>
            </a:r>
            <a:r>
              <a:rPr lang="cs-CZ" sz="1400" dirty="0"/>
              <a:t> and </a:t>
            </a:r>
            <a:r>
              <a:rPr lang="cs-CZ" sz="1400" dirty="0" err="1"/>
              <a:t>progressive</a:t>
            </a:r>
            <a:r>
              <a:rPr lang="cs-CZ" sz="1400" dirty="0"/>
              <a:t> </a:t>
            </a:r>
            <a:r>
              <a:rPr lang="cs-CZ" sz="1400" dirty="0" err="1"/>
              <a:t>physical</a:t>
            </a:r>
            <a:r>
              <a:rPr lang="cs-CZ" sz="1400" dirty="0"/>
              <a:t> </a:t>
            </a:r>
            <a:r>
              <a:rPr lang="cs-CZ" sz="1400" dirty="0" err="1"/>
              <a:t>disorders</a:t>
            </a:r>
            <a:r>
              <a:rPr lang="cs-CZ" sz="1400" dirty="0"/>
              <a:t> and </a:t>
            </a:r>
            <a:r>
              <a:rPr lang="cs-CZ" sz="1400" dirty="0" err="1"/>
              <a:t>persistant</a:t>
            </a:r>
            <a:r>
              <a:rPr lang="cs-CZ" sz="1400" dirty="0"/>
              <a:t> </a:t>
            </a:r>
            <a:r>
              <a:rPr lang="cs-CZ" sz="1400" dirty="0" err="1"/>
              <a:t>somatic</a:t>
            </a:r>
            <a:r>
              <a:rPr lang="cs-CZ" sz="1400" dirty="0"/>
              <a:t> 	</a:t>
            </a:r>
            <a:r>
              <a:rPr lang="cs-CZ" sz="1400" dirty="0" err="1"/>
              <a:t>complaints</a:t>
            </a:r>
            <a:endParaRPr lang="cs-CZ" sz="1400" dirty="0"/>
          </a:p>
          <a:p>
            <a:pPr>
              <a:lnSpc>
                <a:spcPct val="130000"/>
              </a:lnSpc>
            </a:pPr>
            <a:r>
              <a:rPr lang="cs-CZ" sz="1400" dirty="0"/>
              <a:t>	- </a:t>
            </a:r>
            <a:r>
              <a:rPr lang="cs-CZ" sz="1400" dirty="0" err="1"/>
              <a:t>normal</a:t>
            </a:r>
            <a:r>
              <a:rPr lang="cs-CZ" sz="1400" dirty="0"/>
              <a:t> </a:t>
            </a:r>
            <a:r>
              <a:rPr lang="cs-CZ" sz="1400" dirty="0" err="1"/>
              <a:t>sensations</a:t>
            </a:r>
            <a:r>
              <a:rPr lang="cs-CZ" sz="1400" dirty="0"/>
              <a:t> are </a:t>
            </a:r>
            <a:r>
              <a:rPr lang="cs-CZ" sz="1400" dirty="0" err="1"/>
              <a:t>interpreted</a:t>
            </a:r>
            <a:r>
              <a:rPr lang="cs-CZ" sz="1400" dirty="0"/>
              <a:t> by </a:t>
            </a:r>
            <a:r>
              <a:rPr lang="cs-CZ" sz="1400" dirty="0" err="1"/>
              <a:t>patient</a:t>
            </a:r>
            <a:r>
              <a:rPr lang="cs-CZ" sz="1400" dirty="0"/>
              <a:t> as </a:t>
            </a:r>
            <a:r>
              <a:rPr lang="cs-CZ" sz="1400" dirty="0" err="1"/>
              <a:t>abnormal</a:t>
            </a:r>
            <a:r>
              <a:rPr lang="cs-CZ" sz="1400" dirty="0"/>
              <a:t> and 	</a:t>
            </a:r>
            <a:r>
              <a:rPr lang="cs-CZ" sz="1400" dirty="0" err="1"/>
              <a:t>distressing</a:t>
            </a:r>
            <a:endParaRPr lang="cs-CZ" sz="1400" dirty="0"/>
          </a:p>
          <a:p>
            <a:pPr>
              <a:lnSpc>
                <a:spcPct val="130000"/>
              </a:lnSpc>
            </a:pPr>
            <a:r>
              <a:rPr lang="cs-CZ" sz="1400" dirty="0"/>
              <a:t>	- </a:t>
            </a:r>
            <a:r>
              <a:rPr lang="cs-CZ" sz="1400" dirty="0" err="1"/>
              <a:t>when</a:t>
            </a:r>
            <a:r>
              <a:rPr lang="cs-CZ" sz="1400" dirty="0"/>
              <a:t> a </a:t>
            </a:r>
            <a:r>
              <a:rPr lang="cs-CZ" sz="1400" dirty="0" err="1"/>
              <a:t>possibility</a:t>
            </a:r>
            <a:r>
              <a:rPr lang="cs-CZ" sz="1400" dirty="0"/>
              <a:t> </a:t>
            </a:r>
            <a:r>
              <a:rPr lang="cs-CZ" sz="1400" dirty="0" err="1"/>
              <a:t>of</a:t>
            </a:r>
            <a:r>
              <a:rPr lang="cs-CZ" sz="1400" dirty="0"/>
              <a:t> </a:t>
            </a:r>
            <a:r>
              <a:rPr lang="cs-CZ" sz="1400" dirty="0" err="1"/>
              <a:t>particular</a:t>
            </a:r>
            <a:r>
              <a:rPr lang="cs-CZ" sz="1400" dirty="0"/>
              <a:t> </a:t>
            </a:r>
            <a:r>
              <a:rPr lang="cs-CZ" sz="1400" dirty="0" err="1"/>
              <a:t>physical</a:t>
            </a:r>
            <a:r>
              <a:rPr lang="cs-CZ" sz="1400" dirty="0"/>
              <a:t> </a:t>
            </a:r>
            <a:r>
              <a:rPr lang="cs-CZ" sz="1400" dirty="0" err="1"/>
              <a:t>disorder</a:t>
            </a:r>
            <a:r>
              <a:rPr lang="cs-CZ" sz="1400" dirty="0"/>
              <a:t> </a:t>
            </a:r>
            <a:r>
              <a:rPr lang="cs-CZ" sz="1400" dirty="0" err="1"/>
              <a:t>is</a:t>
            </a:r>
            <a:r>
              <a:rPr lang="cs-CZ" sz="1400" dirty="0"/>
              <a:t> </a:t>
            </a:r>
            <a:r>
              <a:rPr lang="cs-CZ" sz="1400" dirty="0" err="1"/>
              <a:t>rejected</a:t>
            </a:r>
            <a:r>
              <a:rPr lang="cs-CZ" sz="1400" dirty="0"/>
              <a:t>, </a:t>
            </a:r>
            <a:r>
              <a:rPr lang="cs-CZ" sz="1400" dirty="0" err="1"/>
              <a:t>the</a:t>
            </a:r>
            <a:r>
              <a:rPr lang="cs-CZ" sz="1400" dirty="0"/>
              <a:t> 	</a:t>
            </a:r>
            <a:r>
              <a:rPr lang="cs-CZ" sz="1400" dirty="0" err="1"/>
              <a:t>attention</a:t>
            </a:r>
            <a:r>
              <a:rPr lang="cs-CZ" sz="1400" dirty="0"/>
              <a:t> </a:t>
            </a:r>
            <a:r>
              <a:rPr lang="cs-CZ" sz="1400" dirty="0" err="1"/>
              <a:t>is</a:t>
            </a:r>
            <a:r>
              <a:rPr lang="cs-CZ" sz="1400" dirty="0"/>
              <a:t> </a:t>
            </a:r>
            <a:r>
              <a:rPr lang="cs-CZ" sz="1400" dirty="0" err="1"/>
              <a:t>usually</a:t>
            </a:r>
            <a:r>
              <a:rPr lang="cs-CZ" sz="1400" dirty="0"/>
              <a:t> </a:t>
            </a:r>
            <a:r>
              <a:rPr lang="cs-CZ" sz="1400" dirty="0" err="1"/>
              <a:t>moved</a:t>
            </a:r>
            <a:r>
              <a:rPr lang="cs-CZ" sz="1400" dirty="0"/>
              <a:t> to </a:t>
            </a:r>
            <a:r>
              <a:rPr lang="cs-CZ" sz="1400" dirty="0" err="1"/>
              <a:t>another</a:t>
            </a:r>
            <a:r>
              <a:rPr lang="cs-CZ" sz="1400" dirty="0"/>
              <a:t> </a:t>
            </a:r>
            <a:r>
              <a:rPr lang="cs-CZ" sz="1400" dirty="0" err="1"/>
              <a:t>potentional</a:t>
            </a:r>
            <a:r>
              <a:rPr lang="cs-CZ" sz="1400" dirty="0"/>
              <a:t> </a:t>
            </a:r>
            <a:r>
              <a:rPr lang="cs-CZ" sz="1400" dirty="0" err="1"/>
              <a:t>diagnosis</a:t>
            </a:r>
            <a:endParaRPr lang="cs-CZ" sz="1400" dirty="0"/>
          </a:p>
        </p:txBody>
      </p:sp>
    </p:spTree>
    <p:extLst>
      <p:ext uri="{BB962C8B-B14F-4D97-AF65-F5344CB8AC3E}">
        <p14:creationId xmlns:p14="http://schemas.microsoft.com/office/powerpoint/2010/main" val="261722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64E11F17-18EF-4F36-8562-460273A09FFF}"/>
              </a:ext>
            </a:extLst>
          </p:cNvPr>
          <p:cNvSpPr>
            <a:spLocks noGrp="1"/>
          </p:cNvSpPr>
          <p:nvPr>
            <p:ph type="title"/>
          </p:nvPr>
        </p:nvSpPr>
        <p:spPr>
          <a:xfrm>
            <a:off x="1920875" y="442913"/>
            <a:ext cx="6857365" cy="1344612"/>
          </a:xfrm>
        </p:spPr>
        <p:txBody>
          <a:bodyPr anchor="b">
            <a:normAutofit/>
          </a:bodyPr>
          <a:lstStyle/>
          <a:p>
            <a:r>
              <a:rPr lang="cs-CZ" dirty="0"/>
              <a:t>F45 </a:t>
            </a:r>
            <a:r>
              <a:rPr lang="cs-CZ" dirty="0" err="1"/>
              <a:t>Somatoform</a:t>
            </a:r>
            <a:r>
              <a:rPr lang="cs-CZ" dirty="0"/>
              <a:t> </a:t>
            </a:r>
            <a:r>
              <a:rPr lang="cs-CZ" dirty="0" err="1"/>
              <a:t>disorders</a:t>
            </a:r>
            <a:endParaRPr lang="cs-CZ" dirty="0"/>
          </a:p>
        </p:txBody>
      </p:sp>
      <p:sp>
        <p:nvSpPr>
          <p:cNvPr id="3" name="Zástupný obsah 2">
            <a:extLst>
              <a:ext uri="{FF2B5EF4-FFF2-40B4-BE49-F238E27FC236}">
                <a16:creationId xmlns:a16="http://schemas.microsoft.com/office/drawing/2014/main" id="{8641A84F-7639-4DB7-B39F-A0AF3E17271D}"/>
              </a:ext>
            </a:extLst>
          </p:cNvPr>
          <p:cNvSpPr>
            <a:spLocks noGrp="1"/>
          </p:cNvSpPr>
          <p:nvPr>
            <p:ph idx="1"/>
          </p:nvPr>
        </p:nvSpPr>
        <p:spPr>
          <a:xfrm>
            <a:off x="1920875" y="2107096"/>
            <a:ext cx="8391967" cy="2846567"/>
          </a:xfrm>
        </p:spPr>
        <p:txBody>
          <a:bodyPr>
            <a:normAutofit/>
          </a:bodyPr>
          <a:lstStyle/>
          <a:p>
            <a:pPr>
              <a:lnSpc>
                <a:spcPct val="130000"/>
              </a:lnSpc>
            </a:pPr>
            <a:r>
              <a:rPr lang="cs-CZ" sz="1500" dirty="0"/>
              <a:t>F45.3 </a:t>
            </a:r>
            <a:r>
              <a:rPr lang="cs-CZ" sz="1500" dirty="0" err="1"/>
              <a:t>Somatoform</a:t>
            </a:r>
            <a:r>
              <a:rPr lang="cs-CZ" sz="1500" dirty="0"/>
              <a:t> </a:t>
            </a:r>
            <a:r>
              <a:rPr lang="cs-CZ" sz="1500" dirty="0" err="1"/>
              <a:t>autonomic</a:t>
            </a:r>
            <a:r>
              <a:rPr lang="cs-CZ" sz="1500" dirty="0"/>
              <a:t> </a:t>
            </a:r>
            <a:r>
              <a:rPr lang="cs-CZ" sz="1500" dirty="0" err="1"/>
              <a:t>dysfunction</a:t>
            </a:r>
            <a:endParaRPr lang="cs-CZ" sz="1500" dirty="0"/>
          </a:p>
          <a:p>
            <a:pPr>
              <a:lnSpc>
                <a:spcPct val="130000"/>
              </a:lnSpc>
            </a:pPr>
            <a:r>
              <a:rPr lang="cs-CZ" sz="1500" dirty="0"/>
              <a:t>	- </a:t>
            </a:r>
            <a:r>
              <a:rPr lang="en-US" sz="1500" dirty="0"/>
              <a:t>symptoms are presented by the patient as if they were due to </a:t>
            </a:r>
            <a:r>
              <a:rPr lang="cs-CZ" sz="1500" dirty="0"/>
              <a:t>	</a:t>
            </a:r>
            <a:r>
              <a:rPr lang="en-US" sz="1500" dirty="0"/>
              <a:t>a physical disorder of a system or organ that is largely or </a:t>
            </a:r>
            <a:r>
              <a:rPr lang="cs-CZ" sz="1500" dirty="0"/>
              <a:t>	</a:t>
            </a:r>
            <a:r>
              <a:rPr lang="en-US" sz="1500" dirty="0"/>
              <a:t>completely under autonomic innervation and control, i.e. the </a:t>
            </a:r>
            <a:r>
              <a:rPr lang="cs-CZ" sz="1500" dirty="0"/>
              <a:t>	</a:t>
            </a:r>
            <a:r>
              <a:rPr lang="en-US" sz="1500" dirty="0"/>
              <a:t>cardiovascular, gastrointestinal, or respiratory system. </a:t>
            </a:r>
            <a:endParaRPr lang="cs-CZ" sz="1500" dirty="0"/>
          </a:p>
          <a:p>
            <a:pPr>
              <a:lnSpc>
                <a:spcPct val="130000"/>
              </a:lnSpc>
            </a:pPr>
            <a:r>
              <a:rPr lang="cs-CZ" sz="1500" dirty="0"/>
              <a:t>	- </a:t>
            </a:r>
            <a:r>
              <a:rPr lang="cs-CZ" sz="1500" dirty="0" err="1"/>
              <a:t>e.g</a:t>
            </a:r>
            <a:r>
              <a:rPr lang="cs-CZ" sz="1500" dirty="0"/>
              <a:t>. </a:t>
            </a:r>
            <a:r>
              <a:rPr lang="cs-CZ" sz="1500" dirty="0" err="1"/>
              <a:t>Sweating</a:t>
            </a:r>
            <a:r>
              <a:rPr lang="cs-CZ" sz="1500" dirty="0"/>
              <a:t>, </a:t>
            </a:r>
            <a:r>
              <a:rPr lang="cs-CZ" sz="1500" dirty="0" err="1"/>
              <a:t>aches</a:t>
            </a:r>
            <a:r>
              <a:rPr lang="cs-CZ" sz="1500" dirty="0"/>
              <a:t> and </a:t>
            </a:r>
            <a:r>
              <a:rPr lang="cs-CZ" sz="1500" dirty="0" err="1"/>
              <a:t>pains</a:t>
            </a:r>
            <a:r>
              <a:rPr lang="cs-CZ" sz="1500" dirty="0"/>
              <a:t>, </a:t>
            </a:r>
            <a:r>
              <a:rPr lang="cs-CZ" sz="1500" dirty="0" err="1"/>
              <a:t>palpitations</a:t>
            </a:r>
            <a:r>
              <a:rPr lang="cs-CZ" sz="1500" dirty="0"/>
              <a:t>, </a:t>
            </a:r>
            <a:r>
              <a:rPr lang="cs-CZ" sz="1500" dirty="0" err="1"/>
              <a:t>flushing</a:t>
            </a:r>
            <a:r>
              <a:rPr lang="cs-CZ" sz="1500" dirty="0"/>
              <a:t>, tremor</a:t>
            </a:r>
          </a:p>
          <a:p>
            <a:pPr>
              <a:lnSpc>
                <a:spcPct val="130000"/>
              </a:lnSpc>
            </a:pPr>
            <a:r>
              <a:rPr lang="cs-CZ" sz="1500" dirty="0"/>
              <a:t>	- </a:t>
            </a:r>
            <a:r>
              <a:rPr lang="cs-CZ" sz="1500" dirty="0" err="1"/>
              <a:t>often</a:t>
            </a:r>
            <a:r>
              <a:rPr lang="cs-CZ" sz="1500" dirty="0"/>
              <a:t> </a:t>
            </a:r>
            <a:r>
              <a:rPr lang="cs-CZ" sz="1500" dirty="0" err="1"/>
              <a:t>associated</a:t>
            </a:r>
            <a:r>
              <a:rPr lang="cs-CZ" sz="1500" dirty="0"/>
              <a:t> </a:t>
            </a:r>
            <a:r>
              <a:rPr lang="cs-CZ" sz="1500" dirty="0" err="1"/>
              <a:t>with</a:t>
            </a:r>
            <a:r>
              <a:rPr lang="cs-CZ" sz="1500" dirty="0"/>
              <a:t> </a:t>
            </a:r>
            <a:r>
              <a:rPr lang="cs-CZ" sz="1500" dirty="0" err="1"/>
              <a:t>mental</a:t>
            </a:r>
            <a:r>
              <a:rPr lang="cs-CZ" sz="1500" dirty="0"/>
              <a:t> stress</a:t>
            </a:r>
          </a:p>
        </p:txBody>
      </p:sp>
    </p:spTree>
    <p:extLst>
      <p:ext uri="{BB962C8B-B14F-4D97-AF65-F5344CB8AC3E}">
        <p14:creationId xmlns:p14="http://schemas.microsoft.com/office/powerpoint/2010/main" val="40614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99545638-8F0D-4348-9F8C-03CE3B3BFF4A}"/>
              </a:ext>
            </a:extLst>
          </p:cNvPr>
          <p:cNvSpPr>
            <a:spLocks noGrp="1"/>
          </p:cNvSpPr>
          <p:nvPr>
            <p:ph type="title"/>
          </p:nvPr>
        </p:nvSpPr>
        <p:spPr>
          <a:xfrm>
            <a:off x="1920875" y="442913"/>
            <a:ext cx="6857365" cy="1344612"/>
          </a:xfrm>
        </p:spPr>
        <p:txBody>
          <a:bodyPr anchor="b">
            <a:normAutofit/>
          </a:bodyPr>
          <a:lstStyle/>
          <a:p>
            <a:r>
              <a:rPr lang="cs-CZ" dirty="0"/>
              <a:t>F45 </a:t>
            </a:r>
            <a:r>
              <a:rPr lang="cs-CZ" dirty="0" err="1"/>
              <a:t>Somatoform</a:t>
            </a:r>
            <a:r>
              <a:rPr lang="cs-CZ" dirty="0"/>
              <a:t> </a:t>
            </a:r>
            <a:r>
              <a:rPr lang="cs-CZ" dirty="0" err="1"/>
              <a:t>disorders</a:t>
            </a:r>
            <a:endParaRPr lang="cs-CZ" dirty="0"/>
          </a:p>
        </p:txBody>
      </p:sp>
      <p:sp>
        <p:nvSpPr>
          <p:cNvPr id="3" name="Zástupný obsah 2">
            <a:extLst>
              <a:ext uri="{FF2B5EF4-FFF2-40B4-BE49-F238E27FC236}">
                <a16:creationId xmlns:a16="http://schemas.microsoft.com/office/drawing/2014/main" id="{F58D20E4-3E4F-4CC7-A975-099DC648FDE8}"/>
              </a:ext>
            </a:extLst>
          </p:cNvPr>
          <p:cNvSpPr>
            <a:spLocks noGrp="1"/>
          </p:cNvSpPr>
          <p:nvPr>
            <p:ph idx="1"/>
          </p:nvPr>
        </p:nvSpPr>
        <p:spPr>
          <a:xfrm>
            <a:off x="1920875" y="2107096"/>
            <a:ext cx="8391967" cy="2846567"/>
          </a:xfrm>
        </p:spPr>
        <p:txBody>
          <a:bodyPr>
            <a:normAutofit/>
          </a:bodyPr>
          <a:lstStyle/>
          <a:p>
            <a:r>
              <a:rPr lang="cs-CZ" b="1" u="sng" dirty="0"/>
              <a:t>F48.0 </a:t>
            </a:r>
            <a:r>
              <a:rPr lang="cs-CZ" b="1" u="sng" dirty="0" err="1"/>
              <a:t>Neurastenia</a:t>
            </a:r>
            <a:endParaRPr lang="cs-CZ" b="1" u="sng" dirty="0"/>
          </a:p>
          <a:p>
            <a:r>
              <a:rPr lang="cs-CZ" dirty="0"/>
              <a:t>	- </a:t>
            </a:r>
            <a:r>
              <a:rPr lang="cs-CZ" dirty="0" err="1"/>
              <a:t>increased</a:t>
            </a:r>
            <a:r>
              <a:rPr lang="cs-CZ" dirty="0"/>
              <a:t> </a:t>
            </a:r>
            <a:r>
              <a:rPr lang="cs-CZ" dirty="0" err="1"/>
              <a:t>fatique</a:t>
            </a:r>
            <a:r>
              <a:rPr lang="cs-CZ" dirty="0"/>
              <a:t> </a:t>
            </a:r>
            <a:r>
              <a:rPr lang="cs-CZ" dirty="0" err="1"/>
              <a:t>after</a:t>
            </a:r>
            <a:r>
              <a:rPr lang="cs-CZ" dirty="0"/>
              <a:t> </a:t>
            </a:r>
            <a:r>
              <a:rPr lang="cs-CZ" dirty="0" err="1"/>
              <a:t>mental</a:t>
            </a:r>
            <a:r>
              <a:rPr lang="cs-CZ" dirty="0"/>
              <a:t> </a:t>
            </a:r>
            <a:r>
              <a:rPr lang="cs-CZ" dirty="0" err="1"/>
              <a:t>effort</a:t>
            </a:r>
            <a:r>
              <a:rPr lang="cs-CZ" dirty="0"/>
              <a:t> </a:t>
            </a:r>
            <a:r>
              <a:rPr lang="cs-CZ" dirty="0" err="1"/>
              <a:t>or</a:t>
            </a:r>
            <a:r>
              <a:rPr lang="cs-CZ" dirty="0"/>
              <a:t> </a:t>
            </a:r>
            <a:r>
              <a:rPr lang="cs-CZ" dirty="0" err="1"/>
              <a:t>coping</a:t>
            </a:r>
            <a:r>
              <a:rPr lang="cs-CZ" dirty="0"/>
              <a:t> </a:t>
            </a:r>
            <a:r>
              <a:rPr lang="cs-CZ" dirty="0" err="1"/>
              <a:t>with</a:t>
            </a:r>
            <a:r>
              <a:rPr lang="cs-CZ" dirty="0"/>
              <a:t> </a:t>
            </a:r>
            <a:r>
              <a:rPr lang="cs-CZ" dirty="0" err="1"/>
              <a:t>daily</a:t>
            </a:r>
            <a:r>
              <a:rPr lang="cs-CZ" dirty="0"/>
              <a:t> </a:t>
            </a:r>
            <a:r>
              <a:rPr lang="cs-CZ" dirty="0" err="1"/>
              <a:t>tasks</a:t>
            </a:r>
            <a:r>
              <a:rPr lang="cs-CZ" dirty="0"/>
              <a:t>, </a:t>
            </a:r>
            <a:r>
              <a:rPr lang="cs-CZ" dirty="0" err="1"/>
              <a:t>empahis</a:t>
            </a:r>
            <a:r>
              <a:rPr lang="cs-CZ" dirty="0"/>
              <a:t> on </a:t>
            </a:r>
            <a:r>
              <a:rPr lang="cs-CZ" dirty="0" err="1"/>
              <a:t>feelings</a:t>
            </a:r>
            <a:r>
              <a:rPr lang="cs-CZ" dirty="0"/>
              <a:t> </a:t>
            </a:r>
            <a:r>
              <a:rPr lang="cs-CZ" dirty="0" err="1"/>
              <a:t>of</a:t>
            </a:r>
            <a:r>
              <a:rPr lang="cs-CZ" dirty="0"/>
              <a:t> </a:t>
            </a:r>
            <a:r>
              <a:rPr lang="cs-CZ" dirty="0" err="1"/>
              <a:t>bodily</a:t>
            </a:r>
            <a:r>
              <a:rPr lang="cs-CZ" dirty="0"/>
              <a:t> </a:t>
            </a:r>
            <a:r>
              <a:rPr lang="cs-CZ" dirty="0" err="1"/>
              <a:t>or</a:t>
            </a:r>
            <a:r>
              <a:rPr lang="cs-CZ" dirty="0"/>
              <a:t> </a:t>
            </a:r>
            <a:r>
              <a:rPr lang="cs-CZ" dirty="0" err="1"/>
              <a:t>physical</a:t>
            </a:r>
            <a:r>
              <a:rPr lang="cs-CZ" dirty="0"/>
              <a:t> </a:t>
            </a:r>
            <a:r>
              <a:rPr lang="cs-CZ" dirty="0" err="1"/>
              <a:t>weakness</a:t>
            </a:r>
            <a:r>
              <a:rPr lang="cs-CZ" dirty="0"/>
              <a:t> and </a:t>
            </a:r>
            <a:r>
              <a:rPr lang="cs-CZ" dirty="0" err="1"/>
              <a:t>exhaustion</a:t>
            </a:r>
            <a:r>
              <a:rPr lang="cs-CZ" dirty="0"/>
              <a:t> </a:t>
            </a:r>
            <a:r>
              <a:rPr lang="cs-CZ" dirty="0" err="1"/>
              <a:t>after</a:t>
            </a:r>
            <a:r>
              <a:rPr lang="cs-CZ" dirty="0"/>
              <a:t> </a:t>
            </a:r>
            <a:r>
              <a:rPr lang="cs-CZ" dirty="0" err="1"/>
              <a:t>only</a:t>
            </a:r>
            <a:r>
              <a:rPr lang="cs-CZ" dirty="0"/>
              <a:t> </a:t>
            </a:r>
            <a:r>
              <a:rPr lang="cs-CZ" dirty="0" err="1"/>
              <a:t>minimal</a:t>
            </a:r>
            <a:r>
              <a:rPr lang="cs-CZ" dirty="0"/>
              <a:t> </a:t>
            </a:r>
            <a:r>
              <a:rPr lang="cs-CZ" dirty="0" err="1"/>
              <a:t>effort</a:t>
            </a:r>
            <a:r>
              <a:rPr lang="cs-CZ" dirty="0"/>
              <a:t>, </a:t>
            </a:r>
            <a:r>
              <a:rPr lang="cs-CZ" dirty="0" err="1"/>
              <a:t>muscular</a:t>
            </a:r>
            <a:r>
              <a:rPr lang="cs-CZ" dirty="0"/>
              <a:t> </a:t>
            </a:r>
            <a:r>
              <a:rPr lang="cs-CZ" dirty="0" err="1"/>
              <a:t>aches</a:t>
            </a:r>
            <a:r>
              <a:rPr lang="cs-CZ" dirty="0"/>
              <a:t>, </a:t>
            </a:r>
            <a:r>
              <a:rPr lang="cs-CZ" dirty="0" err="1"/>
              <a:t>pain</a:t>
            </a:r>
            <a:r>
              <a:rPr lang="cs-CZ" dirty="0"/>
              <a:t>, </a:t>
            </a:r>
            <a:r>
              <a:rPr lang="cs-CZ" dirty="0" err="1"/>
              <a:t>sleep</a:t>
            </a:r>
            <a:r>
              <a:rPr lang="cs-CZ" dirty="0"/>
              <a:t> </a:t>
            </a:r>
            <a:r>
              <a:rPr lang="cs-CZ" dirty="0" err="1"/>
              <a:t>disturbtion</a:t>
            </a:r>
            <a:r>
              <a:rPr lang="cs-CZ" dirty="0"/>
              <a:t>, </a:t>
            </a:r>
            <a:r>
              <a:rPr lang="cs-CZ" dirty="0" err="1"/>
              <a:t>hypersomnia</a:t>
            </a:r>
            <a:r>
              <a:rPr lang="cs-CZ" dirty="0"/>
              <a:t>, </a:t>
            </a:r>
          </a:p>
          <a:p>
            <a:endParaRPr lang="cs-CZ" dirty="0"/>
          </a:p>
        </p:txBody>
      </p:sp>
    </p:spTree>
    <p:extLst>
      <p:ext uri="{BB962C8B-B14F-4D97-AF65-F5344CB8AC3E}">
        <p14:creationId xmlns:p14="http://schemas.microsoft.com/office/powerpoint/2010/main" val="1870245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7E4642-C4D1-4FA6-9CD9-F6FFD973BA6A}"/>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the</a:t>
            </a:r>
            <a:r>
              <a:rPr lang="cs-CZ" dirty="0"/>
              <a:t> </a:t>
            </a:r>
            <a:r>
              <a:rPr lang="cs-CZ" dirty="0" err="1"/>
              <a:t>attention</a:t>
            </a:r>
            <a:r>
              <a:rPr lang="cs-CZ" dirty="0"/>
              <a:t> </a:t>
            </a:r>
            <a:r>
              <a:rPr lang="cs-CZ" dirty="0">
                <a:sym typeface="Wingdings" panose="05000000000000000000" pitchFamily="2" charset="2"/>
              </a:rPr>
              <a:t></a:t>
            </a:r>
            <a:endParaRPr lang="cs-CZ" dirty="0"/>
          </a:p>
        </p:txBody>
      </p:sp>
      <p:sp>
        <p:nvSpPr>
          <p:cNvPr id="3" name="Zástupný obsah 2">
            <a:extLst>
              <a:ext uri="{FF2B5EF4-FFF2-40B4-BE49-F238E27FC236}">
                <a16:creationId xmlns:a16="http://schemas.microsoft.com/office/drawing/2014/main" id="{B2F32769-DD51-42CE-9AB8-C53A1E1DBD0A}"/>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13696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76FD221A-FADA-40B2-A035-1E48D8CFF057}"/>
              </a:ext>
            </a:extLst>
          </p:cNvPr>
          <p:cNvPicPr>
            <a:picLocks noChangeAspect="1"/>
          </p:cNvPicPr>
          <p:nvPr/>
        </p:nvPicPr>
        <p:blipFill rotWithShape="1">
          <a:blip r:embed="rId2"/>
          <a:srcRect t="5830" r="1" b="2245"/>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A94E10A7-0764-4FAF-A926-FBE55A927E52}"/>
              </a:ext>
            </a:extLst>
          </p:cNvPr>
          <p:cNvSpPr>
            <a:spLocks noGrp="1"/>
          </p:cNvSpPr>
          <p:nvPr>
            <p:ph type="title"/>
          </p:nvPr>
        </p:nvSpPr>
        <p:spPr>
          <a:xfrm>
            <a:off x="8018889" y="0"/>
            <a:ext cx="3689406" cy="1944371"/>
          </a:xfrm>
        </p:spPr>
        <p:txBody>
          <a:bodyPr anchor="b">
            <a:normAutofit/>
          </a:bodyPr>
          <a:lstStyle/>
          <a:p>
            <a:r>
              <a:rPr lang="cs-CZ" dirty="0" err="1"/>
              <a:t>Anxiety</a:t>
            </a:r>
            <a:r>
              <a:rPr lang="cs-CZ" dirty="0"/>
              <a:t> x </a:t>
            </a:r>
            <a:r>
              <a:rPr lang="cs-CZ" dirty="0" err="1"/>
              <a:t>fear</a:t>
            </a:r>
            <a:endParaRPr lang="cs-CZ" dirty="0"/>
          </a:p>
        </p:txBody>
      </p:sp>
      <p:sp>
        <p:nvSpPr>
          <p:cNvPr id="3" name="Zástupný obsah 2">
            <a:extLst>
              <a:ext uri="{FF2B5EF4-FFF2-40B4-BE49-F238E27FC236}">
                <a16:creationId xmlns:a16="http://schemas.microsoft.com/office/drawing/2014/main" id="{286BC2F0-1C4E-41B1-8752-2CF0D7267A51}"/>
              </a:ext>
            </a:extLst>
          </p:cNvPr>
          <p:cNvSpPr>
            <a:spLocks noGrp="1"/>
          </p:cNvSpPr>
          <p:nvPr>
            <p:ph idx="1"/>
          </p:nvPr>
        </p:nvSpPr>
        <p:spPr>
          <a:xfrm>
            <a:off x="7909934" y="2321505"/>
            <a:ext cx="3633747" cy="3042975"/>
          </a:xfrm>
        </p:spPr>
        <p:txBody>
          <a:bodyPr>
            <a:normAutofit fontScale="92500" lnSpcReduction="20000"/>
          </a:bodyPr>
          <a:lstStyle/>
          <a:p>
            <a:pPr>
              <a:lnSpc>
                <a:spcPct val="130000"/>
              </a:lnSpc>
            </a:pPr>
            <a:r>
              <a:rPr lang="cs-CZ" sz="1500" b="1" dirty="0" err="1"/>
              <a:t>Anxiety</a:t>
            </a:r>
            <a:r>
              <a:rPr lang="cs-CZ" sz="1500" dirty="0"/>
              <a:t>: </a:t>
            </a:r>
            <a:r>
              <a:rPr lang="cs-CZ" sz="1500" dirty="0" err="1"/>
              <a:t>Unpleasant</a:t>
            </a:r>
            <a:r>
              <a:rPr lang="cs-CZ" sz="1500" dirty="0"/>
              <a:t> </a:t>
            </a:r>
            <a:r>
              <a:rPr lang="cs-CZ" sz="1500" dirty="0" err="1"/>
              <a:t>emotional</a:t>
            </a:r>
            <a:r>
              <a:rPr lang="cs-CZ" sz="1500" dirty="0"/>
              <a:t> </a:t>
            </a:r>
            <a:r>
              <a:rPr lang="cs-CZ" sz="1500" dirty="0" err="1"/>
              <a:t>condition</a:t>
            </a:r>
            <a:r>
              <a:rPr lang="cs-CZ" sz="1500" dirty="0"/>
              <a:t>, cause </a:t>
            </a:r>
            <a:r>
              <a:rPr lang="cs-CZ" sz="1500" dirty="0" err="1"/>
              <a:t>of</a:t>
            </a:r>
            <a:r>
              <a:rPr lang="cs-CZ" sz="1500" dirty="0"/>
              <a:t> </a:t>
            </a:r>
            <a:r>
              <a:rPr lang="cs-CZ" sz="1500" dirty="0" err="1"/>
              <a:t>which</a:t>
            </a:r>
            <a:r>
              <a:rPr lang="cs-CZ" sz="1500" dirty="0"/>
              <a:t> </a:t>
            </a:r>
            <a:r>
              <a:rPr lang="cs-CZ" sz="1500" dirty="0" err="1"/>
              <a:t>is</a:t>
            </a:r>
            <a:r>
              <a:rPr lang="cs-CZ" sz="1500" dirty="0"/>
              <a:t> </a:t>
            </a:r>
            <a:r>
              <a:rPr lang="cs-CZ" sz="1500" dirty="0" err="1"/>
              <a:t>unknown</a:t>
            </a:r>
            <a:r>
              <a:rPr lang="cs-CZ" sz="1500" dirty="0"/>
              <a:t> </a:t>
            </a:r>
            <a:r>
              <a:rPr lang="cs-CZ" sz="1500" dirty="0" err="1"/>
              <a:t>for</a:t>
            </a:r>
            <a:r>
              <a:rPr lang="cs-CZ" sz="1500" dirty="0"/>
              <a:t> </a:t>
            </a:r>
            <a:r>
              <a:rPr lang="cs-CZ" sz="1500" dirty="0" err="1"/>
              <a:t>the</a:t>
            </a:r>
            <a:r>
              <a:rPr lang="cs-CZ" sz="1500" dirty="0"/>
              <a:t> person; </a:t>
            </a:r>
            <a:r>
              <a:rPr lang="cs-CZ" sz="1500" dirty="0" err="1"/>
              <a:t>readiness</a:t>
            </a:r>
            <a:r>
              <a:rPr lang="cs-CZ" sz="1500" dirty="0"/>
              <a:t> </a:t>
            </a:r>
            <a:r>
              <a:rPr lang="cs-CZ" sz="1500" dirty="0" err="1"/>
              <a:t>for</a:t>
            </a:r>
            <a:r>
              <a:rPr lang="cs-CZ" sz="1500" dirty="0"/>
              <a:t> </a:t>
            </a:r>
            <a:r>
              <a:rPr lang="cs-CZ" sz="1500" dirty="0" err="1"/>
              <a:t>potentional</a:t>
            </a:r>
            <a:r>
              <a:rPr lang="cs-CZ" sz="1500" dirty="0"/>
              <a:t> </a:t>
            </a:r>
            <a:r>
              <a:rPr lang="cs-CZ" sz="1500" dirty="0" err="1"/>
              <a:t>danger</a:t>
            </a:r>
            <a:r>
              <a:rPr lang="cs-CZ" sz="1500" dirty="0"/>
              <a:t>; </a:t>
            </a:r>
            <a:r>
              <a:rPr lang="cs-CZ" sz="1500" dirty="0" err="1"/>
              <a:t>without</a:t>
            </a:r>
            <a:r>
              <a:rPr lang="cs-CZ" sz="1500" dirty="0"/>
              <a:t> any </a:t>
            </a:r>
            <a:r>
              <a:rPr lang="cs-CZ" sz="1500" dirty="0" err="1"/>
              <a:t>specific</a:t>
            </a:r>
            <a:r>
              <a:rPr lang="cs-CZ" sz="1500" dirty="0"/>
              <a:t> </a:t>
            </a:r>
            <a:r>
              <a:rPr lang="cs-CZ" sz="1500" dirty="0" err="1"/>
              <a:t>subject</a:t>
            </a:r>
            <a:endParaRPr lang="cs-CZ" sz="1500" dirty="0"/>
          </a:p>
          <a:p>
            <a:pPr>
              <a:lnSpc>
                <a:spcPct val="130000"/>
              </a:lnSpc>
            </a:pPr>
            <a:endParaRPr lang="cs-CZ" sz="1500" dirty="0"/>
          </a:p>
          <a:p>
            <a:pPr>
              <a:lnSpc>
                <a:spcPct val="130000"/>
              </a:lnSpc>
            </a:pPr>
            <a:r>
              <a:rPr lang="cs-CZ" sz="1500" b="1" dirty="0" err="1"/>
              <a:t>Fear</a:t>
            </a:r>
            <a:r>
              <a:rPr lang="cs-CZ" sz="1500" dirty="0"/>
              <a:t>: </a:t>
            </a:r>
            <a:r>
              <a:rPr lang="cs-CZ" sz="1500" dirty="0" err="1"/>
              <a:t>emotional</a:t>
            </a:r>
            <a:r>
              <a:rPr lang="cs-CZ" sz="1500" dirty="0"/>
              <a:t> and </a:t>
            </a:r>
            <a:r>
              <a:rPr lang="cs-CZ" sz="1500" dirty="0" err="1"/>
              <a:t>physiological</a:t>
            </a:r>
            <a:r>
              <a:rPr lang="cs-CZ" sz="1500" dirty="0"/>
              <a:t> </a:t>
            </a:r>
            <a:r>
              <a:rPr lang="cs-CZ" sz="1500" dirty="0" err="1"/>
              <a:t>reaction</a:t>
            </a:r>
            <a:r>
              <a:rPr lang="cs-CZ" sz="1500" dirty="0"/>
              <a:t> </a:t>
            </a:r>
            <a:r>
              <a:rPr lang="cs-CZ" sz="1500" dirty="0" err="1"/>
              <a:t>associated</a:t>
            </a:r>
            <a:r>
              <a:rPr lang="cs-CZ" sz="1500" dirty="0"/>
              <a:t> </a:t>
            </a:r>
            <a:r>
              <a:rPr lang="cs-CZ" sz="1500" dirty="0" err="1"/>
              <a:t>with</a:t>
            </a:r>
            <a:r>
              <a:rPr lang="cs-CZ" sz="1500" dirty="0"/>
              <a:t> a </a:t>
            </a:r>
            <a:r>
              <a:rPr lang="cs-CZ" sz="1500" dirty="0" err="1"/>
              <a:t>particular</a:t>
            </a:r>
            <a:r>
              <a:rPr lang="cs-CZ" sz="1500" dirty="0"/>
              <a:t> </a:t>
            </a:r>
            <a:r>
              <a:rPr lang="cs-CZ" sz="1500" dirty="0" err="1"/>
              <a:t>trigger</a:t>
            </a:r>
            <a:r>
              <a:rPr lang="cs-CZ" sz="1500" dirty="0"/>
              <a:t>/</a:t>
            </a:r>
            <a:r>
              <a:rPr lang="cs-CZ" sz="1500" dirty="0" err="1"/>
              <a:t>subject</a:t>
            </a:r>
            <a:r>
              <a:rPr lang="cs-CZ" sz="1500" dirty="0"/>
              <a:t>/</a:t>
            </a:r>
            <a:r>
              <a:rPr lang="cs-CZ" sz="1500" dirty="0" err="1"/>
              <a:t>danger</a:t>
            </a:r>
            <a:endParaRPr lang="cs-CZ" sz="1500" dirty="0"/>
          </a:p>
          <a:p>
            <a:pPr>
              <a:lnSpc>
                <a:spcPct val="130000"/>
              </a:lnSpc>
            </a:pPr>
            <a:endParaRPr lang="cs-CZ" sz="1100" dirty="0"/>
          </a:p>
        </p:txBody>
      </p:sp>
    </p:spTree>
    <p:extLst>
      <p:ext uri="{BB962C8B-B14F-4D97-AF65-F5344CB8AC3E}">
        <p14:creationId xmlns:p14="http://schemas.microsoft.com/office/powerpoint/2010/main" val="23711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DBA4C1-8EDA-4BDE-9E8A-69EF66665F9D}"/>
              </a:ext>
            </a:extLst>
          </p:cNvPr>
          <p:cNvSpPr>
            <a:spLocks noGrp="1"/>
          </p:cNvSpPr>
          <p:nvPr>
            <p:ph type="title"/>
          </p:nvPr>
        </p:nvSpPr>
        <p:spPr/>
        <p:txBody>
          <a:bodyPr/>
          <a:lstStyle/>
          <a:p>
            <a:r>
              <a:rPr lang="cs-CZ" dirty="0" err="1"/>
              <a:t>References</a:t>
            </a:r>
            <a:r>
              <a:rPr lang="cs-CZ" dirty="0"/>
              <a:t>:</a:t>
            </a:r>
          </a:p>
        </p:txBody>
      </p:sp>
      <p:sp>
        <p:nvSpPr>
          <p:cNvPr id="3" name="Zástupný obsah 2">
            <a:extLst>
              <a:ext uri="{FF2B5EF4-FFF2-40B4-BE49-F238E27FC236}">
                <a16:creationId xmlns:a16="http://schemas.microsoft.com/office/drawing/2014/main" id="{526FAF97-5189-40D8-82A3-7D819424B583}"/>
              </a:ext>
            </a:extLst>
          </p:cNvPr>
          <p:cNvSpPr>
            <a:spLocks noGrp="1"/>
          </p:cNvSpPr>
          <p:nvPr>
            <p:ph idx="1"/>
          </p:nvPr>
        </p:nvSpPr>
        <p:spPr>
          <a:xfrm>
            <a:off x="689811" y="2312275"/>
            <a:ext cx="11309683" cy="4264987"/>
          </a:xfrm>
        </p:spPr>
        <p:txBody>
          <a:bodyPr>
            <a:normAutofit fontScale="77500" lnSpcReduction="20000"/>
          </a:bodyPr>
          <a:lstStyle/>
          <a:p>
            <a:r>
              <a:rPr lang="cs-CZ" dirty="0" err="1"/>
              <a:t>Carlbrig</a:t>
            </a:r>
            <a:r>
              <a:rPr lang="cs-CZ" dirty="0"/>
              <a:t>, P. (2004).</a:t>
            </a:r>
            <a:r>
              <a:rPr lang="cs-CZ" i="1" dirty="0"/>
              <a:t> Panic! </a:t>
            </a:r>
            <a:r>
              <a:rPr lang="cs-CZ" i="1" dirty="0" err="1"/>
              <a:t>Its</a:t>
            </a:r>
            <a:r>
              <a:rPr lang="cs-CZ" i="1" dirty="0"/>
              <a:t> prevalence, </a:t>
            </a:r>
            <a:r>
              <a:rPr lang="cs-CZ" i="1" dirty="0" err="1"/>
              <a:t>diagnostics</a:t>
            </a:r>
            <a:r>
              <a:rPr lang="cs-CZ" i="1" dirty="0"/>
              <a:t> and </a:t>
            </a:r>
            <a:r>
              <a:rPr lang="cs-CZ" i="1" dirty="0" err="1"/>
              <a:t>treatment</a:t>
            </a:r>
            <a:r>
              <a:rPr lang="cs-CZ" i="1" dirty="0"/>
              <a:t> via </a:t>
            </a:r>
            <a:r>
              <a:rPr lang="cs-CZ" i="1" dirty="0" err="1"/>
              <a:t>the</a:t>
            </a:r>
            <a:r>
              <a:rPr lang="cs-CZ" i="1" dirty="0"/>
              <a:t> internet. </a:t>
            </a:r>
            <a:r>
              <a:rPr lang="en-US" dirty="0"/>
              <a:t>[</a:t>
            </a:r>
            <a:r>
              <a:rPr lang="cs-CZ" dirty="0" err="1"/>
              <a:t>doctoral</a:t>
            </a:r>
            <a:r>
              <a:rPr lang="cs-CZ" dirty="0"/>
              <a:t> </a:t>
            </a:r>
            <a:r>
              <a:rPr lang="cs-CZ" dirty="0" err="1"/>
              <a:t>dissertation</a:t>
            </a:r>
            <a:r>
              <a:rPr lang="cs-CZ" dirty="0"/>
              <a:t> thesis, University </a:t>
            </a:r>
            <a:r>
              <a:rPr lang="cs-CZ" dirty="0" err="1"/>
              <a:t>of</a:t>
            </a:r>
            <a:r>
              <a:rPr lang="cs-CZ" dirty="0"/>
              <a:t> Uppsala</a:t>
            </a:r>
            <a:r>
              <a:rPr lang="en-US" dirty="0"/>
              <a:t>]</a:t>
            </a:r>
            <a:r>
              <a:rPr lang="cs-CZ" dirty="0"/>
              <a:t> </a:t>
            </a:r>
            <a:r>
              <a:rPr lang="cs-CZ" dirty="0">
                <a:hlinkClick r:id="rId2"/>
              </a:rPr>
              <a:t>https://www.researchgate.net/publication/224881366_Panic_Its_prevalence_diagnosis_and_treatment_via_the_internet</a:t>
            </a:r>
            <a:endParaRPr lang="cs-CZ" dirty="0"/>
          </a:p>
          <a:p>
            <a:r>
              <a:rPr lang="cs-CZ" dirty="0" err="1"/>
              <a:t>Legg</a:t>
            </a:r>
            <a:r>
              <a:rPr lang="cs-CZ" dirty="0"/>
              <a:t>, T. J. (2018, </a:t>
            </a:r>
            <a:r>
              <a:rPr lang="cs-CZ" dirty="0" err="1"/>
              <a:t>December</a:t>
            </a:r>
            <a:r>
              <a:rPr lang="cs-CZ" dirty="0"/>
              <a:t> 7). </a:t>
            </a:r>
            <a:r>
              <a:rPr lang="cs-CZ" i="1" dirty="0"/>
              <a:t>11 </a:t>
            </a:r>
            <a:r>
              <a:rPr lang="cs-CZ" i="1" dirty="0" err="1"/>
              <a:t>ways</a:t>
            </a:r>
            <a:r>
              <a:rPr lang="cs-CZ" i="1" dirty="0"/>
              <a:t> to stop a panic </a:t>
            </a:r>
            <a:r>
              <a:rPr lang="cs-CZ" i="1" dirty="0" err="1"/>
              <a:t>attack</a:t>
            </a:r>
            <a:r>
              <a:rPr lang="cs-CZ" dirty="0"/>
              <a:t>. </a:t>
            </a:r>
            <a:r>
              <a:rPr lang="cs-CZ" dirty="0" err="1"/>
              <a:t>Healthline</a:t>
            </a:r>
            <a:r>
              <a:rPr lang="cs-CZ" dirty="0"/>
              <a:t>. https://www.healthline.com/health/how-to-stop-a-panic-attack</a:t>
            </a:r>
          </a:p>
          <a:p>
            <a:r>
              <a:rPr lang="cs-CZ" dirty="0"/>
              <a:t>Nosková, E., Stopková, P., &amp; Šebela, A. (2017). Aktuální trendy v terapeutickém přístupu v úzkostných poruchách. </a:t>
            </a:r>
            <a:r>
              <a:rPr lang="cs-CZ" i="1" dirty="0"/>
              <a:t>Psychiatrie pro praxi, 18</a:t>
            </a:r>
            <a:r>
              <a:rPr lang="cs-CZ" dirty="0"/>
              <a:t>(3), 106-113.</a:t>
            </a:r>
          </a:p>
          <a:p>
            <a:r>
              <a:rPr lang="cs-CZ" dirty="0" err="1"/>
              <a:t>Práško</a:t>
            </a:r>
            <a:r>
              <a:rPr lang="cs-CZ" dirty="0"/>
              <a:t>, J. (2012). </a:t>
            </a:r>
            <a:r>
              <a:rPr lang="cs-CZ" i="1" dirty="0"/>
              <a:t>Úzkostné poruchy: Klasifikace, diagnostika a léčba. </a:t>
            </a:r>
            <a:r>
              <a:rPr lang="cs-CZ" dirty="0"/>
              <a:t>Portál.</a:t>
            </a:r>
          </a:p>
          <a:p>
            <a:r>
              <a:rPr lang="cs-CZ" dirty="0" err="1"/>
              <a:t>Scheinbaum</a:t>
            </a:r>
            <a:r>
              <a:rPr lang="cs-CZ" dirty="0"/>
              <a:t>, S. (2012). </a:t>
            </a:r>
            <a:r>
              <a:rPr lang="cs-CZ" i="1" dirty="0" err="1"/>
              <a:t>How</a:t>
            </a:r>
            <a:r>
              <a:rPr lang="cs-CZ" i="1" dirty="0"/>
              <a:t> to </a:t>
            </a:r>
            <a:r>
              <a:rPr lang="cs-CZ" i="1" dirty="0" err="1"/>
              <a:t>give</a:t>
            </a:r>
            <a:r>
              <a:rPr lang="cs-CZ" i="1" dirty="0"/>
              <a:t> </a:t>
            </a:r>
            <a:r>
              <a:rPr lang="cs-CZ" i="1" dirty="0" err="1"/>
              <a:t>clients</a:t>
            </a:r>
            <a:r>
              <a:rPr lang="cs-CZ" i="1" dirty="0"/>
              <a:t> </a:t>
            </a:r>
            <a:r>
              <a:rPr lang="cs-CZ" i="1" dirty="0" err="1"/>
              <a:t>the</a:t>
            </a:r>
            <a:r>
              <a:rPr lang="cs-CZ" i="1" dirty="0"/>
              <a:t> </a:t>
            </a:r>
            <a:r>
              <a:rPr lang="cs-CZ" i="1" dirty="0" err="1"/>
              <a:t>skills</a:t>
            </a:r>
            <a:r>
              <a:rPr lang="cs-CZ" i="1" dirty="0"/>
              <a:t> to stop panic </a:t>
            </a:r>
            <a:r>
              <a:rPr lang="cs-CZ" i="1" dirty="0" err="1"/>
              <a:t>attacks</a:t>
            </a:r>
            <a:r>
              <a:rPr lang="cs-CZ" i="1" dirty="0"/>
              <a:t>. </a:t>
            </a:r>
            <a:r>
              <a:rPr lang="cs-CZ" dirty="0"/>
              <a:t>Jessica </a:t>
            </a:r>
            <a:r>
              <a:rPr lang="cs-CZ" dirty="0" err="1"/>
              <a:t>Kingsley</a:t>
            </a:r>
            <a:r>
              <a:rPr lang="cs-CZ" dirty="0"/>
              <a:t> </a:t>
            </a:r>
            <a:r>
              <a:rPr lang="cs-CZ" dirty="0" err="1"/>
              <a:t>Publishers</a:t>
            </a:r>
            <a:r>
              <a:rPr lang="cs-CZ" i="1" dirty="0"/>
              <a:t>.</a:t>
            </a:r>
            <a:endParaRPr lang="cs-CZ" dirty="0"/>
          </a:p>
          <a:p>
            <a:r>
              <a:rPr lang="cs-CZ" dirty="0" err="1"/>
              <a:t>World</a:t>
            </a:r>
            <a:r>
              <a:rPr lang="cs-CZ" dirty="0"/>
              <a:t> </a:t>
            </a:r>
            <a:r>
              <a:rPr lang="cs-CZ" dirty="0" err="1"/>
              <a:t>Health</a:t>
            </a:r>
            <a:r>
              <a:rPr lang="cs-CZ" dirty="0"/>
              <a:t> </a:t>
            </a:r>
            <a:r>
              <a:rPr lang="cs-CZ" dirty="0" err="1"/>
              <a:t>Organization</a:t>
            </a:r>
            <a:r>
              <a:rPr lang="cs-CZ" dirty="0"/>
              <a:t>. (1992). </a:t>
            </a:r>
            <a:r>
              <a:rPr lang="cs-CZ" dirty="0" err="1"/>
              <a:t>The</a:t>
            </a:r>
            <a:r>
              <a:rPr lang="cs-CZ" dirty="0"/>
              <a:t> </a:t>
            </a:r>
            <a:r>
              <a:rPr lang="cs-CZ" i="1" dirty="0"/>
              <a:t>ICD-10 </a:t>
            </a:r>
            <a:r>
              <a:rPr lang="cs-CZ" i="1" dirty="0" err="1"/>
              <a:t>classification</a:t>
            </a:r>
            <a:r>
              <a:rPr lang="cs-CZ" i="1" dirty="0"/>
              <a:t> </a:t>
            </a:r>
            <a:r>
              <a:rPr lang="cs-CZ" i="1" dirty="0" err="1"/>
              <a:t>of</a:t>
            </a:r>
            <a:r>
              <a:rPr lang="cs-CZ" i="1" dirty="0"/>
              <a:t> </a:t>
            </a:r>
            <a:r>
              <a:rPr lang="cs-CZ" i="1" dirty="0" err="1"/>
              <a:t>mental</a:t>
            </a:r>
            <a:r>
              <a:rPr lang="cs-CZ" i="1" dirty="0"/>
              <a:t> and </a:t>
            </a:r>
            <a:r>
              <a:rPr lang="cs-CZ" i="1" dirty="0" err="1"/>
              <a:t>behavioural</a:t>
            </a:r>
            <a:r>
              <a:rPr lang="cs-CZ" i="1" dirty="0"/>
              <a:t> </a:t>
            </a:r>
            <a:r>
              <a:rPr lang="cs-CZ" i="1" dirty="0" err="1"/>
              <a:t>disorders</a:t>
            </a:r>
            <a:r>
              <a:rPr lang="cs-CZ" i="1" dirty="0"/>
              <a:t>: </a:t>
            </a:r>
            <a:r>
              <a:rPr lang="cs-CZ" i="1" dirty="0" err="1"/>
              <a:t>Clinical</a:t>
            </a:r>
            <a:r>
              <a:rPr lang="cs-CZ" i="1" dirty="0"/>
              <a:t> </a:t>
            </a:r>
            <a:r>
              <a:rPr lang="cs-CZ" i="1" dirty="0" err="1"/>
              <a:t>descriptions</a:t>
            </a:r>
            <a:r>
              <a:rPr lang="cs-CZ" i="1" dirty="0"/>
              <a:t> and </a:t>
            </a:r>
            <a:r>
              <a:rPr lang="cs-CZ" i="1" dirty="0" err="1"/>
              <a:t>diagnostic</a:t>
            </a:r>
            <a:r>
              <a:rPr lang="cs-CZ" i="1" dirty="0"/>
              <a:t> </a:t>
            </a:r>
            <a:r>
              <a:rPr lang="cs-CZ" i="1" dirty="0" err="1"/>
              <a:t>guidelines</a:t>
            </a:r>
            <a:r>
              <a:rPr lang="cs-CZ" i="1" dirty="0"/>
              <a:t>. </a:t>
            </a:r>
            <a:r>
              <a:rPr lang="cs-CZ" dirty="0" err="1"/>
              <a:t>World</a:t>
            </a:r>
            <a:r>
              <a:rPr lang="cs-CZ" dirty="0"/>
              <a:t> </a:t>
            </a:r>
            <a:r>
              <a:rPr lang="cs-CZ" dirty="0" err="1"/>
              <a:t>Health</a:t>
            </a:r>
            <a:r>
              <a:rPr lang="cs-CZ" dirty="0"/>
              <a:t> </a:t>
            </a:r>
            <a:r>
              <a:rPr lang="cs-CZ" dirty="0" err="1"/>
              <a:t>Organization</a:t>
            </a:r>
            <a:endParaRPr lang="cs-CZ" dirty="0"/>
          </a:p>
          <a:p>
            <a:endParaRPr lang="cs-CZ" dirty="0"/>
          </a:p>
        </p:txBody>
      </p:sp>
    </p:spTree>
    <p:extLst>
      <p:ext uri="{BB962C8B-B14F-4D97-AF65-F5344CB8AC3E}">
        <p14:creationId xmlns:p14="http://schemas.microsoft.com/office/powerpoint/2010/main" val="189867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19801E-A6E2-4F88-BB91-2A71DBC47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7831" y="502276"/>
            <a:ext cx="3607800" cy="295708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284FA090-1E51-4E96-AE7C-430E378B5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4077" y="421418"/>
            <a:ext cx="3943847" cy="311773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689869E-ECC4-4D30-B2DF-C7DC3DD85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0566" y="341627"/>
            <a:ext cx="4205424" cy="330404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F88CD079-94BC-4D2D-9035-FE7B7F40D119}"/>
              </a:ext>
            </a:extLst>
          </p:cNvPr>
          <p:cNvSpPr>
            <a:spLocks noGrp="1"/>
          </p:cNvSpPr>
          <p:nvPr>
            <p:ph idx="1"/>
          </p:nvPr>
        </p:nvSpPr>
        <p:spPr>
          <a:xfrm>
            <a:off x="-1334359" y="2128805"/>
            <a:ext cx="7219459" cy="4936349"/>
          </a:xfrm>
        </p:spPr>
        <p:txBody>
          <a:bodyPr>
            <a:normAutofit/>
          </a:bodyPr>
          <a:lstStyle/>
          <a:p>
            <a:pPr algn="ctr">
              <a:lnSpc>
                <a:spcPct val="130000"/>
              </a:lnSpc>
            </a:pPr>
            <a:r>
              <a:rPr lang="cs-CZ" sz="1400" b="1" u="sng" dirty="0" err="1"/>
              <a:t>Psychological</a:t>
            </a:r>
            <a:r>
              <a:rPr lang="cs-CZ" sz="1400" b="1" u="sng" dirty="0"/>
              <a:t> </a:t>
            </a:r>
            <a:r>
              <a:rPr lang="cs-CZ" sz="1400" b="1" u="sng" dirty="0" err="1"/>
              <a:t>component</a:t>
            </a:r>
            <a:r>
              <a:rPr lang="cs-CZ" sz="1400" u="sng" dirty="0"/>
              <a:t>:</a:t>
            </a:r>
          </a:p>
          <a:p>
            <a:pPr algn="ctr">
              <a:lnSpc>
                <a:spcPct val="130000"/>
              </a:lnSpc>
            </a:pPr>
            <a:r>
              <a:rPr lang="cs-CZ" sz="1400" dirty="0" err="1"/>
              <a:t>Sense</a:t>
            </a:r>
            <a:r>
              <a:rPr lang="cs-CZ" sz="1400" dirty="0"/>
              <a:t> </a:t>
            </a:r>
            <a:r>
              <a:rPr lang="cs-CZ" sz="1400" dirty="0" err="1"/>
              <a:t>of</a:t>
            </a:r>
            <a:r>
              <a:rPr lang="cs-CZ" sz="1400" dirty="0"/>
              <a:t> </a:t>
            </a:r>
            <a:r>
              <a:rPr lang="cs-CZ" sz="1400" dirty="0" err="1"/>
              <a:t>danger</a:t>
            </a:r>
            <a:r>
              <a:rPr lang="cs-CZ" sz="1400" dirty="0"/>
              <a:t>, </a:t>
            </a:r>
            <a:r>
              <a:rPr lang="cs-CZ" sz="1400" dirty="0" err="1"/>
              <a:t>tension</a:t>
            </a:r>
            <a:r>
              <a:rPr lang="cs-CZ" sz="1400" dirty="0"/>
              <a:t> and </a:t>
            </a:r>
            <a:r>
              <a:rPr lang="cs-CZ" sz="1400" dirty="0" err="1"/>
              <a:t>fear</a:t>
            </a:r>
            <a:endParaRPr lang="cs-CZ" sz="1400" dirty="0"/>
          </a:p>
          <a:p>
            <a:pPr algn="ctr">
              <a:lnSpc>
                <a:spcPct val="130000"/>
              </a:lnSpc>
            </a:pPr>
            <a:r>
              <a:rPr lang="cs-CZ" sz="1400" dirty="0" err="1"/>
              <a:t>Concerns</a:t>
            </a:r>
            <a:endParaRPr lang="cs-CZ" sz="1400" dirty="0"/>
          </a:p>
          <a:p>
            <a:pPr algn="ctr">
              <a:lnSpc>
                <a:spcPct val="130000"/>
              </a:lnSpc>
            </a:pPr>
            <a:r>
              <a:rPr lang="cs-CZ" sz="1400" dirty="0" err="1"/>
              <a:t>Catastrophic</a:t>
            </a:r>
            <a:r>
              <a:rPr lang="cs-CZ" sz="1400" dirty="0"/>
              <a:t> </a:t>
            </a:r>
            <a:r>
              <a:rPr lang="cs-CZ" sz="1400" dirty="0" err="1"/>
              <a:t>thoughts</a:t>
            </a:r>
            <a:endParaRPr lang="cs-CZ" sz="1400" dirty="0"/>
          </a:p>
          <a:p>
            <a:pPr algn="ctr">
              <a:lnSpc>
                <a:spcPct val="130000"/>
              </a:lnSpc>
            </a:pPr>
            <a:r>
              <a:rPr lang="cs-CZ" sz="1400" dirty="0" err="1"/>
              <a:t>Traumatic</a:t>
            </a:r>
            <a:r>
              <a:rPr lang="cs-CZ" sz="1400" dirty="0"/>
              <a:t> </a:t>
            </a:r>
            <a:r>
              <a:rPr lang="cs-CZ" sz="1400" dirty="0" err="1"/>
              <a:t>memories</a:t>
            </a:r>
            <a:endParaRPr lang="cs-CZ" sz="1400" dirty="0"/>
          </a:p>
          <a:p>
            <a:pPr algn="ctr">
              <a:lnSpc>
                <a:spcPct val="130000"/>
              </a:lnSpc>
            </a:pPr>
            <a:r>
              <a:rPr lang="cs-CZ" sz="1400" dirty="0" err="1"/>
              <a:t>Sleeplessness</a:t>
            </a:r>
            <a:r>
              <a:rPr lang="cs-CZ" sz="1400" dirty="0"/>
              <a:t> </a:t>
            </a:r>
            <a:r>
              <a:rPr lang="cs-CZ" sz="1400" dirty="0" err="1"/>
              <a:t>or</a:t>
            </a:r>
            <a:r>
              <a:rPr lang="cs-CZ" sz="1400" dirty="0"/>
              <a:t> </a:t>
            </a:r>
            <a:r>
              <a:rPr lang="cs-CZ" sz="1400" dirty="0" err="1"/>
              <a:t>sleepiness</a:t>
            </a:r>
            <a:endParaRPr lang="cs-CZ" sz="1400" dirty="0"/>
          </a:p>
          <a:p>
            <a:pPr algn="ctr">
              <a:lnSpc>
                <a:spcPct val="130000"/>
              </a:lnSpc>
            </a:pPr>
            <a:r>
              <a:rPr lang="cs-CZ" sz="1400" dirty="0" err="1"/>
              <a:t>Irritability</a:t>
            </a:r>
            <a:endParaRPr lang="cs-CZ" sz="1400" dirty="0"/>
          </a:p>
          <a:p>
            <a:pPr algn="ctr">
              <a:lnSpc>
                <a:spcPct val="130000"/>
              </a:lnSpc>
            </a:pPr>
            <a:r>
              <a:rPr lang="cs-CZ" sz="1400" dirty="0" err="1"/>
              <a:t>Alertness</a:t>
            </a:r>
            <a:r>
              <a:rPr lang="cs-CZ" sz="1400" dirty="0"/>
              <a:t>, vigility </a:t>
            </a:r>
          </a:p>
          <a:p>
            <a:pPr algn="ctr">
              <a:lnSpc>
                <a:spcPct val="130000"/>
              </a:lnSpc>
            </a:pPr>
            <a:r>
              <a:rPr lang="cs-CZ" sz="1400" dirty="0" err="1"/>
              <a:t>Anticipation</a:t>
            </a:r>
            <a:r>
              <a:rPr lang="cs-CZ" sz="1400" dirty="0"/>
              <a:t> </a:t>
            </a:r>
            <a:r>
              <a:rPr lang="cs-CZ" sz="1400" dirty="0" err="1"/>
              <a:t>anxiety</a:t>
            </a:r>
            <a:endParaRPr lang="cs-CZ" sz="1400" dirty="0"/>
          </a:p>
          <a:p>
            <a:pPr algn="ctr">
              <a:lnSpc>
                <a:spcPct val="130000"/>
              </a:lnSpc>
            </a:pPr>
            <a:endParaRPr lang="cs-CZ" sz="500" dirty="0"/>
          </a:p>
        </p:txBody>
      </p:sp>
      <p:sp>
        <p:nvSpPr>
          <p:cNvPr id="8" name="Zástupný obsah 2">
            <a:extLst>
              <a:ext uri="{FF2B5EF4-FFF2-40B4-BE49-F238E27FC236}">
                <a16:creationId xmlns:a16="http://schemas.microsoft.com/office/drawing/2014/main" id="{CB3BCC24-5AE6-4DCC-8251-06E6A8E8838E}"/>
              </a:ext>
            </a:extLst>
          </p:cNvPr>
          <p:cNvSpPr txBox="1">
            <a:spLocks/>
          </p:cNvSpPr>
          <p:nvPr/>
        </p:nvSpPr>
        <p:spPr>
          <a:xfrm>
            <a:off x="7646124" y="1952986"/>
            <a:ext cx="4594909" cy="4931617"/>
          </a:xfrm>
          <a:prstGeom prst="rect">
            <a:avLst/>
          </a:prstGeom>
        </p:spPr>
        <p:txBody>
          <a:bodyPr vert="horz" lIns="109728" tIns="109728" rIns="109728" bIns="91440" rtlCol="0">
            <a:normAutofit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cs-CZ" sz="1500" b="1" u="sng" dirty="0" err="1"/>
              <a:t>Physiological</a:t>
            </a:r>
            <a:r>
              <a:rPr lang="cs-CZ" sz="1500" b="1" u="sng" dirty="0"/>
              <a:t> </a:t>
            </a:r>
            <a:r>
              <a:rPr lang="cs-CZ" sz="1500" b="1" u="sng" dirty="0" err="1"/>
              <a:t>component</a:t>
            </a:r>
            <a:r>
              <a:rPr lang="cs-CZ" sz="1500" u="sng" dirty="0"/>
              <a:t>:</a:t>
            </a:r>
          </a:p>
          <a:p>
            <a:pPr algn="ctr"/>
            <a:r>
              <a:rPr lang="cs-CZ" sz="1500" dirty="0" err="1"/>
              <a:t>Muscular</a:t>
            </a:r>
            <a:r>
              <a:rPr lang="cs-CZ" sz="1500" dirty="0"/>
              <a:t> </a:t>
            </a:r>
            <a:r>
              <a:rPr lang="cs-CZ" sz="1500" dirty="0" err="1"/>
              <a:t>tension</a:t>
            </a:r>
            <a:r>
              <a:rPr lang="cs-CZ" sz="1500" dirty="0"/>
              <a:t> </a:t>
            </a:r>
            <a:r>
              <a:rPr lang="cs-CZ" sz="1500" dirty="0" err="1"/>
              <a:t>or</a:t>
            </a:r>
            <a:r>
              <a:rPr lang="cs-CZ" sz="1500" dirty="0"/>
              <a:t> </a:t>
            </a:r>
            <a:r>
              <a:rPr lang="cs-CZ" sz="1500" dirty="0" err="1"/>
              <a:t>pain</a:t>
            </a:r>
            <a:endParaRPr lang="cs-CZ" sz="1500" dirty="0"/>
          </a:p>
          <a:p>
            <a:pPr algn="ctr"/>
            <a:r>
              <a:rPr lang="cs-CZ" sz="1500" dirty="0" err="1"/>
              <a:t>Shorten</a:t>
            </a:r>
            <a:r>
              <a:rPr lang="cs-CZ" sz="1500" dirty="0"/>
              <a:t> </a:t>
            </a:r>
            <a:r>
              <a:rPr lang="cs-CZ" sz="1500" dirty="0" err="1"/>
              <a:t>breath</a:t>
            </a:r>
            <a:r>
              <a:rPr lang="cs-CZ" sz="1500" dirty="0"/>
              <a:t>, </a:t>
            </a:r>
            <a:r>
              <a:rPr lang="cs-CZ" sz="1500" dirty="0" err="1"/>
              <a:t>hyperventilation</a:t>
            </a:r>
            <a:endParaRPr lang="cs-CZ" sz="1500" dirty="0"/>
          </a:p>
          <a:p>
            <a:pPr algn="ctr"/>
            <a:r>
              <a:rPr lang="cs-CZ" sz="1500" dirty="0" err="1"/>
              <a:t>Heatache</a:t>
            </a:r>
            <a:r>
              <a:rPr lang="cs-CZ" sz="1500" dirty="0"/>
              <a:t>, </a:t>
            </a:r>
            <a:r>
              <a:rPr lang="cs-CZ" sz="1500" dirty="0" err="1"/>
              <a:t>stomachache</a:t>
            </a:r>
            <a:endParaRPr lang="cs-CZ" sz="1500" dirty="0"/>
          </a:p>
          <a:p>
            <a:pPr algn="ctr"/>
            <a:r>
              <a:rPr lang="cs-CZ" sz="1500" dirty="0" err="1"/>
              <a:t>shaking</a:t>
            </a:r>
            <a:endParaRPr lang="cs-CZ" sz="1500" dirty="0"/>
          </a:p>
          <a:p>
            <a:pPr algn="ctr"/>
            <a:r>
              <a:rPr lang="cs-CZ" sz="1500" dirty="0" err="1"/>
              <a:t>Pain</a:t>
            </a:r>
            <a:r>
              <a:rPr lang="cs-CZ" sz="1500" dirty="0"/>
              <a:t> on </a:t>
            </a:r>
            <a:r>
              <a:rPr lang="cs-CZ" sz="1500" dirty="0" err="1"/>
              <a:t>chest</a:t>
            </a:r>
            <a:endParaRPr lang="cs-CZ" sz="1500" dirty="0"/>
          </a:p>
          <a:p>
            <a:pPr algn="ctr"/>
            <a:r>
              <a:rPr lang="cs-CZ" sz="1500" dirty="0" err="1"/>
              <a:t>Armour</a:t>
            </a:r>
            <a:endParaRPr lang="cs-CZ" sz="1500" dirty="0"/>
          </a:p>
          <a:p>
            <a:pPr algn="ctr"/>
            <a:r>
              <a:rPr lang="cs-CZ" sz="1500" dirty="0" err="1"/>
              <a:t>Swallowing</a:t>
            </a:r>
            <a:r>
              <a:rPr lang="cs-CZ" sz="1500" dirty="0"/>
              <a:t> </a:t>
            </a:r>
            <a:r>
              <a:rPr lang="cs-CZ" sz="1500" dirty="0" err="1"/>
              <a:t>problems</a:t>
            </a:r>
            <a:endParaRPr lang="cs-CZ" sz="1500" dirty="0"/>
          </a:p>
          <a:p>
            <a:pPr algn="ctr"/>
            <a:r>
              <a:rPr lang="cs-CZ" sz="1500" dirty="0" err="1"/>
              <a:t>Vegetative</a:t>
            </a:r>
            <a:r>
              <a:rPr lang="cs-CZ" sz="1500" dirty="0"/>
              <a:t> </a:t>
            </a:r>
            <a:r>
              <a:rPr lang="cs-CZ" sz="1500" dirty="0" err="1"/>
              <a:t>hyperactivity</a:t>
            </a:r>
            <a:r>
              <a:rPr lang="cs-CZ" sz="1500" dirty="0"/>
              <a:t>: </a:t>
            </a:r>
            <a:r>
              <a:rPr lang="cs-CZ" sz="1500" dirty="0" err="1"/>
              <a:t>sweating</a:t>
            </a:r>
            <a:r>
              <a:rPr lang="cs-CZ" sz="1500" dirty="0"/>
              <a:t>, </a:t>
            </a:r>
            <a:r>
              <a:rPr lang="cs-CZ" sz="1500" dirty="0" err="1"/>
              <a:t>tachycardia</a:t>
            </a:r>
            <a:r>
              <a:rPr lang="cs-CZ" sz="1500" dirty="0"/>
              <a:t>, </a:t>
            </a:r>
            <a:r>
              <a:rPr lang="cs-CZ" sz="1500" dirty="0" err="1"/>
              <a:t>cold</a:t>
            </a:r>
            <a:r>
              <a:rPr lang="cs-CZ" sz="1500" dirty="0"/>
              <a:t> </a:t>
            </a:r>
            <a:r>
              <a:rPr lang="cs-CZ" sz="1500" dirty="0" err="1"/>
              <a:t>hands</a:t>
            </a:r>
            <a:r>
              <a:rPr lang="cs-CZ" sz="1500" dirty="0"/>
              <a:t> and </a:t>
            </a:r>
            <a:r>
              <a:rPr lang="cs-CZ" sz="1500" dirty="0" err="1"/>
              <a:t>legs</a:t>
            </a:r>
            <a:r>
              <a:rPr lang="cs-CZ" sz="1500" dirty="0"/>
              <a:t>, </a:t>
            </a:r>
            <a:r>
              <a:rPr lang="cs-CZ" sz="1500" dirty="0" err="1"/>
              <a:t>frequent</a:t>
            </a:r>
            <a:r>
              <a:rPr lang="cs-CZ" sz="1500" dirty="0"/>
              <a:t> </a:t>
            </a:r>
            <a:r>
              <a:rPr lang="cs-CZ" sz="1500" dirty="0" err="1"/>
              <a:t>urination</a:t>
            </a:r>
            <a:r>
              <a:rPr lang="cs-CZ" sz="1500" dirty="0"/>
              <a:t>, </a:t>
            </a:r>
            <a:r>
              <a:rPr lang="cs-CZ" sz="1500" dirty="0" err="1"/>
              <a:t>constipation</a:t>
            </a:r>
            <a:r>
              <a:rPr lang="cs-CZ" sz="1500" dirty="0"/>
              <a:t> </a:t>
            </a:r>
            <a:r>
              <a:rPr lang="cs-CZ" sz="1500" dirty="0" err="1"/>
              <a:t>or</a:t>
            </a:r>
            <a:r>
              <a:rPr lang="cs-CZ" sz="1500" dirty="0"/>
              <a:t> </a:t>
            </a:r>
            <a:r>
              <a:rPr lang="cs-CZ" sz="1500" dirty="0" err="1"/>
              <a:t>diarrhoea</a:t>
            </a:r>
            <a:r>
              <a:rPr lang="cs-CZ" sz="1500" dirty="0"/>
              <a:t>, nauzea </a:t>
            </a:r>
          </a:p>
          <a:p>
            <a:endParaRPr lang="cs-CZ" dirty="0"/>
          </a:p>
        </p:txBody>
      </p:sp>
      <p:sp>
        <p:nvSpPr>
          <p:cNvPr id="2" name="Nadpis 1">
            <a:extLst>
              <a:ext uri="{FF2B5EF4-FFF2-40B4-BE49-F238E27FC236}">
                <a16:creationId xmlns:a16="http://schemas.microsoft.com/office/drawing/2014/main" id="{9C9293A7-DFF4-4306-9D56-E7159511F92B}"/>
              </a:ext>
            </a:extLst>
          </p:cNvPr>
          <p:cNvSpPr>
            <a:spLocks noGrp="1"/>
          </p:cNvSpPr>
          <p:nvPr>
            <p:ph type="title"/>
          </p:nvPr>
        </p:nvSpPr>
        <p:spPr>
          <a:xfrm>
            <a:off x="1711325" y="1479247"/>
            <a:ext cx="8769350" cy="873824"/>
          </a:xfrm>
        </p:spPr>
        <p:txBody>
          <a:bodyPr anchor="b">
            <a:normAutofit fontScale="90000"/>
          </a:bodyPr>
          <a:lstStyle/>
          <a:p>
            <a:pPr algn="ctr"/>
            <a:r>
              <a:rPr lang="cs-CZ" dirty="0" err="1"/>
              <a:t>Anxiety</a:t>
            </a:r>
            <a:r>
              <a:rPr lang="cs-CZ" dirty="0"/>
              <a:t> </a:t>
            </a:r>
            <a:br>
              <a:rPr lang="cs-CZ" dirty="0"/>
            </a:br>
            <a:r>
              <a:rPr lang="cs-CZ" dirty="0" err="1"/>
              <a:t>manifestation</a:t>
            </a:r>
            <a:endParaRPr lang="cs-CZ" dirty="0"/>
          </a:p>
        </p:txBody>
      </p:sp>
    </p:spTree>
    <p:extLst>
      <p:ext uri="{BB962C8B-B14F-4D97-AF65-F5344CB8AC3E}">
        <p14:creationId xmlns:p14="http://schemas.microsoft.com/office/powerpoint/2010/main" val="5897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500"/>
                                        <p:tgtEl>
                                          <p:spTgt spid="8">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500"/>
                                        <p:tgtEl>
                                          <p:spTgt spid="8">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500"/>
                                        <p:tgtEl>
                                          <p:spTgt spid="8">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fade">
                                      <p:cBhvr>
                                        <p:cTn id="51" dur="500"/>
                                        <p:tgtEl>
                                          <p:spTgt spid="8">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fade">
                                      <p:cBhvr>
                                        <p:cTn id="5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A3545374-86CE-488E-9724-F2B5A4ADE93C}"/>
              </a:ext>
            </a:extLst>
          </p:cNvPr>
          <p:cNvSpPr>
            <a:spLocks noGrp="1"/>
          </p:cNvSpPr>
          <p:nvPr>
            <p:ph type="title"/>
          </p:nvPr>
        </p:nvSpPr>
        <p:spPr>
          <a:xfrm>
            <a:off x="1052273" y="0"/>
            <a:ext cx="5271804" cy="1639888"/>
          </a:xfrm>
        </p:spPr>
        <p:txBody>
          <a:bodyPr anchor="b">
            <a:normAutofit/>
          </a:bodyPr>
          <a:lstStyle/>
          <a:p>
            <a:r>
              <a:rPr lang="cs-CZ" dirty="0"/>
              <a:t>Epidemiology</a:t>
            </a:r>
          </a:p>
        </p:txBody>
      </p:sp>
      <p:sp>
        <p:nvSpPr>
          <p:cNvPr id="3" name="Zástupný obsah 2">
            <a:extLst>
              <a:ext uri="{FF2B5EF4-FFF2-40B4-BE49-F238E27FC236}">
                <a16:creationId xmlns:a16="http://schemas.microsoft.com/office/drawing/2014/main" id="{ABB7C331-9281-4A6D-B09D-0890530090BC}"/>
              </a:ext>
            </a:extLst>
          </p:cNvPr>
          <p:cNvSpPr>
            <a:spLocks noGrp="1"/>
          </p:cNvSpPr>
          <p:nvPr>
            <p:ph idx="1"/>
          </p:nvPr>
        </p:nvSpPr>
        <p:spPr>
          <a:xfrm>
            <a:off x="824196" y="1865948"/>
            <a:ext cx="5271804" cy="3651250"/>
          </a:xfrm>
        </p:spPr>
        <p:txBody>
          <a:bodyPr>
            <a:noAutofit/>
          </a:bodyPr>
          <a:lstStyle/>
          <a:p>
            <a:pPr>
              <a:lnSpc>
                <a:spcPct val="130000"/>
              </a:lnSpc>
            </a:pPr>
            <a:r>
              <a:rPr lang="cs-CZ" sz="1200" b="1" dirty="0"/>
              <a:t>Prevalence: </a:t>
            </a:r>
          </a:p>
          <a:p>
            <a:pPr>
              <a:lnSpc>
                <a:spcPct val="130000"/>
              </a:lnSpc>
            </a:pPr>
            <a:r>
              <a:rPr lang="cs-CZ" sz="1200" dirty="0" err="1"/>
              <a:t>China</a:t>
            </a:r>
            <a:r>
              <a:rPr lang="cs-CZ" sz="1200" dirty="0"/>
              <a:t> – </a:t>
            </a:r>
            <a:r>
              <a:rPr lang="cs-CZ" sz="1200" dirty="0" err="1"/>
              <a:t>lifelong</a:t>
            </a:r>
            <a:r>
              <a:rPr lang="cs-CZ" sz="1200" dirty="0"/>
              <a:t> prevalence 4,8 %</a:t>
            </a:r>
          </a:p>
          <a:p>
            <a:pPr>
              <a:lnSpc>
                <a:spcPct val="130000"/>
              </a:lnSpc>
            </a:pPr>
            <a:r>
              <a:rPr lang="cs-CZ" sz="1200" dirty="0"/>
              <a:t>USA – </a:t>
            </a:r>
            <a:r>
              <a:rPr lang="cs-CZ" sz="1200" dirty="0" err="1"/>
              <a:t>lifelong</a:t>
            </a:r>
            <a:r>
              <a:rPr lang="cs-CZ" sz="1200" dirty="0"/>
              <a:t> prevalence 31 %</a:t>
            </a:r>
          </a:p>
          <a:p>
            <a:pPr>
              <a:lnSpc>
                <a:spcPct val="130000"/>
              </a:lnSpc>
            </a:pPr>
            <a:r>
              <a:rPr lang="cs-CZ" sz="1200" dirty="0" err="1"/>
              <a:t>Estimated</a:t>
            </a:r>
            <a:r>
              <a:rPr lang="cs-CZ" sz="1200" dirty="0"/>
              <a:t> </a:t>
            </a:r>
            <a:r>
              <a:rPr lang="cs-CZ" sz="1200" dirty="0" err="1"/>
              <a:t>global</a:t>
            </a:r>
            <a:r>
              <a:rPr lang="cs-CZ" sz="1200" dirty="0"/>
              <a:t> prevalence – 7,3 %</a:t>
            </a:r>
          </a:p>
          <a:p>
            <a:pPr>
              <a:lnSpc>
                <a:spcPct val="130000"/>
              </a:lnSpc>
            </a:pPr>
            <a:endParaRPr lang="cs-CZ" sz="1200" dirty="0"/>
          </a:p>
          <a:p>
            <a:pPr>
              <a:lnSpc>
                <a:spcPct val="130000"/>
              </a:lnSpc>
            </a:pPr>
            <a:r>
              <a:rPr lang="cs-CZ" sz="1200" dirty="0" err="1"/>
              <a:t>Agoraphobia</a:t>
            </a:r>
            <a:r>
              <a:rPr lang="cs-CZ" sz="1200" dirty="0"/>
              <a:t>: 8,8 %</a:t>
            </a:r>
          </a:p>
          <a:p>
            <a:pPr>
              <a:lnSpc>
                <a:spcPct val="130000"/>
              </a:lnSpc>
            </a:pPr>
            <a:r>
              <a:rPr lang="cs-CZ" sz="1200" dirty="0" err="1"/>
              <a:t>Social</a:t>
            </a:r>
            <a:r>
              <a:rPr lang="cs-CZ" sz="1200" dirty="0"/>
              <a:t> </a:t>
            </a:r>
            <a:r>
              <a:rPr lang="cs-CZ" sz="1200" dirty="0" err="1"/>
              <a:t>phobia</a:t>
            </a:r>
            <a:r>
              <a:rPr lang="cs-CZ" sz="1200" dirty="0"/>
              <a:t>: 10,1 %</a:t>
            </a:r>
          </a:p>
          <a:p>
            <a:pPr>
              <a:lnSpc>
                <a:spcPct val="130000"/>
              </a:lnSpc>
            </a:pPr>
            <a:r>
              <a:rPr lang="cs-CZ" sz="1200" dirty="0" err="1"/>
              <a:t>Specific</a:t>
            </a:r>
            <a:r>
              <a:rPr lang="cs-CZ" sz="1200" dirty="0"/>
              <a:t> </a:t>
            </a:r>
            <a:r>
              <a:rPr lang="cs-CZ" sz="1200" dirty="0" err="1"/>
              <a:t>phobias</a:t>
            </a:r>
            <a:r>
              <a:rPr lang="cs-CZ" sz="1200" dirty="0"/>
              <a:t>: 22,7 %</a:t>
            </a:r>
          </a:p>
          <a:p>
            <a:pPr>
              <a:lnSpc>
                <a:spcPct val="130000"/>
              </a:lnSpc>
            </a:pPr>
            <a:r>
              <a:rPr lang="cs-CZ" sz="1200" dirty="0"/>
              <a:t>Panic </a:t>
            </a:r>
            <a:r>
              <a:rPr lang="cs-CZ" sz="1200" dirty="0" err="1"/>
              <a:t>disorder</a:t>
            </a:r>
            <a:r>
              <a:rPr lang="cs-CZ" sz="1200" dirty="0"/>
              <a:t>: 7,9 %</a:t>
            </a:r>
          </a:p>
          <a:p>
            <a:pPr>
              <a:lnSpc>
                <a:spcPct val="130000"/>
              </a:lnSpc>
            </a:pPr>
            <a:r>
              <a:rPr lang="cs-CZ" sz="1200" dirty="0" err="1"/>
              <a:t>Generalised</a:t>
            </a:r>
            <a:r>
              <a:rPr lang="cs-CZ" sz="1200" dirty="0"/>
              <a:t> </a:t>
            </a:r>
            <a:r>
              <a:rPr lang="cs-CZ" sz="1200" dirty="0" err="1"/>
              <a:t>anxiety</a:t>
            </a:r>
            <a:r>
              <a:rPr lang="cs-CZ" sz="1200" dirty="0"/>
              <a:t> </a:t>
            </a:r>
            <a:r>
              <a:rPr lang="cs-CZ" sz="1200" dirty="0" err="1"/>
              <a:t>disorder</a:t>
            </a:r>
            <a:r>
              <a:rPr lang="cs-CZ" sz="1200" dirty="0"/>
              <a:t>: 8,9 %</a:t>
            </a:r>
          </a:p>
          <a:p>
            <a:pPr>
              <a:lnSpc>
                <a:spcPct val="130000"/>
              </a:lnSpc>
            </a:pPr>
            <a:r>
              <a:rPr lang="cs-CZ" sz="1200" dirty="0" err="1"/>
              <a:t>Obsessive</a:t>
            </a:r>
            <a:r>
              <a:rPr lang="cs-CZ" sz="1200" dirty="0"/>
              <a:t> </a:t>
            </a:r>
            <a:r>
              <a:rPr lang="cs-CZ" sz="1200" dirty="0" err="1"/>
              <a:t>compulsive</a:t>
            </a:r>
            <a:r>
              <a:rPr lang="cs-CZ" sz="1200" dirty="0"/>
              <a:t> </a:t>
            </a:r>
            <a:r>
              <a:rPr lang="cs-CZ" sz="1200" dirty="0" err="1"/>
              <a:t>disorder</a:t>
            </a:r>
            <a:r>
              <a:rPr lang="cs-CZ" sz="1200" dirty="0"/>
              <a:t>: 2,9 %</a:t>
            </a:r>
          </a:p>
          <a:p>
            <a:pPr>
              <a:lnSpc>
                <a:spcPct val="130000"/>
              </a:lnSpc>
            </a:pPr>
            <a:r>
              <a:rPr lang="cs-CZ" sz="1200" dirty="0"/>
              <a:t>Post-</a:t>
            </a:r>
            <a:r>
              <a:rPr lang="cs-CZ" sz="1200" dirty="0" err="1"/>
              <a:t>trauamtic</a:t>
            </a:r>
            <a:r>
              <a:rPr lang="cs-CZ" sz="1200" dirty="0"/>
              <a:t> stress </a:t>
            </a:r>
            <a:r>
              <a:rPr lang="cs-CZ" sz="1200" dirty="0" err="1"/>
              <a:t>disorder</a:t>
            </a:r>
            <a:r>
              <a:rPr lang="cs-CZ" sz="1200" dirty="0"/>
              <a:t> 7,7 %</a:t>
            </a:r>
          </a:p>
        </p:txBody>
      </p:sp>
      <p:sp>
        <p:nvSpPr>
          <p:cNvPr id="77" name="Freeform: Shape 7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102" name="Picture 6">
            <a:extLst>
              <a:ext uri="{FF2B5EF4-FFF2-40B4-BE49-F238E27FC236}">
                <a16:creationId xmlns:a16="http://schemas.microsoft.com/office/drawing/2014/main" id="{365E4C16-03D3-4406-862D-625340D6C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66" r="12400"/>
          <a:stretch/>
        </p:blipFill>
        <p:spPr bwMode="auto">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8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D6AF2463-04B4-4CD9-B4B5-C157A8AFD886}"/>
              </a:ext>
            </a:extLst>
          </p:cNvPr>
          <p:cNvSpPr>
            <a:spLocks noGrp="1"/>
          </p:cNvSpPr>
          <p:nvPr>
            <p:ph type="title"/>
          </p:nvPr>
        </p:nvSpPr>
        <p:spPr>
          <a:xfrm>
            <a:off x="1920875" y="442913"/>
            <a:ext cx="6857365" cy="1344612"/>
          </a:xfrm>
        </p:spPr>
        <p:txBody>
          <a:bodyPr anchor="b">
            <a:normAutofit/>
          </a:bodyPr>
          <a:lstStyle/>
          <a:p>
            <a:r>
              <a:rPr lang="cs-CZ" dirty="0"/>
              <a:t>Etiology</a:t>
            </a:r>
          </a:p>
        </p:txBody>
      </p:sp>
      <p:sp>
        <p:nvSpPr>
          <p:cNvPr id="3" name="Zástupný obsah 2">
            <a:extLst>
              <a:ext uri="{FF2B5EF4-FFF2-40B4-BE49-F238E27FC236}">
                <a16:creationId xmlns:a16="http://schemas.microsoft.com/office/drawing/2014/main" id="{51E61ADD-1CF2-43AE-B686-2F552051B820}"/>
              </a:ext>
            </a:extLst>
          </p:cNvPr>
          <p:cNvSpPr>
            <a:spLocks noGrp="1"/>
          </p:cNvSpPr>
          <p:nvPr>
            <p:ph idx="1"/>
          </p:nvPr>
        </p:nvSpPr>
        <p:spPr>
          <a:xfrm>
            <a:off x="1920875" y="2055144"/>
            <a:ext cx="6857365" cy="4216149"/>
          </a:xfrm>
        </p:spPr>
        <p:txBody>
          <a:bodyPr>
            <a:normAutofit fontScale="85000" lnSpcReduction="20000"/>
          </a:bodyPr>
          <a:lstStyle/>
          <a:p>
            <a:pPr>
              <a:lnSpc>
                <a:spcPct val="130000"/>
              </a:lnSpc>
            </a:pPr>
            <a:r>
              <a:rPr lang="cs-CZ" sz="1500" dirty="0" err="1"/>
              <a:t>Multifactorial</a:t>
            </a:r>
            <a:r>
              <a:rPr lang="cs-CZ" sz="1500" dirty="0"/>
              <a:t> and intra-</a:t>
            </a:r>
            <a:r>
              <a:rPr lang="cs-CZ" sz="1500" dirty="0" err="1"/>
              <a:t>individualy</a:t>
            </a:r>
            <a:r>
              <a:rPr lang="cs-CZ" sz="1500" dirty="0"/>
              <a:t> </a:t>
            </a:r>
            <a:r>
              <a:rPr lang="cs-CZ" sz="1500" dirty="0" err="1"/>
              <a:t>variable</a:t>
            </a:r>
            <a:endParaRPr lang="cs-CZ" sz="1500" dirty="0"/>
          </a:p>
          <a:p>
            <a:pPr>
              <a:lnSpc>
                <a:spcPct val="130000"/>
              </a:lnSpc>
            </a:pPr>
            <a:endParaRPr lang="cs-CZ" sz="1500" dirty="0"/>
          </a:p>
          <a:p>
            <a:pPr>
              <a:lnSpc>
                <a:spcPct val="130000"/>
              </a:lnSpc>
            </a:pPr>
            <a:r>
              <a:rPr lang="cs-CZ" sz="1500" b="1" dirty="0" err="1"/>
              <a:t>Psychoanalytic</a:t>
            </a:r>
            <a:r>
              <a:rPr lang="cs-CZ" sz="1500" b="1" dirty="0"/>
              <a:t> </a:t>
            </a:r>
            <a:r>
              <a:rPr lang="cs-CZ" sz="1500" b="1" dirty="0" err="1"/>
              <a:t>view</a:t>
            </a:r>
            <a:r>
              <a:rPr lang="cs-CZ" sz="1500" b="1" dirty="0"/>
              <a:t>: </a:t>
            </a:r>
            <a:r>
              <a:rPr lang="cs-CZ" sz="1500" dirty="0" err="1"/>
              <a:t>unsolved</a:t>
            </a:r>
            <a:r>
              <a:rPr lang="cs-CZ" sz="1500" dirty="0"/>
              <a:t> </a:t>
            </a:r>
            <a:r>
              <a:rPr lang="cs-CZ" sz="1500" dirty="0" err="1"/>
              <a:t>conflict</a:t>
            </a:r>
            <a:r>
              <a:rPr lang="cs-CZ" sz="1500" dirty="0"/>
              <a:t>, a role </a:t>
            </a:r>
            <a:r>
              <a:rPr lang="cs-CZ" sz="1500" dirty="0" err="1"/>
              <a:t>of</a:t>
            </a:r>
            <a:r>
              <a:rPr lang="cs-CZ" sz="1500" dirty="0"/>
              <a:t> temperament and personality, a role </a:t>
            </a:r>
            <a:r>
              <a:rPr lang="cs-CZ" sz="1500" dirty="0" err="1"/>
              <a:t>of</a:t>
            </a:r>
            <a:r>
              <a:rPr lang="cs-CZ" sz="1500" dirty="0"/>
              <a:t> </a:t>
            </a:r>
            <a:r>
              <a:rPr lang="cs-CZ" sz="1500" dirty="0" err="1"/>
              <a:t>attachement</a:t>
            </a:r>
            <a:r>
              <a:rPr lang="cs-CZ" sz="1500" dirty="0"/>
              <a:t> (</a:t>
            </a:r>
            <a:r>
              <a:rPr lang="cs-CZ" sz="1500" dirty="0" err="1"/>
              <a:t>secure</a:t>
            </a:r>
            <a:r>
              <a:rPr lang="cs-CZ" sz="1500" dirty="0"/>
              <a:t>, </a:t>
            </a:r>
            <a:r>
              <a:rPr lang="cs-CZ" sz="1500" dirty="0" err="1"/>
              <a:t>avoidant</a:t>
            </a:r>
            <a:r>
              <a:rPr lang="cs-CZ" sz="1500" dirty="0"/>
              <a:t>, </a:t>
            </a:r>
            <a:r>
              <a:rPr lang="cs-CZ" sz="1500" dirty="0" err="1"/>
              <a:t>anxious</a:t>
            </a:r>
            <a:r>
              <a:rPr lang="cs-CZ" sz="1500" dirty="0"/>
              <a:t>, </a:t>
            </a:r>
            <a:r>
              <a:rPr lang="cs-CZ" sz="1500" dirty="0" err="1"/>
              <a:t>disorganized</a:t>
            </a:r>
            <a:r>
              <a:rPr lang="cs-CZ" sz="1500" dirty="0"/>
              <a:t>)</a:t>
            </a:r>
          </a:p>
          <a:p>
            <a:pPr>
              <a:lnSpc>
                <a:spcPct val="130000"/>
              </a:lnSpc>
            </a:pPr>
            <a:r>
              <a:rPr lang="cs-CZ" sz="1500" b="1" dirty="0" err="1"/>
              <a:t>Cognitive-behavioral</a:t>
            </a:r>
            <a:r>
              <a:rPr lang="cs-CZ" sz="1500" b="1" dirty="0"/>
              <a:t> </a:t>
            </a:r>
            <a:r>
              <a:rPr lang="cs-CZ" sz="1500" b="1" dirty="0" err="1"/>
              <a:t>view</a:t>
            </a:r>
            <a:r>
              <a:rPr lang="cs-CZ" sz="1500" b="1" dirty="0"/>
              <a:t>: </a:t>
            </a:r>
            <a:r>
              <a:rPr lang="cs-CZ" sz="1500" dirty="0" err="1"/>
              <a:t>conditioning</a:t>
            </a:r>
            <a:r>
              <a:rPr lang="cs-CZ" sz="1500" dirty="0"/>
              <a:t> (PTSD, </a:t>
            </a:r>
            <a:r>
              <a:rPr lang="cs-CZ" sz="1500" dirty="0" err="1"/>
              <a:t>phobias</a:t>
            </a:r>
            <a:r>
              <a:rPr lang="cs-CZ" sz="1500" dirty="0"/>
              <a:t>, panic </a:t>
            </a:r>
            <a:r>
              <a:rPr lang="cs-CZ" sz="1500" dirty="0" err="1"/>
              <a:t>disorder</a:t>
            </a:r>
            <a:r>
              <a:rPr lang="cs-CZ" sz="1500" dirty="0"/>
              <a:t>, </a:t>
            </a:r>
            <a:r>
              <a:rPr lang="cs-CZ" sz="1500" dirty="0" err="1"/>
              <a:t>agoraphobia</a:t>
            </a:r>
            <a:r>
              <a:rPr lang="cs-CZ" sz="1500" dirty="0"/>
              <a:t>), </a:t>
            </a:r>
            <a:r>
              <a:rPr lang="cs-CZ" sz="1500" dirty="0" err="1"/>
              <a:t>observational</a:t>
            </a:r>
            <a:r>
              <a:rPr lang="cs-CZ" sz="1500" dirty="0"/>
              <a:t> learning</a:t>
            </a:r>
          </a:p>
          <a:p>
            <a:pPr>
              <a:lnSpc>
                <a:spcPct val="130000"/>
              </a:lnSpc>
            </a:pPr>
            <a:r>
              <a:rPr lang="cs-CZ" sz="1500" b="1" dirty="0" err="1"/>
              <a:t>Cognitive</a:t>
            </a:r>
            <a:r>
              <a:rPr lang="cs-CZ" sz="1500" b="1" dirty="0"/>
              <a:t> </a:t>
            </a:r>
            <a:r>
              <a:rPr lang="cs-CZ" sz="1500" b="1" dirty="0" err="1"/>
              <a:t>view</a:t>
            </a:r>
            <a:r>
              <a:rPr lang="cs-CZ" sz="1500" b="1" dirty="0"/>
              <a:t>: </a:t>
            </a:r>
            <a:r>
              <a:rPr lang="cs-CZ" sz="1500" dirty="0" err="1"/>
              <a:t>Subjective</a:t>
            </a:r>
            <a:r>
              <a:rPr lang="cs-CZ" sz="1500" dirty="0"/>
              <a:t> </a:t>
            </a:r>
            <a:r>
              <a:rPr lang="cs-CZ" sz="1500" dirty="0" err="1"/>
              <a:t>perception</a:t>
            </a:r>
            <a:r>
              <a:rPr lang="cs-CZ" sz="1500" dirty="0"/>
              <a:t> </a:t>
            </a:r>
            <a:r>
              <a:rPr lang="cs-CZ" sz="1500" dirty="0" err="1"/>
              <a:t>of</a:t>
            </a:r>
            <a:r>
              <a:rPr lang="cs-CZ" sz="1500" dirty="0"/>
              <a:t> </a:t>
            </a:r>
            <a:r>
              <a:rPr lang="cs-CZ" sz="1500" dirty="0" err="1"/>
              <a:t>the</a:t>
            </a:r>
            <a:r>
              <a:rPr lang="cs-CZ" sz="1500" dirty="0"/>
              <a:t> </a:t>
            </a:r>
            <a:r>
              <a:rPr lang="cs-CZ" sz="1500" dirty="0" err="1"/>
              <a:t>trigger</a:t>
            </a:r>
            <a:endParaRPr lang="cs-CZ" sz="1500" dirty="0"/>
          </a:p>
          <a:p>
            <a:pPr>
              <a:lnSpc>
                <a:spcPct val="130000"/>
              </a:lnSpc>
            </a:pPr>
            <a:r>
              <a:rPr lang="cs-CZ" sz="1500" b="1" dirty="0" err="1"/>
              <a:t>Biological</a:t>
            </a:r>
            <a:r>
              <a:rPr lang="cs-CZ" sz="1500" b="1" dirty="0"/>
              <a:t> </a:t>
            </a:r>
            <a:r>
              <a:rPr lang="cs-CZ" sz="1500" b="1" dirty="0" err="1"/>
              <a:t>view</a:t>
            </a:r>
            <a:r>
              <a:rPr lang="cs-CZ" sz="1500" b="1" dirty="0"/>
              <a:t>: </a:t>
            </a:r>
            <a:r>
              <a:rPr lang="cs-CZ" sz="1500" dirty="0" err="1"/>
              <a:t>extraggerated</a:t>
            </a:r>
            <a:r>
              <a:rPr lang="cs-CZ" sz="1500" dirty="0"/>
              <a:t> </a:t>
            </a:r>
            <a:r>
              <a:rPr lang="cs-CZ" sz="1500" dirty="0" err="1"/>
              <a:t>physiological</a:t>
            </a:r>
            <a:r>
              <a:rPr lang="cs-CZ" sz="1500" dirty="0"/>
              <a:t> </a:t>
            </a:r>
            <a:r>
              <a:rPr lang="cs-CZ" sz="1500" dirty="0" err="1"/>
              <a:t>reaction</a:t>
            </a:r>
            <a:endParaRPr lang="cs-CZ" sz="1500" dirty="0"/>
          </a:p>
          <a:p>
            <a:pPr>
              <a:lnSpc>
                <a:spcPct val="130000"/>
              </a:lnSpc>
            </a:pPr>
            <a:endParaRPr lang="cs-CZ" sz="1500" dirty="0"/>
          </a:p>
          <a:p>
            <a:pPr>
              <a:lnSpc>
                <a:spcPct val="130000"/>
              </a:lnSpc>
            </a:pPr>
            <a:r>
              <a:rPr lang="cs-CZ" sz="1500" b="1" dirty="0" err="1"/>
              <a:t>Genetic</a:t>
            </a:r>
            <a:r>
              <a:rPr lang="cs-CZ" sz="1500" b="1" dirty="0"/>
              <a:t> and </a:t>
            </a:r>
            <a:r>
              <a:rPr lang="cs-CZ" sz="1500" b="1" dirty="0" err="1"/>
              <a:t>neurohumoral</a:t>
            </a:r>
            <a:r>
              <a:rPr lang="cs-CZ" sz="1500" b="1" dirty="0"/>
              <a:t> </a:t>
            </a:r>
            <a:r>
              <a:rPr lang="cs-CZ" sz="1500" b="1" dirty="0" err="1"/>
              <a:t>impact</a:t>
            </a:r>
            <a:endParaRPr lang="cs-CZ" sz="1500" b="1" dirty="0"/>
          </a:p>
          <a:p>
            <a:pPr>
              <a:lnSpc>
                <a:spcPct val="130000"/>
              </a:lnSpc>
            </a:pPr>
            <a:r>
              <a:rPr lang="cs-CZ" sz="1500" b="1" dirty="0" err="1"/>
              <a:t>Life</a:t>
            </a:r>
            <a:r>
              <a:rPr lang="cs-CZ" sz="1500" b="1" dirty="0"/>
              <a:t> </a:t>
            </a:r>
            <a:r>
              <a:rPr lang="cs-CZ" sz="1500" b="1" dirty="0" err="1"/>
              <a:t>experience</a:t>
            </a:r>
            <a:endParaRPr lang="cs-CZ" sz="1500" b="1" dirty="0"/>
          </a:p>
          <a:p>
            <a:pPr>
              <a:lnSpc>
                <a:spcPct val="130000"/>
              </a:lnSpc>
            </a:pPr>
            <a:r>
              <a:rPr lang="cs-CZ" sz="1500" b="1" dirty="0"/>
              <a:t>Stress and </a:t>
            </a:r>
            <a:r>
              <a:rPr lang="cs-CZ" sz="1500" b="1" dirty="0" err="1"/>
              <a:t>stressful</a:t>
            </a:r>
            <a:r>
              <a:rPr lang="cs-CZ" sz="1500" b="1" dirty="0"/>
              <a:t> </a:t>
            </a:r>
            <a:r>
              <a:rPr lang="cs-CZ" sz="1500" b="1" dirty="0" err="1"/>
              <a:t>events</a:t>
            </a:r>
            <a:endParaRPr lang="cs-CZ" sz="1500" b="1" dirty="0"/>
          </a:p>
          <a:p>
            <a:pPr>
              <a:lnSpc>
                <a:spcPct val="130000"/>
              </a:lnSpc>
            </a:pPr>
            <a:endParaRPr lang="cs-CZ" sz="1500" dirty="0"/>
          </a:p>
        </p:txBody>
      </p:sp>
    </p:spTree>
    <p:extLst>
      <p:ext uri="{BB962C8B-B14F-4D97-AF65-F5344CB8AC3E}">
        <p14:creationId xmlns:p14="http://schemas.microsoft.com/office/powerpoint/2010/main" val="354563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dpis 1">
            <a:extLst>
              <a:ext uri="{FF2B5EF4-FFF2-40B4-BE49-F238E27FC236}">
                <a16:creationId xmlns:a16="http://schemas.microsoft.com/office/drawing/2014/main" id="{4376FEFD-8796-4739-AC25-59CA3E48AD52}"/>
              </a:ext>
            </a:extLst>
          </p:cNvPr>
          <p:cNvSpPr>
            <a:spLocks noGrp="1"/>
          </p:cNvSpPr>
          <p:nvPr>
            <p:ph type="title"/>
          </p:nvPr>
        </p:nvSpPr>
        <p:spPr>
          <a:xfrm>
            <a:off x="1920875" y="442913"/>
            <a:ext cx="6857365" cy="1344612"/>
          </a:xfrm>
        </p:spPr>
        <p:txBody>
          <a:bodyPr anchor="b">
            <a:normAutofit/>
          </a:bodyPr>
          <a:lstStyle/>
          <a:p>
            <a:pPr>
              <a:lnSpc>
                <a:spcPct val="120000"/>
              </a:lnSpc>
            </a:pPr>
            <a:r>
              <a:rPr lang="en-US" sz="3000"/>
              <a:t>Neurotic, stress-related and somatoform disorders </a:t>
            </a:r>
            <a:endParaRPr lang="cs-CZ" sz="3000"/>
          </a:p>
        </p:txBody>
      </p:sp>
      <p:sp>
        <p:nvSpPr>
          <p:cNvPr id="3" name="Zástupný obsah 2">
            <a:extLst>
              <a:ext uri="{FF2B5EF4-FFF2-40B4-BE49-F238E27FC236}">
                <a16:creationId xmlns:a16="http://schemas.microsoft.com/office/drawing/2014/main" id="{51E9A950-8787-47EF-8385-5F470DFF7A16}"/>
              </a:ext>
            </a:extLst>
          </p:cNvPr>
          <p:cNvSpPr>
            <a:spLocks noGrp="1"/>
          </p:cNvSpPr>
          <p:nvPr>
            <p:ph idx="1"/>
          </p:nvPr>
        </p:nvSpPr>
        <p:spPr>
          <a:xfrm>
            <a:off x="3343275" y="2160557"/>
            <a:ext cx="7223125" cy="2846567"/>
          </a:xfrm>
        </p:spPr>
        <p:txBody>
          <a:bodyPr>
            <a:normAutofit/>
          </a:bodyPr>
          <a:lstStyle/>
          <a:p>
            <a:pPr>
              <a:lnSpc>
                <a:spcPct val="130000"/>
              </a:lnSpc>
            </a:pPr>
            <a:r>
              <a:rPr lang="cs-CZ" sz="1400" b="1" dirty="0"/>
              <a:t>F40 </a:t>
            </a:r>
            <a:r>
              <a:rPr lang="cs-CZ" sz="1400" b="1" dirty="0" err="1"/>
              <a:t>Phobic</a:t>
            </a:r>
            <a:r>
              <a:rPr lang="cs-CZ" sz="1400" b="1" dirty="0"/>
              <a:t> </a:t>
            </a:r>
            <a:r>
              <a:rPr lang="cs-CZ" sz="1400" b="1" dirty="0" err="1"/>
              <a:t>anxiety</a:t>
            </a:r>
            <a:r>
              <a:rPr lang="cs-CZ" sz="1400" b="1" dirty="0"/>
              <a:t> </a:t>
            </a:r>
            <a:r>
              <a:rPr lang="cs-CZ" sz="1400" b="1" dirty="0" err="1"/>
              <a:t>disorders</a:t>
            </a:r>
            <a:endParaRPr lang="cs-CZ" sz="1400" b="1" dirty="0"/>
          </a:p>
          <a:p>
            <a:pPr>
              <a:lnSpc>
                <a:spcPct val="130000"/>
              </a:lnSpc>
            </a:pPr>
            <a:r>
              <a:rPr lang="cs-CZ" sz="1400" b="1" dirty="0"/>
              <a:t>F41 </a:t>
            </a:r>
            <a:r>
              <a:rPr lang="cs-CZ" sz="1400" b="1" dirty="0" err="1"/>
              <a:t>Other</a:t>
            </a:r>
            <a:r>
              <a:rPr lang="cs-CZ" sz="1400" b="1" dirty="0"/>
              <a:t> </a:t>
            </a:r>
            <a:r>
              <a:rPr lang="cs-CZ" sz="1400" b="1" dirty="0" err="1"/>
              <a:t>anxiety</a:t>
            </a:r>
            <a:r>
              <a:rPr lang="cs-CZ" sz="1400" b="1" dirty="0"/>
              <a:t> </a:t>
            </a:r>
            <a:r>
              <a:rPr lang="cs-CZ" sz="1400" b="1" dirty="0" err="1"/>
              <a:t>disorders</a:t>
            </a:r>
            <a:endParaRPr lang="cs-CZ" sz="1400" b="1" dirty="0"/>
          </a:p>
          <a:p>
            <a:pPr>
              <a:lnSpc>
                <a:spcPct val="130000"/>
              </a:lnSpc>
            </a:pPr>
            <a:r>
              <a:rPr lang="cs-CZ" sz="1400" b="1" dirty="0"/>
              <a:t>F42 </a:t>
            </a:r>
            <a:r>
              <a:rPr lang="cs-CZ" sz="1400" b="1" dirty="0" err="1"/>
              <a:t>Obsessive-compulsive</a:t>
            </a:r>
            <a:r>
              <a:rPr lang="cs-CZ" sz="1400" b="1" dirty="0"/>
              <a:t> </a:t>
            </a:r>
            <a:r>
              <a:rPr lang="cs-CZ" sz="1400" b="1" dirty="0" err="1"/>
              <a:t>disorder</a:t>
            </a:r>
            <a:endParaRPr lang="cs-CZ" sz="1400" b="1" dirty="0"/>
          </a:p>
          <a:p>
            <a:pPr>
              <a:lnSpc>
                <a:spcPct val="130000"/>
              </a:lnSpc>
            </a:pPr>
            <a:r>
              <a:rPr lang="cs-CZ" sz="1400" b="1" dirty="0"/>
              <a:t>F43 </a:t>
            </a:r>
            <a:r>
              <a:rPr lang="cs-CZ" sz="1400" b="1" dirty="0" err="1"/>
              <a:t>Reaction</a:t>
            </a:r>
            <a:r>
              <a:rPr lang="cs-CZ" sz="1400" b="1" dirty="0"/>
              <a:t> to severe stress, and </a:t>
            </a:r>
            <a:r>
              <a:rPr lang="cs-CZ" sz="1400" b="1" dirty="0" err="1"/>
              <a:t>adjustment</a:t>
            </a:r>
            <a:r>
              <a:rPr lang="cs-CZ" sz="1400" b="1" dirty="0"/>
              <a:t> </a:t>
            </a:r>
            <a:r>
              <a:rPr lang="cs-CZ" sz="1400" b="1" dirty="0" err="1"/>
              <a:t>disorders</a:t>
            </a:r>
            <a:endParaRPr lang="cs-CZ" sz="1400" b="1" dirty="0"/>
          </a:p>
          <a:p>
            <a:pPr>
              <a:lnSpc>
                <a:spcPct val="130000"/>
              </a:lnSpc>
            </a:pPr>
            <a:r>
              <a:rPr lang="cs-CZ" sz="1400" dirty="0"/>
              <a:t>F44 </a:t>
            </a:r>
            <a:r>
              <a:rPr lang="cs-CZ" sz="1400" dirty="0" err="1"/>
              <a:t>Dissociative</a:t>
            </a:r>
            <a:r>
              <a:rPr lang="cs-CZ" sz="1400" dirty="0"/>
              <a:t> (</a:t>
            </a:r>
            <a:r>
              <a:rPr lang="cs-CZ" sz="1400" dirty="0" err="1"/>
              <a:t>conversion</a:t>
            </a:r>
            <a:r>
              <a:rPr lang="cs-CZ" sz="1400" dirty="0"/>
              <a:t>) </a:t>
            </a:r>
            <a:r>
              <a:rPr lang="cs-CZ" sz="1400" dirty="0" err="1"/>
              <a:t>disorders</a:t>
            </a:r>
            <a:endParaRPr lang="cs-CZ" sz="1400" dirty="0"/>
          </a:p>
          <a:p>
            <a:pPr>
              <a:lnSpc>
                <a:spcPct val="130000"/>
              </a:lnSpc>
            </a:pPr>
            <a:r>
              <a:rPr lang="cs-CZ" sz="1400" dirty="0"/>
              <a:t>F45 </a:t>
            </a:r>
            <a:r>
              <a:rPr lang="cs-CZ" sz="1400" dirty="0" err="1"/>
              <a:t>Somatoform</a:t>
            </a:r>
            <a:r>
              <a:rPr lang="cs-CZ" sz="1400" dirty="0"/>
              <a:t> </a:t>
            </a:r>
            <a:r>
              <a:rPr lang="cs-CZ" sz="1400" dirty="0" err="1"/>
              <a:t>disorders</a:t>
            </a:r>
            <a:endParaRPr lang="cs-CZ" sz="1400" dirty="0"/>
          </a:p>
          <a:p>
            <a:pPr>
              <a:lnSpc>
                <a:spcPct val="130000"/>
              </a:lnSpc>
            </a:pPr>
            <a:r>
              <a:rPr lang="cs-CZ" sz="1400" dirty="0"/>
              <a:t>F48 </a:t>
            </a:r>
            <a:r>
              <a:rPr lang="cs-CZ" sz="1400" dirty="0" err="1"/>
              <a:t>Other</a:t>
            </a:r>
            <a:r>
              <a:rPr lang="cs-CZ" sz="1400" dirty="0"/>
              <a:t> </a:t>
            </a:r>
            <a:r>
              <a:rPr lang="cs-CZ" sz="1400" dirty="0" err="1"/>
              <a:t>neurotic</a:t>
            </a:r>
            <a:r>
              <a:rPr lang="cs-CZ" sz="1400" dirty="0"/>
              <a:t> </a:t>
            </a:r>
            <a:r>
              <a:rPr lang="cs-CZ" sz="1400" dirty="0" err="1"/>
              <a:t>disorders</a:t>
            </a:r>
            <a:endParaRPr lang="cs-CZ" sz="1400" dirty="0"/>
          </a:p>
          <a:p>
            <a:pPr>
              <a:lnSpc>
                <a:spcPct val="130000"/>
              </a:lnSpc>
            </a:pPr>
            <a:endParaRPr lang="cs-CZ" sz="1400" dirty="0"/>
          </a:p>
        </p:txBody>
      </p:sp>
    </p:spTree>
    <p:extLst>
      <p:ext uri="{BB962C8B-B14F-4D97-AF65-F5344CB8AC3E}">
        <p14:creationId xmlns:p14="http://schemas.microsoft.com/office/powerpoint/2010/main" val="36403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6D82E347-E67F-449C-9D40-F71ECC5EB336}"/>
              </a:ext>
            </a:extLst>
          </p:cNvPr>
          <p:cNvSpPr>
            <a:spLocks noGrp="1"/>
          </p:cNvSpPr>
          <p:nvPr>
            <p:ph type="title"/>
          </p:nvPr>
        </p:nvSpPr>
        <p:spPr>
          <a:xfrm>
            <a:off x="6077433" y="407080"/>
            <a:ext cx="7241984" cy="1248320"/>
          </a:xfrm>
        </p:spPr>
        <p:txBody>
          <a:bodyPr anchor="b">
            <a:normAutofit fontScale="90000"/>
          </a:bodyPr>
          <a:lstStyle/>
          <a:p>
            <a:r>
              <a:rPr lang="cs-CZ" dirty="0"/>
              <a:t>F40 </a:t>
            </a:r>
            <a:r>
              <a:rPr lang="cs-CZ" dirty="0" err="1"/>
              <a:t>Phobic</a:t>
            </a:r>
            <a:r>
              <a:rPr lang="cs-CZ" dirty="0"/>
              <a:t> </a:t>
            </a:r>
            <a:r>
              <a:rPr lang="cs-CZ" dirty="0" err="1"/>
              <a:t>anxiety</a:t>
            </a:r>
            <a:br>
              <a:rPr lang="cs-CZ" dirty="0"/>
            </a:br>
            <a:r>
              <a:rPr lang="cs-CZ" dirty="0"/>
              <a:t> </a:t>
            </a:r>
            <a:r>
              <a:rPr lang="cs-CZ" dirty="0" err="1"/>
              <a:t>disorders</a:t>
            </a:r>
            <a:endParaRPr lang="cs-CZ" dirty="0"/>
          </a:p>
        </p:txBody>
      </p:sp>
      <p:sp>
        <p:nvSpPr>
          <p:cNvPr id="137" name="Freeform: Shape 136">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1" name="Freeform: Shape 140">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descr="11 Tips to Manage Social Anxiety When Getting Back to the Workplace">
            <a:extLst>
              <a:ext uri="{FF2B5EF4-FFF2-40B4-BE49-F238E27FC236}">
                <a16:creationId xmlns:a16="http://schemas.microsoft.com/office/drawing/2014/main" id="{9E6BC2E3-C432-48BD-9BF2-489037C3A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33" r="22526" b="-1"/>
          <a:stretch/>
        </p:blipFill>
        <p:spPr bwMode="auto">
          <a:xfrm>
            <a:off x="1062018" y="1232887"/>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6DFA6475-0562-4E49-B348-3FD5BDBC71B6}"/>
              </a:ext>
            </a:extLst>
          </p:cNvPr>
          <p:cNvSpPr>
            <a:spLocks noGrp="1"/>
          </p:cNvSpPr>
          <p:nvPr>
            <p:ph idx="1"/>
          </p:nvPr>
        </p:nvSpPr>
        <p:spPr>
          <a:xfrm>
            <a:off x="6162259" y="2062480"/>
            <a:ext cx="5246447" cy="3901757"/>
          </a:xfrm>
        </p:spPr>
        <p:txBody>
          <a:bodyPr>
            <a:noAutofit/>
          </a:bodyPr>
          <a:lstStyle/>
          <a:p>
            <a:pPr>
              <a:lnSpc>
                <a:spcPct val="130000"/>
              </a:lnSpc>
            </a:pPr>
            <a:r>
              <a:rPr lang="cs-CZ" sz="1200" dirty="0" err="1"/>
              <a:t>Anxiety</a:t>
            </a:r>
            <a:r>
              <a:rPr lang="cs-CZ" sz="1200" dirty="0"/>
              <a:t> </a:t>
            </a:r>
            <a:r>
              <a:rPr lang="cs-CZ" sz="1200" dirty="0" err="1"/>
              <a:t>or</a:t>
            </a:r>
            <a:r>
              <a:rPr lang="cs-CZ" sz="1200" dirty="0"/>
              <a:t> </a:t>
            </a:r>
            <a:r>
              <a:rPr lang="cs-CZ" sz="1200" dirty="0" err="1"/>
              <a:t>fear</a:t>
            </a:r>
            <a:r>
              <a:rPr lang="cs-CZ" sz="1200" dirty="0"/>
              <a:t> </a:t>
            </a:r>
            <a:r>
              <a:rPr lang="cs-CZ" sz="1200" dirty="0" err="1"/>
              <a:t>reaction</a:t>
            </a:r>
            <a:r>
              <a:rPr lang="cs-CZ" sz="1200" dirty="0"/>
              <a:t> </a:t>
            </a:r>
            <a:r>
              <a:rPr lang="cs-CZ" sz="1200" dirty="0" err="1"/>
              <a:t>is</a:t>
            </a:r>
            <a:r>
              <a:rPr lang="cs-CZ" sz="1200" dirty="0"/>
              <a:t> </a:t>
            </a:r>
            <a:r>
              <a:rPr lang="en-US" sz="1200" dirty="0"/>
              <a:t>evoked only, or predominantly, by certain well-defined situations or objects (external to the individual) which are not currently</a:t>
            </a:r>
            <a:r>
              <a:rPr lang="cs-CZ" sz="1200" dirty="0"/>
              <a:t> </a:t>
            </a:r>
            <a:r>
              <a:rPr lang="cs-CZ" sz="1200" dirty="0" err="1"/>
              <a:t>objectively</a:t>
            </a:r>
            <a:r>
              <a:rPr lang="en-US" sz="1200" dirty="0"/>
              <a:t> dangerous</a:t>
            </a:r>
            <a:r>
              <a:rPr lang="cs-CZ" sz="1200" dirty="0"/>
              <a:t>.</a:t>
            </a:r>
          </a:p>
          <a:p>
            <a:pPr>
              <a:lnSpc>
                <a:spcPct val="130000"/>
              </a:lnSpc>
            </a:pPr>
            <a:r>
              <a:rPr lang="cs-CZ" sz="1200" b="1" u="sng" dirty="0"/>
              <a:t>F0.0 </a:t>
            </a:r>
            <a:r>
              <a:rPr lang="cs-CZ" sz="1200" b="1" u="sng" dirty="0" err="1"/>
              <a:t>Agoraphobia</a:t>
            </a:r>
            <a:endParaRPr lang="cs-CZ" sz="1200" b="1" u="sng" dirty="0"/>
          </a:p>
          <a:p>
            <a:pPr marL="285750" indent="-285750">
              <a:lnSpc>
                <a:spcPct val="130000"/>
              </a:lnSpc>
              <a:buFontTx/>
              <a:buChar char="-"/>
            </a:pPr>
            <a:r>
              <a:rPr lang="cs-CZ" sz="1200" dirty="0" err="1"/>
              <a:t>Fears</a:t>
            </a:r>
            <a:r>
              <a:rPr lang="cs-CZ" sz="1200" dirty="0"/>
              <a:t> </a:t>
            </a:r>
            <a:r>
              <a:rPr lang="cs-CZ" sz="1200" dirty="0" err="1"/>
              <a:t>related</a:t>
            </a:r>
            <a:r>
              <a:rPr lang="cs-CZ" sz="1200" dirty="0"/>
              <a:t> to open </a:t>
            </a:r>
            <a:r>
              <a:rPr lang="cs-CZ" sz="1200" dirty="0" err="1"/>
              <a:t>spaces</a:t>
            </a:r>
            <a:r>
              <a:rPr lang="cs-CZ" sz="1200" dirty="0"/>
              <a:t>, </a:t>
            </a:r>
            <a:r>
              <a:rPr lang="cs-CZ" sz="1200" dirty="0" err="1"/>
              <a:t>crowds</a:t>
            </a:r>
            <a:r>
              <a:rPr lang="cs-CZ" sz="1200" dirty="0"/>
              <a:t>, </a:t>
            </a:r>
            <a:r>
              <a:rPr lang="cs-CZ" sz="1200" dirty="0" err="1"/>
              <a:t>placed</a:t>
            </a:r>
            <a:r>
              <a:rPr lang="cs-CZ" sz="1200" dirty="0"/>
              <a:t> </a:t>
            </a:r>
            <a:r>
              <a:rPr lang="cs-CZ" sz="1200" dirty="0" err="1"/>
              <a:t>where</a:t>
            </a:r>
            <a:r>
              <a:rPr lang="cs-CZ" sz="1200" dirty="0"/>
              <a:t> </a:t>
            </a:r>
            <a:r>
              <a:rPr lang="cs-CZ" sz="1200" dirty="0" err="1"/>
              <a:t>it</a:t>
            </a:r>
            <a:r>
              <a:rPr lang="cs-CZ" sz="1200" dirty="0"/>
              <a:t> </a:t>
            </a:r>
            <a:r>
              <a:rPr lang="cs-CZ" sz="1200" dirty="0" err="1"/>
              <a:t>might</a:t>
            </a:r>
            <a:r>
              <a:rPr lang="cs-CZ" sz="1200" dirty="0"/>
              <a:t> </a:t>
            </a:r>
            <a:r>
              <a:rPr lang="cs-CZ" sz="1200" dirty="0" err="1"/>
              <a:t>be</a:t>
            </a:r>
            <a:r>
              <a:rPr lang="cs-CZ" sz="1200" dirty="0"/>
              <a:t> </a:t>
            </a:r>
            <a:r>
              <a:rPr lang="cs-CZ" sz="1200" dirty="0" err="1"/>
              <a:t>difficult</a:t>
            </a:r>
            <a:r>
              <a:rPr lang="cs-CZ" sz="1200" dirty="0"/>
              <a:t> to </a:t>
            </a:r>
            <a:r>
              <a:rPr lang="cs-CZ" sz="1200" b="1" dirty="0" err="1"/>
              <a:t>escape</a:t>
            </a:r>
            <a:r>
              <a:rPr lang="cs-CZ" sz="1200" b="1" dirty="0"/>
              <a:t> </a:t>
            </a:r>
            <a:r>
              <a:rPr lang="cs-CZ" sz="1200" b="1" dirty="0" err="1"/>
              <a:t>inmediately</a:t>
            </a:r>
            <a:endParaRPr lang="cs-CZ" sz="1200" b="1" dirty="0"/>
          </a:p>
          <a:p>
            <a:pPr marL="285750" indent="-285750">
              <a:lnSpc>
                <a:spcPct val="130000"/>
              </a:lnSpc>
              <a:buFontTx/>
              <a:buChar char="-"/>
            </a:pPr>
            <a:r>
              <a:rPr lang="cs-CZ" sz="1200" dirty="0" err="1"/>
              <a:t>Fears</a:t>
            </a:r>
            <a:r>
              <a:rPr lang="cs-CZ" sz="1200" dirty="0"/>
              <a:t> </a:t>
            </a:r>
            <a:r>
              <a:rPr lang="cs-CZ" sz="1200" dirty="0" err="1"/>
              <a:t>of</a:t>
            </a:r>
            <a:r>
              <a:rPr lang="cs-CZ" sz="1200" dirty="0"/>
              <a:t> </a:t>
            </a:r>
            <a:r>
              <a:rPr lang="cs-CZ" sz="1200" dirty="0" err="1"/>
              <a:t>leaving</a:t>
            </a:r>
            <a:r>
              <a:rPr lang="cs-CZ" sz="1200" dirty="0"/>
              <a:t> </a:t>
            </a:r>
            <a:r>
              <a:rPr lang="cs-CZ" sz="1200" dirty="0" err="1"/>
              <a:t>home</a:t>
            </a:r>
            <a:r>
              <a:rPr lang="cs-CZ" sz="1200" dirty="0"/>
              <a:t>, </a:t>
            </a:r>
            <a:r>
              <a:rPr lang="cs-CZ" sz="1200" dirty="0" err="1"/>
              <a:t>entering</a:t>
            </a:r>
            <a:r>
              <a:rPr lang="cs-CZ" sz="1200" dirty="0"/>
              <a:t> </a:t>
            </a:r>
            <a:r>
              <a:rPr lang="cs-CZ" sz="1200" dirty="0" err="1"/>
              <a:t>shops</a:t>
            </a:r>
            <a:r>
              <a:rPr lang="cs-CZ" sz="1200" dirty="0"/>
              <a:t>, public </a:t>
            </a:r>
            <a:r>
              <a:rPr lang="cs-CZ" sz="1200" dirty="0" err="1"/>
              <a:t>places</a:t>
            </a:r>
            <a:r>
              <a:rPr lang="cs-CZ" sz="1200" dirty="0"/>
              <a:t>, </a:t>
            </a:r>
            <a:r>
              <a:rPr lang="cs-CZ" sz="1200" dirty="0" err="1"/>
              <a:t>travelling</a:t>
            </a:r>
            <a:r>
              <a:rPr lang="cs-CZ" sz="1200" dirty="0"/>
              <a:t> </a:t>
            </a:r>
            <a:r>
              <a:rPr lang="cs-CZ" sz="1200" dirty="0" err="1"/>
              <a:t>alone</a:t>
            </a:r>
            <a:r>
              <a:rPr lang="cs-CZ" sz="1200" dirty="0"/>
              <a:t> in </a:t>
            </a:r>
            <a:r>
              <a:rPr lang="cs-CZ" sz="1200" dirty="0" err="1"/>
              <a:t>buses</a:t>
            </a:r>
            <a:r>
              <a:rPr lang="cs-CZ" sz="1200" dirty="0"/>
              <a:t> </a:t>
            </a:r>
            <a:r>
              <a:rPr lang="cs-CZ" sz="1200" dirty="0" err="1"/>
              <a:t>or</a:t>
            </a:r>
            <a:r>
              <a:rPr lang="cs-CZ" sz="1200" dirty="0"/>
              <a:t> </a:t>
            </a:r>
            <a:r>
              <a:rPr lang="cs-CZ" sz="1200" dirty="0" err="1"/>
              <a:t>planes</a:t>
            </a:r>
            <a:endParaRPr lang="cs-CZ" sz="1200" dirty="0"/>
          </a:p>
          <a:p>
            <a:pPr marL="285750" indent="-285750">
              <a:lnSpc>
                <a:spcPct val="130000"/>
              </a:lnSpc>
              <a:buFontTx/>
              <a:buChar char="-"/>
            </a:pPr>
            <a:r>
              <a:rPr lang="cs-CZ" sz="1200" dirty="0" err="1"/>
              <a:t>Often</a:t>
            </a:r>
            <a:r>
              <a:rPr lang="cs-CZ" sz="1200" dirty="0"/>
              <a:t> </a:t>
            </a:r>
            <a:r>
              <a:rPr lang="cs-CZ" sz="1200" dirty="0" err="1"/>
              <a:t>terryfiing</a:t>
            </a:r>
            <a:r>
              <a:rPr lang="cs-CZ" sz="1200" dirty="0"/>
              <a:t> </a:t>
            </a:r>
            <a:r>
              <a:rPr lang="cs-CZ" sz="1200" dirty="0" err="1"/>
              <a:t>thoughtsof</a:t>
            </a:r>
            <a:r>
              <a:rPr lang="cs-CZ" sz="1200" dirty="0"/>
              <a:t> </a:t>
            </a:r>
            <a:r>
              <a:rPr lang="cs-CZ" sz="1200" dirty="0" err="1"/>
              <a:t>collapsing</a:t>
            </a:r>
            <a:r>
              <a:rPr lang="cs-CZ" sz="1200" dirty="0"/>
              <a:t> and </a:t>
            </a:r>
            <a:r>
              <a:rPr lang="cs-CZ" sz="1200" dirty="0" err="1"/>
              <a:t>being</a:t>
            </a:r>
            <a:r>
              <a:rPr lang="cs-CZ" sz="1200" dirty="0"/>
              <a:t> </a:t>
            </a:r>
            <a:r>
              <a:rPr lang="cs-CZ" sz="1200" dirty="0" err="1"/>
              <a:t>left</a:t>
            </a:r>
            <a:r>
              <a:rPr lang="cs-CZ" sz="1200" dirty="0"/>
              <a:t> </a:t>
            </a:r>
            <a:r>
              <a:rPr lang="cs-CZ" sz="1200" dirty="0" err="1"/>
              <a:t>without</a:t>
            </a:r>
            <a:r>
              <a:rPr lang="cs-CZ" sz="1200" dirty="0"/>
              <a:t> </a:t>
            </a:r>
            <a:r>
              <a:rPr lang="cs-CZ" sz="1200" dirty="0" err="1"/>
              <a:t>help</a:t>
            </a:r>
            <a:endParaRPr lang="cs-CZ" sz="1200" dirty="0"/>
          </a:p>
          <a:p>
            <a:pPr marL="285750" indent="-285750">
              <a:lnSpc>
                <a:spcPct val="130000"/>
              </a:lnSpc>
              <a:buFontTx/>
              <a:buChar char="-"/>
            </a:pPr>
            <a:r>
              <a:rPr lang="cs-CZ" sz="1200" dirty="0" err="1"/>
              <a:t>Tendency</a:t>
            </a:r>
            <a:r>
              <a:rPr lang="cs-CZ" sz="1200" dirty="0"/>
              <a:t> to </a:t>
            </a:r>
            <a:r>
              <a:rPr lang="cs-CZ" sz="1200" dirty="0" err="1"/>
              <a:t>avoid</a:t>
            </a:r>
            <a:r>
              <a:rPr lang="cs-CZ" sz="1200" dirty="0"/>
              <a:t> </a:t>
            </a:r>
            <a:r>
              <a:rPr lang="cs-CZ" sz="1200" dirty="0" err="1"/>
              <a:t>trigger</a:t>
            </a:r>
            <a:r>
              <a:rPr lang="cs-CZ" sz="1200" dirty="0"/>
              <a:t> </a:t>
            </a:r>
            <a:r>
              <a:rPr lang="cs-CZ" sz="1200" dirty="0" err="1"/>
              <a:t>places</a:t>
            </a:r>
            <a:r>
              <a:rPr lang="cs-CZ" sz="1200" dirty="0"/>
              <a:t> -&gt; </a:t>
            </a:r>
            <a:r>
              <a:rPr lang="cs-CZ" sz="1200" dirty="0" err="1"/>
              <a:t>staying</a:t>
            </a:r>
            <a:r>
              <a:rPr lang="cs-CZ" sz="1200" dirty="0"/>
              <a:t> </a:t>
            </a:r>
            <a:r>
              <a:rPr lang="cs-CZ" sz="1200" dirty="0" err="1"/>
              <a:t>at</a:t>
            </a:r>
            <a:r>
              <a:rPr lang="cs-CZ" sz="1200" dirty="0"/>
              <a:t> </a:t>
            </a:r>
            <a:r>
              <a:rPr lang="cs-CZ" sz="1200" dirty="0" err="1"/>
              <a:t>home</a:t>
            </a:r>
            <a:r>
              <a:rPr lang="cs-CZ" sz="1200" dirty="0"/>
              <a:t>, shopping </a:t>
            </a:r>
            <a:r>
              <a:rPr lang="cs-CZ" sz="1200" dirty="0" err="1"/>
              <a:t>only</a:t>
            </a:r>
            <a:r>
              <a:rPr lang="cs-CZ" sz="1200" dirty="0"/>
              <a:t> </a:t>
            </a:r>
            <a:r>
              <a:rPr lang="cs-CZ" sz="1200" dirty="0" err="1"/>
              <a:t>with</a:t>
            </a:r>
            <a:r>
              <a:rPr lang="cs-CZ" sz="1200" dirty="0"/>
              <a:t> a </a:t>
            </a:r>
            <a:r>
              <a:rPr lang="cs-CZ" sz="1200" dirty="0" err="1"/>
              <a:t>relative</a:t>
            </a:r>
            <a:endParaRPr lang="cs-CZ" sz="1200" dirty="0"/>
          </a:p>
          <a:p>
            <a:pPr marL="285750" indent="-285750">
              <a:lnSpc>
                <a:spcPct val="130000"/>
              </a:lnSpc>
              <a:buFontTx/>
              <a:buChar char="-"/>
            </a:pPr>
            <a:r>
              <a:rPr lang="cs-CZ" sz="1200" dirty="0" err="1"/>
              <a:t>Possibility</a:t>
            </a:r>
            <a:r>
              <a:rPr lang="cs-CZ" sz="1200" dirty="0"/>
              <a:t> </a:t>
            </a:r>
            <a:r>
              <a:rPr lang="cs-CZ" sz="1200" dirty="0" err="1"/>
              <a:t>of</a:t>
            </a:r>
            <a:r>
              <a:rPr lang="cs-CZ" sz="1200" dirty="0"/>
              <a:t> panic </a:t>
            </a:r>
            <a:r>
              <a:rPr lang="cs-CZ" sz="1200" dirty="0" err="1"/>
              <a:t>reaction</a:t>
            </a:r>
            <a:r>
              <a:rPr lang="cs-CZ" sz="1200" dirty="0"/>
              <a:t> </a:t>
            </a:r>
            <a:r>
              <a:rPr lang="cs-CZ" sz="1200" dirty="0" err="1"/>
              <a:t>or</a:t>
            </a:r>
            <a:r>
              <a:rPr lang="cs-CZ" sz="1200" dirty="0"/>
              <a:t> </a:t>
            </a:r>
            <a:r>
              <a:rPr lang="cs-CZ" sz="1200" dirty="0" err="1"/>
              <a:t>extensive</a:t>
            </a:r>
            <a:r>
              <a:rPr lang="cs-CZ" sz="1200" dirty="0"/>
              <a:t> </a:t>
            </a:r>
            <a:r>
              <a:rPr lang="cs-CZ" sz="1200" dirty="0" err="1"/>
              <a:t>anxiety</a:t>
            </a:r>
            <a:r>
              <a:rPr lang="cs-CZ" sz="1200" dirty="0"/>
              <a:t> in </a:t>
            </a:r>
            <a:r>
              <a:rPr lang="cs-CZ" sz="1200" dirty="0" err="1"/>
              <a:t>the</a:t>
            </a:r>
            <a:r>
              <a:rPr lang="cs-CZ" sz="1200" dirty="0"/>
              <a:t> </a:t>
            </a:r>
            <a:r>
              <a:rPr lang="cs-CZ" sz="1200" dirty="0" err="1"/>
              <a:t>trigger</a:t>
            </a:r>
            <a:r>
              <a:rPr lang="cs-CZ" sz="1200" dirty="0"/>
              <a:t> </a:t>
            </a:r>
            <a:r>
              <a:rPr lang="cs-CZ" sz="1200" dirty="0" err="1"/>
              <a:t>situation</a:t>
            </a:r>
            <a:endParaRPr lang="cs-CZ" sz="1200" dirty="0"/>
          </a:p>
        </p:txBody>
      </p:sp>
    </p:spTree>
    <p:extLst>
      <p:ext uri="{BB962C8B-B14F-4D97-AF65-F5344CB8AC3E}">
        <p14:creationId xmlns:p14="http://schemas.microsoft.com/office/powerpoint/2010/main" val="386134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dpis 1">
            <a:extLst>
              <a:ext uri="{FF2B5EF4-FFF2-40B4-BE49-F238E27FC236}">
                <a16:creationId xmlns:a16="http://schemas.microsoft.com/office/drawing/2014/main" id="{896D1996-520E-46AF-BBEC-8411344DE426}"/>
              </a:ext>
            </a:extLst>
          </p:cNvPr>
          <p:cNvSpPr>
            <a:spLocks noGrp="1"/>
          </p:cNvSpPr>
          <p:nvPr>
            <p:ph type="title"/>
          </p:nvPr>
        </p:nvSpPr>
        <p:spPr>
          <a:xfrm>
            <a:off x="6162259" y="893763"/>
            <a:ext cx="4527965" cy="1587444"/>
          </a:xfrm>
        </p:spPr>
        <p:txBody>
          <a:bodyPr anchor="b">
            <a:normAutofit/>
          </a:bodyPr>
          <a:lstStyle/>
          <a:p>
            <a:r>
              <a:rPr lang="cs-CZ" dirty="0"/>
              <a:t>F40 </a:t>
            </a:r>
            <a:r>
              <a:rPr lang="cs-CZ" dirty="0" err="1"/>
              <a:t>Phobic</a:t>
            </a:r>
            <a:r>
              <a:rPr lang="cs-CZ" dirty="0"/>
              <a:t> </a:t>
            </a:r>
            <a:r>
              <a:rPr lang="cs-CZ" dirty="0" err="1"/>
              <a:t>anxiety</a:t>
            </a:r>
            <a:r>
              <a:rPr lang="cs-CZ" dirty="0"/>
              <a:t> </a:t>
            </a:r>
            <a:r>
              <a:rPr lang="cs-CZ" dirty="0" err="1"/>
              <a:t>disorders</a:t>
            </a:r>
            <a:endParaRPr lang="cs-CZ" dirty="0"/>
          </a:p>
        </p:txBody>
      </p:sp>
      <p:sp>
        <p:nvSpPr>
          <p:cNvPr id="73" name="Freeform: Shape 7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46" name="Picture 2" descr="Social Anxiety at Stanford Business School | by Ivan Rahman |  non-disclosure | Medium">
            <a:extLst>
              <a:ext uri="{FF2B5EF4-FFF2-40B4-BE49-F238E27FC236}">
                <a16:creationId xmlns:a16="http://schemas.microsoft.com/office/drawing/2014/main" id="{C77A4D62-0881-4B4D-A885-8B6E5F1103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14" r="18287" b="-1"/>
          <a:stretch/>
        </p:blipFill>
        <p:spPr bwMode="auto">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BFE817A-13FE-46B3-AA82-7C2AB2A8B9E2}"/>
              </a:ext>
            </a:extLst>
          </p:cNvPr>
          <p:cNvSpPr>
            <a:spLocks noGrp="1"/>
          </p:cNvSpPr>
          <p:nvPr>
            <p:ph idx="1"/>
          </p:nvPr>
        </p:nvSpPr>
        <p:spPr>
          <a:xfrm>
            <a:off x="6162260" y="2721030"/>
            <a:ext cx="5095020" cy="3588330"/>
          </a:xfrm>
        </p:spPr>
        <p:txBody>
          <a:bodyPr>
            <a:normAutofit/>
          </a:bodyPr>
          <a:lstStyle/>
          <a:p>
            <a:pPr>
              <a:lnSpc>
                <a:spcPct val="130000"/>
              </a:lnSpc>
            </a:pPr>
            <a:r>
              <a:rPr lang="cs-CZ" sz="1200" b="1" u="sng" dirty="0"/>
              <a:t>F40.1 </a:t>
            </a:r>
            <a:r>
              <a:rPr lang="cs-CZ" sz="1200" b="1" u="sng" dirty="0" err="1"/>
              <a:t>Social</a:t>
            </a:r>
            <a:r>
              <a:rPr lang="cs-CZ" sz="1200" b="1" u="sng" dirty="0"/>
              <a:t> </a:t>
            </a:r>
            <a:r>
              <a:rPr lang="cs-CZ" sz="1200" b="1" u="sng" dirty="0" err="1"/>
              <a:t>phobias</a:t>
            </a:r>
            <a:endParaRPr lang="cs-CZ" sz="1200" b="1" u="sng" dirty="0"/>
          </a:p>
          <a:p>
            <a:pPr marL="285750" indent="-285750">
              <a:lnSpc>
                <a:spcPct val="130000"/>
              </a:lnSpc>
              <a:buFontTx/>
              <a:buChar char="-"/>
            </a:pPr>
            <a:r>
              <a:rPr lang="cs-CZ" sz="1200" dirty="0" err="1"/>
              <a:t>Onften</a:t>
            </a:r>
            <a:r>
              <a:rPr lang="cs-CZ" sz="1200" dirty="0"/>
              <a:t> </a:t>
            </a:r>
            <a:r>
              <a:rPr lang="cs-CZ" sz="1200" dirty="0" err="1"/>
              <a:t>starts</a:t>
            </a:r>
            <a:r>
              <a:rPr lang="cs-CZ" sz="1200" dirty="0"/>
              <a:t> </a:t>
            </a:r>
            <a:r>
              <a:rPr lang="cs-CZ" sz="1200" dirty="0" err="1"/>
              <a:t>at</a:t>
            </a:r>
            <a:r>
              <a:rPr lang="cs-CZ" sz="1200" dirty="0"/>
              <a:t> adolescence</a:t>
            </a:r>
          </a:p>
          <a:p>
            <a:pPr marL="285750" indent="-285750">
              <a:lnSpc>
                <a:spcPct val="130000"/>
              </a:lnSpc>
              <a:buFontTx/>
              <a:buChar char="-"/>
            </a:pPr>
            <a:r>
              <a:rPr lang="cs-CZ" sz="1200" dirty="0" err="1"/>
              <a:t>Fear</a:t>
            </a:r>
            <a:r>
              <a:rPr lang="cs-CZ" sz="1200" dirty="0"/>
              <a:t> </a:t>
            </a:r>
            <a:r>
              <a:rPr lang="cs-CZ" sz="1200" dirty="0" err="1"/>
              <a:t>of</a:t>
            </a:r>
            <a:r>
              <a:rPr lang="cs-CZ" sz="1200" dirty="0"/>
              <a:t> </a:t>
            </a:r>
            <a:r>
              <a:rPr lang="cs-CZ" sz="1200" dirty="0" err="1"/>
              <a:t>being</a:t>
            </a:r>
            <a:r>
              <a:rPr lang="cs-CZ" sz="1200" dirty="0"/>
              <a:t> in </a:t>
            </a:r>
            <a:r>
              <a:rPr lang="cs-CZ" sz="1200" dirty="0" err="1"/>
              <a:t>the</a:t>
            </a:r>
            <a:r>
              <a:rPr lang="cs-CZ" sz="1200" dirty="0"/>
              <a:t> centre </a:t>
            </a:r>
            <a:r>
              <a:rPr lang="cs-CZ" sz="1200" dirty="0" err="1"/>
              <a:t>of</a:t>
            </a:r>
            <a:r>
              <a:rPr lang="cs-CZ" sz="1200" dirty="0"/>
              <a:t> </a:t>
            </a:r>
            <a:r>
              <a:rPr lang="cs-CZ" sz="1200" dirty="0" err="1"/>
              <a:t>attention</a:t>
            </a:r>
            <a:r>
              <a:rPr lang="cs-CZ" sz="1200" dirty="0"/>
              <a:t> </a:t>
            </a:r>
            <a:r>
              <a:rPr lang="cs-CZ" sz="1200" dirty="0" err="1"/>
              <a:t>of</a:t>
            </a:r>
            <a:r>
              <a:rPr lang="cs-CZ" sz="1200" dirty="0"/>
              <a:t> </a:t>
            </a:r>
            <a:r>
              <a:rPr lang="cs-CZ" sz="1200" dirty="0" err="1"/>
              <a:t>relatively</a:t>
            </a:r>
            <a:r>
              <a:rPr lang="cs-CZ" sz="1200" dirty="0"/>
              <a:t> </a:t>
            </a:r>
            <a:r>
              <a:rPr lang="cs-CZ" sz="1200" dirty="0" err="1"/>
              <a:t>small</a:t>
            </a:r>
            <a:r>
              <a:rPr lang="cs-CZ" sz="1200" dirty="0"/>
              <a:t> </a:t>
            </a:r>
            <a:r>
              <a:rPr lang="cs-CZ" sz="1200" dirty="0" err="1"/>
              <a:t>groups</a:t>
            </a:r>
            <a:r>
              <a:rPr lang="cs-CZ" sz="1200" dirty="0"/>
              <a:t> (</a:t>
            </a:r>
            <a:r>
              <a:rPr lang="cs-CZ" sz="1200" dirty="0" err="1"/>
              <a:t>compared</a:t>
            </a:r>
            <a:r>
              <a:rPr lang="cs-CZ" sz="1200" dirty="0"/>
              <a:t> to </a:t>
            </a:r>
            <a:r>
              <a:rPr lang="cs-CZ" sz="1200" dirty="0" err="1"/>
              <a:t>agoraphobia</a:t>
            </a:r>
            <a:r>
              <a:rPr lang="cs-CZ" sz="1200" dirty="0"/>
              <a:t>), </a:t>
            </a:r>
            <a:r>
              <a:rPr lang="cs-CZ" sz="1200" dirty="0" err="1"/>
              <a:t>fear</a:t>
            </a:r>
            <a:r>
              <a:rPr lang="cs-CZ" sz="1200" dirty="0"/>
              <a:t> </a:t>
            </a:r>
            <a:r>
              <a:rPr lang="cs-CZ" sz="1200" dirty="0" err="1"/>
              <a:t>of</a:t>
            </a:r>
            <a:r>
              <a:rPr lang="cs-CZ" sz="1200" dirty="0"/>
              <a:t> </a:t>
            </a:r>
            <a:r>
              <a:rPr lang="cs-CZ" sz="1200" dirty="0" err="1"/>
              <a:t>veing</a:t>
            </a:r>
            <a:r>
              <a:rPr lang="cs-CZ" sz="1200" dirty="0"/>
              <a:t> </a:t>
            </a:r>
            <a:r>
              <a:rPr lang="cs-CZ" sz="1200" dirty="0" err="1"/>
              <a:t>judged</a:t>
            </a:r>
            <a:r>
              <a:rPr lang="cs-CZ" sz="1200" dirty="0"/>
              <a:t> by </a:t>
            </a:r>
            <a:r>
              <a:rPr lang="cs-CZ" sz="1200" dirty="0" err="1"/>
              <a:t>the</a:t>
            </a:r>
            <a:r>
              <a:rPr lang="cs-CZ" sz="1200" dirty="0"/>
              <a:t> </a:t>
            </a:r>
            <a:r>
              <a:rPr lang="cs-CZ" sz="1200" dirty="0" err="1"/>
              <a:t>others</a:t>
            </a:r>
            <a:endParaRPr lang="cs-CZ" sz="1200" dirty="0"/>
          </a:p>
          <a:p>
            <a:pPr marL="285750" indent="-285750">
              <a:lnSpc>
                <a:spcPct val="130000"/>
              </a:lnSpc>
              <a:buFontTx/>
              <a:buChar char="-"/>
            </a:pPr>
            <a:r>
              <a:rPr lang="cs-CZ" sz="1200" dirty="0"/>
              <a:t>-&gt; </a:t>
            </a:r>
            <a:r>
              <a:rPr lang="cs-CZ" sz="1200" dirty="0" err="1"/>
              <a:t>Avoidance</a:t>
            </a:r>
            <a:r>
              <a:rPr lang="cs-CZ" sz="1200" dirty="0"/>
              <a:t> </a:t>
            </a:r>
            <a:r>
              <a:rPr lang="cs-CZ" sz="1200" dirty="0" err="1"/>
              <a:t>of</a:t>
            </a:r>
            <a:r>
              <a:rPr lang="cs-CZ" sz="1200" dirty="0"/>
              <a:t> </a:t>
            </a:r>
            <a:r>
              <a:rPr lang="cs-CZ" sz="1200" dirty="0" err="1"/>
              <a:t>social</a:t>
            </a:r>
            <a:r>
              <a:rPr lang="cs-CZ" sz="1200" dirty="0"/>
              <a:t> </a:t>
            </a:r>
            <a:r>
              <a:rPr lang="cs-CZ" sz="1200" dirty="0" err="1"/>
              <a:t>situations</a:t>
            </a:r>
            <a:r>
              <a:rPr lang="cs-CZ" sz="1200" dirty="0"/>
              <a:t>, </a:t>
            </a:r>
            <a:r>
              <a:rPr lang="cs-CZ" sz="1200" dirty="0" err="1"/>
              <a:t>social</a:t>
            </a:r>
            <a:r>
              <a:rPr lang="cs-CZ" sz="1200" dirty="0"/>
              <a:t> </a:t>
            </a:r>
            <a:r>
              <a:rPr lang="cs-CZ" sz="1200" dirty="0" err="1"/>
              <a:t>isolation</a:t>
            </a:r>
            <a:endParaRPr lang="cs-CZ" sz="1200" dirty="0"/>
          </a:p>
          <a:p>
            <a:pPr marL="285750" indent="-285750">
              <a:lnSpc>
                <a:spcPct val="130000"/>
              </a:lnSpc>
              <a:buFontTx/>
              <a:buChar char="-"/>
            </a:pPr>
            <a:r>
              <a:rPr lang="cs-CZ" sz="1200" dirty="0" err="1"/>
              <a:t>Might</a:t>
            </a:r>
            <a:r>
              <a:rPr lang="cs-CZ" sz="1200" dirty="0"/>
              <a:t> </a:t>
            </a:r>
            <a:r>
              <a:rPr lang="cs-CZ" sz="1200" dirty="0" err="1"/>
              <a:t>be</a:t>
            </a:r>
            <a:r>
              <a:rPr lang="cs-CZ" sz="1200" dirty="0"/>
              <a:t> </a:t>
            </a:r>
            <a:r>
              <a:rPr lang="cs-CZ" sz="1200" dirty="0" err="1"/>
              <a:t>restricted</a:t>
            </a:r>
            <a:r>
              <a:rPr lang="cs-CZ" sz="1200" dirty="0"/>
              <a:t> to </a:t>
            </a:r>
            <a:r>
              <a:rPr lang="cs-CZ" sz="1200" dirty="0" err="1"/>
              <a:t>particular</a:t>
            </a:r>
            <a:r>
              <a:rPr lang="cs-CZ" sz="1200" dirty="0"/>
              <a:t> </a:t>
            </a:r>
            <a:r>
              <a:rPr lang="cs-CZ" sz="1200" dirty="0" err="1"/>
              <a:t>situations</a:t>
            </a:r>
            <a:r>
              <a:rPr lang="cs-CZ" sz="1200" dirty="0"/>
              <a:t> </a:t>
            </a:r>
            <a:r>
              <a:rPr lang="cs-CZ" sz="1200" dirty="0" err="1"/>
              <a:t>e.g</a:t>
            </a:r>
            <a:r>
              <a:rPr lang="cs-CZ" sz="1200" dirty="0"/>
              <a:t>. Public </a:t>
            </a:r>
            <a:r>
              <a:rPr lang="cs-CZ" sz="1200" dirty="0" err="1"/>
              <a:t>speaking</a:t>
            </a:r>
            <a:r>
              <a:rPr lang="cs-CZ" sz="1200" dirty="0"/>
              <a:t>, </a:t>
            </a:r>
            <a:r>
              <a:rPr lang="cs-CZ" sz="1200" dirty="0" err="1"/>
              <a:t>eating</a:t>
            </a:r>
            <a:r>
              <a:rPr lang="cs-CZ" sz="1200" dirty="0"/>
              <a:t> in public, </a:t>
            </a:r>
            <a:r>
              <a:rPr lang="cs-CZ" sz="1200" dirty="0" err="1"/>
              <a:t>tallking</a:t>
            </a:r>
            <a:r>
              <a:rPr lang="cs-CZ" sz="1200" dirty="0"/>
              <a:t> to </a:t>
            </a:r>
            <a:r>
              <a:rPr lang="cs-CZ" sz="1200" dirty="0" err="1"/>
              <a:t>people</a:t>
            </a:r>
            <a:r>
              <a:rPr lang="cs-CZ" sz="1200" dirty="0"/>
              <a:t> </a:t>
            </a:r>
            <a:r>
              <a:rPr lang="cs-CZ" sz="1200" dirty="0" err="1"/>
              <a:t>with</a:t>
            </a:r>
            <a:r>
              <a:rPr lang="cs-CZ" sz="1200" dirty="0"/>
              <a:t> </a:t>
            </a:r>
            <a:r>
              <a:rPr lang="cs-CZ" sz="1200" dirty="0" err="1"/>
              <a:t>opposite</a:t>
            </a:r>
            <a:r>
              <a:rPr lang="cs-CZ" sz="1200" dirty="0"/>
              <a:t> sex</a:t>
            </a:r>
          </a:p>
          <a:p>
            <a:pPr marL="285750" indent="-285750">
              <a:lnSpc>
                <a:spcPct val="130000"/>
              </a:lnSpc>
              <a:buFontTx/>
              <a:buChar char="-"/>
            </a:pPr>
            <a:r>
              <a:rPr lang="cs-CZ" sz="1200" dirty="0" err="1"/>
              <a:t>Often</a:t>
            </a:r>
            <a:r>
              <a:rPr lang="cs-CZ" sz="1200" dirty="0"/>
              <a:t> </a:t>
            </a:r>
            <a:r>
              <a:rPr lang="cs-CZ" sz="1200" dirty="0" err="1"/>
              <a:t>associated</a:t>
            </a:r>
            <a:r>
              <a:rPr lang="cs-CZ" sz="1200" dirty="0"/>
              <a:t> </a:t>
            </a:r>
            <a:r>
              <a:rPr lang="cs-CZ" sz="1200" dirty="0" err="1"/>
              <a:t>with</a:t>
            </a:r>
            <a:r>
              <a:rPr lang="cs-CZ" sz="1200" dirty="0"/>
              <a:t> </a:t>
            </a:r>
            <a:r>
              <a:rPr lang="cs-CZ" sz="1200" dirty="0" err="1"/>
              <a:t>low</a:t>
            </a:r>
            <a:r>
              <a:rPr lang="cs-CZ" sz="1200" dirty="0"/>
              <a:t> </a:t>
            </a:r>
            <a:r>
              <a:rPr lang="cs-CZ" sz="1200" dirty="0" err="1"/>
              <a:t>self-esteen</a:t>
            </a:r>
            <a:r>
              <a:rPr lang="cs-CZ" sz="1200" dirty="0"/>
              <a:t> </a:t>
            </a:r>
            <a:r>
              <a:rPr lang="cs-CZ" sz="1200" dirty="0" err="1"/>
              <a:t>or</a:t>
            </a:r>
            <a:r>
              <a:rPr lang="cs-CZ" sz="1200" dirty="0"/>
              <a:t> </a:t>
            </a:r>
            <a:r>
              <a:rPr lang="cs-CZ" sz="1200" dirty="0" err="1"/>
              <a:t>fear</a:t>
            </a:r>
            <a:r>
              <a:rPr lang="cs-CZ" sz="1200" dirty="0"/>
              <a:t> </a:t>
            </a:r>
            <a:r>
              <a:rPr lang="cs-CZ" sz="1200" dirty="0" err="1"/>
              <a:t>of</a:t>
            </a:r>
            <a:r>
              <a:rPr lang="cs-CZ" sz="1200" dirty="0"/>
              <a:t> </a:t>
            </a:r>
            <a:r>
              <a:rPr lang="cs-CZ" sz="1200" dirty="0" err="1"/>
              <a:t>criticism</a:t>
            </a:r>
            <a:endParaRPr lang="cs-CZ" sz="1200" dirty="0"/>
          </a:p>
          <a:p>
            <a:pPr marL="285750" indent="-285750">
              <a:lnSpc>
                <a:spcPct val="130000"/>
              </a:lnSpc>
              <a:buFontTx/>
              <a:buChar char="-"/>
            </a:pPr>
            <a:endParaRPr lang="cs-CZ" sz="1000" dirty="0"/>
          </a:p>
        </p:txBody>
      </p:sp>
    </p:spTree>
    <p:extLst>
      <p:ext uri="{BB962C8B-B14F-4D97-AF65-F5344CB8AC3E}">
        <p14:creationId xmlns:p14="http://schemas.microsoft.com/office/powerpoint/2010/main" val="1817867623"/>
      </p:ext>
    </p:extLst>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2624"/>
      </a:dk2>
      <a:lt2>
        <a:srgbClr val="E2E8E8"/>
      </a:lt2>
      <a:accent1>
        <a:srgbClr val="BA827F"/>
      </a:accent1>
      <a:accent2>
        <a:srgbClr val="C696A8"/>
      </a:accent2>
      <a:accent3>
        <a:srgbClr val="BC9E84"/>
      </a:accent3>
      <a:accent4>
        <a:srgbClr val="77AE95"/>
      </a:accent4>
      <a:accent5>
        <a:srgbClr val="82ACAA"/>
      </a:accent5>
      <a:accent6>
        <a:srgbClr val="7FA3BA"/>
      </a:accent6>
      <a:hlink>
        <a:srgbClr val="578D90"/>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27</TotalTime>
  <Words>1833</Words>
  <Application>Microsoft Office PowerPoint</Application>
  <PresentationFormat>Širokoúhlá obrazovka</PresentationFormat>
  <Paragraphs>200</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Meiryo</vt:lpstr>
      <vt:lpstr>Arial</vt:lpstr>
      <vt:lpstr>Corbel</vt:lpstr>
      <vt:lpstr>SketchLinesVTI</vt:lpstr>
      <vt:lpstr>Neurotic,  stress-related and somatoform disorders </vt:lpstr>
      <vt:lpstr>Neurotic, stress-related and somatoform disorders</vt:lpstr>
      <vt:lpstr>Anxiety x fear</vt:lpstr>
      <vt:lpstr>Anxiety  manifestation</vt:lpstr>
      <vt:lpstr>Epidemiology</vt:lpstr>
      <vt:lpstr>Etiology</vt:lpstr>
      <vt:lpstr>Neurotic, stress-related and somatoform disorders </vt:lpstr>
      <vt:lpstr>F40 Phobic anxiety  disorders</vt:lpstr>
      <vt:lpstr>F40 Phobic anxiety disorders</vt:lpstr>
      <vt:lpstr>F40 Phobic anxiety disorders</vt:lpstr>
      <vt:lpstr>F41 Other anxiety disorders</vt:lpstr>
      <vt:lpstr>Panic circle</vt:lpstr>
      <vt:lpstr>„Panic“ &lt;- god Pan</vt:lpstr>
      <vt:lpstr>Managing panic attacks</vt:lpstr>
      <vt:lpstr>Practical  exercise</vt:lpstr>
      <vt:lpstr>Mobile phone apps</vt:lpstr>
      <vt:lpstr>F41 Other anxiety disorders</vt:lpstr>
      <vt:lpstr>F41 Other anxiety disorders</vt:lpstr>
      <vt:lpstr>F42 Obsessive-compulsive disorder</vt:lpstr>
      <vt:lpstr>F43 Reaction to severe stress, and adjustment disorders</vt:lpstr>
      <vt:lpstr>How to help someone in the accute stress reaction?</vt:lpstr>
      <vt:lpstr>F43 Reaction to severe stress, and adjustment disorders</vt:lpstr>
      <vt:lpstr>Treatment</vt:lpstr>
      <vt:lpstr>F44 Dissociative (conversion) disorders</vt:lpstr>
      <vt:lpstr>F45 Somatoform disorders</vt:lpstr>
      <vt:lpstr>F45 Somatoform disorders</vt:lpstr>
      <vt:lpstr>F45 Somatoform disorders</vt:lpstr>
      <vt:lpstr>F45 Somatoform disorders</vt:lpstr>
      <vt:lpstr>Thank you for the attention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Neurotic,  stress-related and somatoform disorders </dc:title>
  <dc:creator>Lucie Stroupková</dc:creator>
  <cp:lastModifiedBy>Lucie Stroupková</cp:lastModifiedBy>
  <cp:revision>3</cp:revision>
  <dcterms:created xsi:type="dcterms:W3CDTF">2020-11-06T17:11:46Z</dcterms:created>
  <dcterms:modified xsi:type="dcterms:W3CDTF">2020-11-06T17:38:48Z</dcterms:modified>
</cp:coreProperties>
</file>