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259" r:id="rId4"/>
    <p:sldId id="260" r:id="rId5"/>
    <p:sldId id="261" r:id="rId6"/>
    <p:sldId id="269" r:id="rId7"/>
    <p:sldId id="262" r:id="rId8"/>
    <p:sldId id="270" r:id="rId9"/>
    <p:sldId id="263" r:id="rId10"/>
    <p:sldId id="271" r:id="rId11"/>
    <p:sldId id="281" r:id="rId12"/>
    <p:sldId id="282" r:id="rId13"/>
    <p:sldId id="264" r:id="rId14"/>
    <p:sldId id="272" r:id="rId15"/>
    <p:sldId id="265" r:id="rId16"/>
    <p:sldId id="273" r:id="rId17"/>
    <p:sldId id="274" r:id="rId18"/>
    <p:sldId id="283" r:id="rId19"/>
    <p:sldId id="267" r:id="rId20"/>
    <p:sldId id="275" r:id="rId21"/>
    <p:sldId id="280" r:id="rId22"/>
    <p:sldId id="268" r:id="rId23"/>
    <p:sldId id="279" r:id="rId24"/>
    <p:sldId id="277" r:id="rId25"/>
    <p:sldId id="278" r:id="rId26"/>
    <p:sldId id="276" r:id="rId27"/>
    <p:sldId id="284" r:id="rId28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633" autoAdjust="0"/>
  </p:normalViewPr>
  <p:slideViewPr>
    <p:cSldViewPr snapToGrid="0">
      <p:cViewPr varScale="1">
        <p:scale>
          <a:sx n="86" d="100"/>
          <a:sy n="86" d="100"/>
        </p:scale>
        <p:origin x="79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1F6E82-E4FE-4DF5-90BE-341CFE4019A3}" type="datetime1">
              <a:rPr lang="cs-CZ" smtClean="0"/>
              <a:t>05.03.2020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AF60672-C8C4-4DCF-B877-02C0D340BCEB}" type="datetime1">
              <a:rPr lang="cs-CZ" smtClean="0"/>
              <a:t>05.03.2020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AF60672-C8C4-4DCF-B877-02C0D340BCEB}" type="datetime1">
              <a:rPr lang="cs-CZ" smtClean="0"/>
              <a:t>05.03.2020</a:t>
            </a:fld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36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Obdélní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Obdélní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Obdélní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Přímá spojnice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Zástupný symbol pro datum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B757A148-3510-4E72-9938-6FB6C73F01AC}" type="datetime1">
              <a:rPr lang="cs-CZ" smtClean="0"/>
              <a:t>05.03.2020</a:t>
            </a:fld>
            <a:endParaRPr lang="en-US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E6C2A9-410E-448A-954E-0040863DDA94}" type="datetime1">
              <a:rPr lang="cs-CZ" smtClean="0"/>
              <a:t>05.03.2020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186496-C224-4F0F-BC29-D327824892BA}" type="datetime1">
              <a:rPr lang="cs-CZ" smtClean="0"/>
              <a:t>05.03.2020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783BFF-2158-4E0B-955F-F81B2C6829E3}" type="datetime1">
              <a:rPr lang="cs-CZ" smtClean="0"/>
              <a:t>05.03.2020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Obdélní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Obdélní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Obdélní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271FC348-A95B-4D9B-BC81-C3F6E322B261}" type="datetime1">
              <a:rPr lang="cs-CZ" smtClean="0"/>
              <a:t>05.03.2020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BDC50C-9840-4518-A15D-DE61D385DE31}" type="datetime1">
              <a:rPr lang="cs-CZ" smtClean="0"/>
              <a:t>05.03.2020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2BF9D8-50CB-422B-BC87-9B56A47F9A28}" type="datetime1">
              <a:rPr lang="cs-CZ" smtClean="0"/>
              <a:t>05.03.2020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4B211D-397E-49F0-987A-37031B73686F}" type="datetime1">
              <a:rPr lang="cs-CZ" smtClean="0"/>
              <a:t>05.03.2020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34C11A-E9E6-4EAB-A5B4-F531E006532C}" type="datetime1">
              <a:rPr lang="cs-CZ" smtClean="0"/>
              <a:t>05.03.2020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99B5957E-EBD5-4B87-9533-1B323153FD8F}" type="datetime1">
              <a:rPr lang="cs-CZ" smtClean="0"/>
              <a:t>05.03.2020</a:t>
            </a:fld>
            <a:endParaRPr lang="en-US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4F885618-289D-4BD4-B88D-CDA7C867FA3E}" type="datetime1">
              <a:rPr lang="cs-CZ" smtClean="0"/>
              <a:t>05.03.2020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Obdélní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Obdélní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016DE02-4111-4D63-947B-220D0222A625}" type="datetime1">
              <a:rPr lang="cs-CZ" smtClean="0"/>
              <a:t>05.03.2020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eepedia.com/read.php?history_of_clinical_psychology_research_assessment_conclusion_clinical_psychology&amp;b=84&amp;c=5" TargetMode="External"/><Relationship Id="rId2" Type="http://schemas.openxmlformats.org/officeDocument/2006/relationships/hyperlink" Target="https://www.zeepedia.com/read.php?historical_overview_of_clinical_psychology_the_greek_period_clinical_psychology&amp;b=84&amp;c=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zeepedia.com/read.php?how_clinical_psychologists_became_involved_in_treatment_clinical_psychology&amp;b=84&amp;c=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Obdélník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Obdélník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 rtlCol="0">
            <a:normAutofit fontScale="90000"/>
          </a:bodyPr>
          <a:lstStyle/>
          <a:p>
            <a:pPr rtl="0"/>
            <a:r>
              <a:rPr lang="cs" sz="4400" dirty="0">
                <a:solidFill>
                  <a:schemeClr val="tx1"/>
                </a:solidFill>
              </a:rPr>
              <a:t>History of clinical psycho</a:t>
            </a:r>
            <a:r>
              <a:rPr lang="cs-CZ" sz="4400" dirty="0">
                <a:solidFill>
                  <a:schemeClr val="tx1"/>
                </a:solidFill>
              </a:rPr>
              <a:t>logy</a:t>
            </a:r>
            <a:endParaRPr lang="cs" sz="4400" dirty="0">
              <a:solidFill>
                <a:schemeClr val="tx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 rtlCol="0">
            <a:normAutofit/>
          </a:bodyPr>
          <a:lstStyle/>
          <a:p>
            <a:pPr rtl="0"/>
            <a:r>
              <a:rPr lang="cs" dirty="0">
                <a:solidFill>
                  <a:schemeClr val="tx1"/>
                </a:solidFill>
              </a:rPr>
              <a:t>Lucie Stroupková, 5.3.2020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ages</a:t>
            </a:r>
            <a:r>
              <a:rPr lang="cs-CZ" dirty="0"/>
              <a:t> - </a:t>
            </a:r>
            <a:r>
              <a:rPr lang="cs-CZ" dirty="0" err="1"/>
              <a:t>treatment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Impact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hands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en-US" dirty="0"/>
              <a:t> Cat</a:t>
            </a:r>
            <a:r>
              <a:rPr lang="cs-CZ" dirty="0"/>
              <a:t>h</a:t>
            </a:r>
            <a:r>
              <a:rPr lang="en-US" dirty="0" err="1"/>
              <a:t>olic</a:t>
            </a:r>
            <a:r>
              <a:rPr lang="en-US" dirty="0"/>
              <a:t> Church</a:t>
            </a:r>
            <a:endParaRPr lang="cs-CZ" dirty="0"/>
          </a:p>
          <a:p>
            <a:r>
              <a:rPr lang="en-AU" dirty="0"/>
              <a:t>Mental disease = caused by Evil, demonic possessions</a:t>
            </a:r>
          </a:p>
          <a:p>
            <a:r>
              <a:rPr lang="cs-CZ" dirty="0" err="1"/>
              <a:t>Witc</a:t>
            </a:r>
            <a:r>
              <a:rPr lang="en-AU" dirty="0" err="1"/>
              <a:t>hes</a:t>
            </a:r>
            <a:r>
              <a:rPr lang="en-AU" dirty="0"/>
              <a:t> processions – </a:t>
            </a:r>
            <a:r>
              <a:rPr lang="en-AU" i="1" dirty="0"/>
              <a:t>Hammer of Witches (1487) </a:t>
            </a:r>
            <a:r>
              <a:rPr lang="en-AU" dirty="0"/>
              <a:t>– Jakob </a:t>
            </a:r>
            <a:r>
              <a:rPr lang="en-AU" dirty="0" err="1"/>
              <a:t>Sprener</a:t>
            </a:r>
            <a:endParaRPr lang="en-AU" dirty="0"/>
          </a:p>
          <a:p>
            <a:r>
              <a:rPr lang="cs-CZ" dirty="0"/>
              <a:t>„</a:t>
            </a:r>
            <a:r>
              <a:rPr lang="en-AU" dirty="0"/>
              <a:t>Treatment“ of the „fools“</a:t>
            </a:r>
          </a:p>
          <a:p>
            <a:pPr lvl="1"/>
            <a:r>
              <a:rPr lang="en-AU" dirty="0"/>
              <a:t>Cages of the fools</a:t>
            </a:r>
          </a:p>
          <a:p>
            <a:pPr lvl="1"/>
            <a:r>
              <a:rPr lang="en-AU" dirty="0"/>
              <a:t>Settlements of the fools near monasteries</a:t>
            </a:r>
          </a:p>
          <a:p>
            <a:pPr lvl="1"/>
            <a:r>
              <a:rPr lang="en-AU" dirty="0"/>
              <a:t>Asylums </a:t>
            </a:r>
          </a:p>
          <a:p>
            <a:pPr lvl="1"/>
            <a:r>
              <a:rPr lang="en-AU" dirty="0"/>
              <a:t>Bloodletting, burning top of the head with iron bars</a:t>
            </a:r>
          </a:p>
          <a:p>
            <a:r>
              <a:rPr lang="en-AU" dirty="0"/>
              <a:t>Savonarola – sleep, putting flasks, baths in tepid water, laxatives</a:t>
            </a:r>
          </a:p>
          <a:p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783BFF-2158-4E0B-955F-F81B2C6829E3}" type="datetime1">
              <a:rPr lang="cs-CZ" smtClean="0"/>
              <a:t>05.03.2020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8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C73AD-0DFC-4248-9F8D-829449B6E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97D460-3B62-436A-A5A2-E55140B36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41D267-3006-483E-9312-9958D2441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783BFF-2158-4E0B-955F-F81B2C6829E3}" type="datetime1">
              <a:rPr lang="cs-CZ" smtClean="0"/>
              <a:t>05.03.2020</a:t>
            </a:fld>
            <a:endParaRPr lang="en-US"/>
          </a:p>
        </p:txBody>
      </p:sp>
      <p:pic>
        <p:nvPicPr>
          <p:cNvPr id="4098" name="Picture 2" descr="Image result for cage of the fools">
            <a:extLst>
              <a:ext uri="{FF2B5EF4-FFF2-40B4-BE49-F238E27FC236}">
                <a16:creationId xmlns:a16="http://schemas.microsoft.com/office/drawing/2014/main" id="{DDEEDDE4-CB5D-4B81-B611-BF04632A5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1038224"/>
            <a:ext cx="7019925" cy="370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cage of the fools">
            <a:extLst>
              <a:ext uri="{FF2B5EF4-FFF2-40B4-BE49-F238E27FC236}">
                <a16:creationId xmlns:a16="http://schemas.microsoft.com/office/drawing/2014/main" id="{0EA94CAC-4F10-4F8D-A7C5-8D0D44D9E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10131"/>
            <a:ext cx="6026092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796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04B687-711A-482A-9AF6-469EF6BC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54B1CE-F9D1-42E7-B9D0-869205347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7267ED-687A-4B07-B3DF-83A9EF15F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783BFF-2158-4E0B-955F-F81B2C6829E3}" type="datetime1">
              <a:rPr lang="cs-CZ" smtClean="0"/>
              <a:t>05.03.2020</a:t>
            </a:fld>
            <a:endParaRPr lang="en-US"/>
          </a:p>
        </p:txBody>
      </p:sp>
      <p:pic>
        <p:nvPicPr>
          <p:cNvPr id="5122" name="Picture 2" descr="Image result for baňkování historie">
            <a:extLst>
              <a:ext uri="{FF2B5EF4-FFF2-40B4-BE49-F238E27FC236}">
                <a16:creationId xmlns:a16="http://schemas.microsoft.com/office/drawing/2014/main" id="{5C1299D9-E898-460B-B4BB-D6B54F636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698" y="2020824"/>
            <a:ext cx="4240157" cy="317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D74C2ED6-9AC0-46A5-95E7-35040D120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236" y="1272271"/>
            <a:ext cx="3524582" cy="467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385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0D5B5A-A034-4B7B-8905-55661DFED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Renaissance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C293C1-CDFC-44E1-BB36-09963D8C2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Observation and </a:t>
            </a:r>
            <a:r>
              <a:rPr lang="en-AU" dirty="0" err="1"/>
              <a:t>ph</a:t>
            </a:r>
            <a:r>
              <a:rPr lang="cs-CZ" dirty="0" err="1"/>
              <a:t>ysical</a:t>
            </a:r>
            <a:r>
              <a:rPr lang="cs-CZ" dirty="0"/>
              <a:t> </a:t>
            </a:r>
            <a:r>
              <a:rPr lang="en-AU" dirty="0"/>
              <a:t>view on the world overshadows religious viewpoints</a:t>
            </a:r>
          </a:p>
          <a:p>
            <a:r>
              <a:rPr lang="en-AU" dirty="0"/>
              <a:t>René Descartes: duality of the soul and body -&gt; basis for western understanding of mental illness until recently</a:t>
            </a:r>
          </a:p>
          <a:p>
            <a:r>
              <a:rPr lang="en-AU" dirty="0"/>
              <a:t>Biological explanations for psychological problems</a:t>
            </a:r>
          </a:p>
          <a:p>
            <a:endParaRPr lang="en-AU" dirty="0"/>
          </a:p>
          <a:p>
            <a:r>
              <a:rPr lang="en-AU" dirty="0"/>
              <a:t>Johan </a:t>
            </a:r>
            <a:r>
              <a:rPr lang="en-AU" dirty="0" err="1"/>
              <a:t>Weyer</a:t>
            </a:r>
            <a:r>
              <a:rPr lang="en-AU" dirty="0"/>
              <a:t> – observation of patients -&gt; described psychopathological symptoms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294FB1-48F3-42EF-900D-9C1B3A9AA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783BFF-2158-4E0B-955F-F81B2C6829E3}" type="datetime1">
              <a:rPr lang="cs-CZ" smtClean="0"/>
              <a:t>05.03.2020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27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Reinnesance</a:t>
            </a:r>
            <a:r>
              <a:rPr lang="cs-CZ" dirty="0"/>
              <a:t> - </a:t>
            </a:r>
            <a:r>
              <a:rPr lang="cs-CZ" dirty="0" err="1"/>
              <a:t>treatment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Treatment of the people with mental illness gets to the hands of doctors</a:t>
            </a:r>
          </a:p>
          <a:p>
            <a:r>
              <a:rPr lang="en-AU" dirty="0"/>
              <a:t>Mental </a:t>
            </a:r>
            <a:r>
              <a:rPr lang="en-AU" dirty="0" err="1"/>
              <a:t>illnes</a:t>
            </a:r>
            <a:r>
              <a:rPr lang="cs-CZ" dirty="0"/>
              <a:t>s</a:t>
            </a:r>
            <a:r>
              <a:rPr lang="en-AU" dirty="0"/>
              <a:t> is belie</a:t>
            </a:r>
            <a:r>
              <a:rPr lang="cs-CZ" dirty="0"/>
              <a:t>v</a:t>
            </a:r>
            <a:r>
              <a:rPr lang="en-AU" dirty="0"/>
              <a:t>ed to be caused by brain, brain d</a:t>
            </a:r>
            <a:r>
              <a:rPr lang="cs-CZ" dirty="0"/>
              <a:t>e</a:t>
            </a:r>
            <a:r>
              <a:rPr lang="en-AU" dirty="0"/>
              <a:t>mage, </a:t>
            </a:r>
            <a:r>
              <a:rPr lang="en-AU" dirty="0" err="1"/>
              <a:t>tumors</a:t>
            </a:r>
            <a:endParaRPr lang="en-AU" dirty="0"/>
          </a:p>
          <a:p>
            <a:r>
              <a:rPr lang="en-AU" dirty="0"/>
              <a:t>Asylums aside the society</a:t>
            </a:r>
          </a:p>
          <a:p>
            <a:r>
              <a:rPr lang="en-AU" dirty="0"/>
              <a:t>Water treatment, massages, physical exercise, sleep-inducing substances</a:t>
            </a:r>
          </a:p>
          <a:p>
            <a:r>
              <a:rPr lang="en-AU" dirty="0"/>
              <a:t>Dangerous patients – locked in towers or cells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783BFF-2158-4E0B-955F-F81B2C6829E3}" type="datetime1">
              <a:rPr lang="cs-CZ" smtClean="0"/>
              <a:t>05.03.2020</a:t>
            </a:fld>
            <a:endParaRPr lang="en-US"/>
          </a:p>
        </p:txBody>
      </p:sp>
      <p:pic>
        <p:nvPicPr>
          <p:cNvPr id="6148" name="Picture 4" descr="Image result for asylum 17 century">
            <a:extLst>
              <a:ext uri="{FF2B5EF4-FFF2-40B4-BE49-F238E27FC236}">
                <a16:creationId xmlns:a16="http://schemas.microsoft.com/office/drawing/2014/main" id="{F833E237-6027-40DE-A42C-9C11E4AE6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165" y="3806488"/>
            <a:ext cx="4064375" cy="250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4DCE6BB1-8E67-45D4-A276-8FA5B3158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259" y="1000810"/>
            <a:ext cx="1809281" cy="271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190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43BDD3-7926-435F-BFBE-51A8B548E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Late 18th and </a:t>
            </a:r>
            <a:r>
              <a:rPr lang="en-AU" dirty="0"/>
              <a:t>19th century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5A5FAE-ABF8-453F-B0AD-B7AB565B8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16250"/>
            <a:ext cx="10058400" cy="3849624"/>
          </a:xfrm>
        </p:spPr>
        <p:txBody>
          <a:bodyPr/>
          <a:lstStyle/>
          <a:p>
            <a:r>
              <a:rPr lang="en-AU" dirty="0"/>
              <a:t>Knowledge and care in the hands of doctors – Birth of Psychiatry</a:t>
            </a:r>
          </a:p>
          <a:p>
            <a:r>
              <a:rPr lang="en-AU" b="1" dirty="0"/>
              <a:t>Benjamin Rush </a:t>
            </a:r>
            <a:r>
              <a:rPr lang="en-AU" dirty="0"/>
              <a:t>– first psychiatric text in psychiatry admitting that mental illness might be caused by our mind</a:t>
            </a:r>
          </a:p>
          <a:p>
            <a:r>
              <a:rPr lang="en-AU" b="1" dirty="0"/>
              <a:t>Phillipe </a:t>
            </a:r>
            <a:r>
              <a:rPr lang="en-AU" b="1" dirty="0" err="1"/>
              <a:t>Pinel</a:t>
            </a:r>
            <a:r>
              <a:rPr lang="en-AU" b="1" dirty="0"/>
              <a:t> </a:t>
            </a:r>
            <a:r>
              <a:rPr lang="en-AU" dirty="0"/>
              <a:t>– Psychiatrist – book on the classification of diseases</a:t>
            </a:r>
          </a:p>
          <a:p>
            <a:r>
              <a:rPr lang="en-AU" b="1" dirty="0"/>
              <a:t>Gall </a:t>
            </a:r>
            <a:r>
              <a:rPr lang="en-AU" dirty="0"/>
              <a:t>– skull physiology</a:t>
            </a:r>
          </a:p>
          <a:p>
            <a:r>
              <a:rPr lang="en-AU" dirty="0"/>
              <a:t>Mental illness is primarily physical condition but may be influenced or caused by our mind 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EF9569-F747-4DE7-ACAC-15E39D5D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783BFF-2158-4E0B-955F-F81B2C6829E3}" type="datetime1">
              <a:rPr lang="cs-CZ" smtClean="0"/>
              <a:t>05.03.2020</a:t>
            </a:fld>
            <a:endParaRPr lang="en-US"/>
          </a:p>
        </p:txBody>
      </p:sp>
      <p:pic>
        <p:nvPicPr>
          <p:cNvPr id="7172" name="Picture 4" descr="Image result for gall skull">
            <a:extLst>
              <a:ext uri="{FF2B5EF4-FFF2-40B4-BE49-F238E27FC236}">
                <a16:creationId xmlns:a16="http://schemas.microsoft.com/office/drawing/2014/main" id="{6BDF7F1B-E7E9-44D2-B8C2-2EEAB4B4B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032" y="3917663"/>
            <a:ext cx="3609149" cy="271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278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Late 18th and 19th </a:t>
            </a:r>
            <a:r>
              <a:rPr lang="cs-CZ" dirty="0" err="1"/>
              <a:t>century</a:t>
            </a:r>
            <a:r>
              <a:rPr lang="cs-CZ" dirty="0"/>
              <a:t> </a:t>
            </a:r>
            <a:r>
              <a:rPr lang="cs-CZ" dirty="0" err="1"/>
              <a:t>treatment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AU" b="1" dirty="0"/>
              <a:t>Franz Mesmer </a:t>
            </a:r>
          </a:p>
          <a:p>
            <a:pPr fontAlgn="t"/>
            <a:r>
              <a:rPr lang="en-AU" dirty="0"/>
              <a:t>magnetic force in our bodies influenced by gravitation of the planets</a:t>
            </a:r>
          </a:p>
          <a:p>
            <a:pPr fontAlgn="t"/>
            <a:r>
              <a:rPr lang="en-AU" dirty="0"/>
              <a:t>Magnets, iron bars, his own magnetic force</a:t>
            </a:r>
          </a:p>
          <a:p>
            <a:pPr fontAlgn="t"/>
            <a:r>
              <a:rPr lang="en-AU" dirty="0"/>
              <a:t>Experiment with „</a:t>
            </a:r>
            <a:r>
              <a:rPr lang="en-AU" dirty="0" err="1"/>
              <a:t>magneting</a:t>
            </a:r>
            <a:r>
              <a:rPr lang="en-AU" dirty="0"/>
              <a:t>“ over doors</a:t>
            </a:r>
          </a:p>
          <a:p>
            <a:pPr fontAlgn="t"/>
            <a:r>
              <a:rPr lang="en-AU" dirty="0"/>
              <a:t>Mesmerism -&gt; hypnoses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783BFF-2158-4E0B-955F-F81B2C6829E3}" type="datetime1">
              <a:rPr lang="cs-CZ" smtClean="0"/>
              <a:t>05.03.2020</a:t>
            </a:fld>
            <a:endParaRPr lang="en-US"/>
          </a:p>
        </p:txBody>
      </p:sp>
      <p:pic>
        <p:nvPicPr>
          <p:cNvPr id="8194" name="Picture 2" descr="Image result for franz mesmer">
            <a:extLst>
              <a:ext uri="{FF2B5EF4-FFF2-40B4-BE49-F238E27FC236}">
                <a16:creationId xmlns:a16="http://schemas.microsoft.com/office/drawing/2014/main" id="{D6DBEDD3-4F93-4B78-A1D2-F668A7D71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619" y="2020824"/>
            <a:ext cx="3685627" cy="3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franz mesmer">
            <a:extLst>
              <a:ext uri="{FF2B5EF4-FFF2-40B4-BE49-F238E27FC236}">
                <a16:creationId xmlns:a16="http://schemas.microsoft.com/office/drawing/2014/main" id="{13563F20-5DF4-4649-BDE6-BE36D8FD7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3777747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904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AU" dirty="0"/>
              <a:t>Late 18th and 19th century treatment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2560" y="2055432"/>
            <a:ext cx="4663440" cy="374904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1400" b="1" dirty="0"/>
              <a:t>Philip</a:t>
            </a:r>
            <a:r>
              <a:rPr lang="cs-CZ" sz="1400" b="1" dirty="0"/>
              <a:t>e</a:t>
            </a:r>
            <a:r>
              <a:rPr lang="en-AU" sz="1400" b="1" dirty="0"/>
              <a:t> </a:t>
            </a:r>
            <a:r>
              <a:rPr lang="en-AU" sz="1400" b="1" dirty="0" err="1"/>
              <a:t>Pinel</a:t>
            </a:r>
            <a:endParaRPr lang="en-AU" sz="1400" b="1" dirty="0"/>
          </a:p>
          <a:p>
            <a:pPr>
              <a:lnSpc>
                <a:spcPct val="90000"/>
              </a:lnSpc>
            </a:pPr>
            <a:r>
              <a:rPr lang="en-AU" sz="1400" dirty="0"/>
              <a:t>physician</a:t>
            </a:r>
          </a:p>
          <a:p>
            <a:pPr>
              <a:lnSpc>
                <a:spcPct val="90000"/>
              </a:lnSpc>
            </a:pPr>
            <a:r>
              <a:rPr lang="en-AU" sz="1400" dirty="0"/>
              <a:t>Improved living conditions of the patients in hospitals</a:t>
            </a:r>
          </a:p>
          <a:p>
            <a:pPr>
              <a:lnSpc>
                <a:spcPct val="90000"/>
              </a:lnSpc>
            </a:pPr>
            <a:r>
              <a:rPr lang="en-AU" sz="1400" i="1" dirty="0" err="1"/>
              <a:t>Bicetre</a:t>
            </a:r>
            <a:r>
              <a:rPr lang="en-AU" sz="1400" dirty="0"/>
              <a:t> – male asylum – horrible conditions, patients restrained by chains for years</a:t>
            </a:r>
          </a:p>
          <a:p>
            <a:pPr lvl="1">
              <a:lnSpc>
                <a:spcPct val="90000"/>
              </a:lnSpc>
            </a:pPr>
            <a:r>
              <a:rPr lang="en-AU" sz="1400" dirty="0"/>
              <a:t>Removed chains from those with no violent behaviour</a:t>
            </a:r>
          </a:p>
          <a:p>
            <a:pPr lvl="1">
              <a:lnSpc>
                <a:spcPct val="90000"/>
              </a:lnSpc>
            </a:pPr>
            <a:r>
              <a:rPr lang="en-AU" sz="1400" dirty="0"/>
              <a:t>Bleeding, purging, blistering -&gt; „psychodrama“, working</a:t>
            </a:r>
          </a:p>
          <a:p>
            <a:pPr>
              <a:lnSpc>
                <a:spcPct val="90000"/>
              </a:lnSpc>
            </a:pPr>
            <a:r>
              <a:rPr lang="en-AU" sz="1400" dirty="0"/>
              <a:t>60% death patients/first two years -&gt; 10% …</a:t>
            </a:r>
          </a:p>
          <a:p>
            <a:pPr>
              <a:lnSpc>
                <a:spcPct val="90000"/>
              </a:lnSpc>
            </a:pPr>
            <a:r>
              <a:rPr lang="en-AU" sz="1400" i="1" dirty="0"/>
              <a:t>La </a:t>
            </a:r>
            <a:r>
              <a:rPr lang="en-AU" sz="1400" i="1" dirty="0" err="1"/>
              <a:t>Salpetriere</a:t>
            </a:r>
            <a:r>
              <a:rPr lang="en-AU" sz="1400" i="1" dirty="0"/>
              <a:t> </a:t>
            </a:r>
            <a:r>
              <a:rPr lang="en-AU" sz="1400" dirty="0"/>
              <a:t>– female asylum</a:t>
            </a:r>
          </a:p>
          <a:p>
            <a:pPr>
              <a:lnSpc>
                <a:spcPct val="90000"/>
              </a:lnSpc>
            </a:pPr>
            <a:r>
              <a:rPr lang="en-AU" sz="1400" dirty="0"/>
              <a:t>Keeping case histories</a:t>
            </a:r>
          </a:p>
          <a:p>
            <a:pPr>
              <a:lnSpc>
                <a:spcPct val="90000"/>
              </a:lnSpc>
            </a:pPr>
            <a:r>
              <a:rPr lang="en-AU" sz="1400" dirty="0"/>
              <a:t>-&gt; soon in whole Europe</a:t>
            </a:r>
          </a:p>
        </p:txBody>
      </p:sp>
      <p:pic>
        <p:nvPicPr>
          <p:cNvPr id="9222" name="Picture 6" descr="Philippe Pinel (1745-1826)">
            <a:extLst>
              <a:ext uri="{FF2B5EF4-FFF2-40B4-BE49-F238E27FC236}">
                <a16:creationId xmlns:a16="http://schemas.microsoft.com/office/drawing/2014/main" id="{8FB01935-5AD3-40A9-9D15-E8BC5A0DB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8512" y="2103120"/>
            <a:ext cx="2689936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C2783BFF-2158-4E0B-955F-F81B2C6829E3}" type="datetime1">
              <a:rPr lang="cs-CZ" smtClean="0"/>
              <a:pPr rtl="0">
                <a:spcAft>
                  <a:spcPts val="600"/>
                </a:spcAft>
              </a:pPr>
              <a:t>05.03.2020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14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D31C9F-B583-4788-A19D-33202C682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8161CA-0AF2-4DDC-8942-68D653767F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898AB40-53C7-4CF6-B1B8-479FC069A4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EDDE3BF-7629-4468-ADFB-9EC4BA611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BDC50C-9840-4518-A15D-DE61D385DE31}" type="datetime1">
              <a:rPr lang="cs-CZ" smtClean="0"/>
              <a:t>05.03.2020</a:t>
            </a:fld>
            <a:endParaRPr lang="en-US"/>
          </a:p>
        </p:txBody>
      </p:sp>
      <p:pic>
        <p:nvPicPr>
          <p:cNvPr id="10244" name="Picture 4" descr="Image result for phillibe pinel painting">
            <a:extLst>
              <a:ext uri="{FF2B5EF4-FFF2-40B4-BE49-F238E27FC236}">
                <a16:creationId xmlns:a16="http://schemas.microsoft.com/office/drawing/2014/main" id="{9C61363B-57DE-41FF-B73A-2361085ED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133" y="2051119"/>
            <a:ext cx="4476532" cy="271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phillibe pinel painting">
            <a:extLst>
              <a:ext uri="{FF2B5EF4-FFF2-40B4-BE49-F238E27FC236}">
                <a16:creationId xmlns:a16="http://schemas.microsoft.com/office/drawing/2014/main" id="{66BBB847-B69A-47C6-851D-DB499EF8B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431" y="2051119"/>
            <a:ext cx="3993769" cy="271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582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03BC9B-FC13-4730-BAE7-69DB21AA8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Birth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Psychology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6169D3-1F66-4FA4-8428-C400CDD14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/>
              <a:t>Helmoltz</a:t>
            </a:r>
            <a:r>
              <a:rPr lang="en-AU" dirty="0"/>
              <a:t>, Müller, Fechner, James, …</a:t>
            </a:r>
          </a:p>
          <a:p>
            <a:r>
              <a:rPr lang="en-AU" dirty="0"/>
              <a:t>1879 </a:t>
            </a:r>
            <a:r>
              <a:rPr lang="en-AU" b="1" dirty="0"/>
              <a:t>Wilhelm Wundt </a:t>
            </a:r>
            <a:r>
              <a:rPr lang="en-AU" dirty="0"/>
              <a:t>– first laboratory of psychology in </a:t>
            </a:r>
            <a:r>
              <a:rPr lang="en-AU" dirty="0" err="1"/>
              <a:t>Liebzig</a:t>
            </a:r>
            <a:r>
              <a:rPr lang="en-AU" dirty="0"/>
              <a:t>, Germany – birth of psychology</a:t>
            </a:r>
          </a:p>
          <a:p>
            <a:r>
              <a:rPr lang="en-AU" dirty="0"/>
              <a:t>1892 Foundation of American Psychological Association</a:t>
            </a:r>
          </a:p>
          <a:p>
            <a:endParaRPr lang="en-AU" dirty="0"/>
          </a:p>
          <a:p>
            <a:r>
              <a:rPr lang="en-AU" i="1" dirty="0"/>
              <a:t>One of very few fields that first had a science and then clinical approach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4DF175-2900-48C5-9627-295ECBE17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783BFF-2158-4E0B-955F-F81B2C6829E3}" type="datetime1">
              <a:rPr lang="cs-CZ" smtClean="0"/>
              <a:t>05.03.2020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05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0"/>
            <a:ext cx="12191979" cy="6857990"/>
          </a:xfrm>
          <a:prstGeom prst="rect">
            <a:avLst/>
          </a:prstGeom>
        </p:spPr>
      </p:pic>
      <p:sp>
        <p:nvSpPr>
          <p:cNvPr id="29" name="Obdélník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Obdélník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0" y="2359099"/>
            <a:ext cx="6718433" cy="1746504"/>
          </a:xfrm>
        </p:spPr>
        <p:txBody>
          <a:bodyPr rtlCol="0">
            <a:normAutofit/>
          </a:bodyPr>
          <a:lstStyle/>
          <a:p>
            <a:pPr rtl="0"/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Clinical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Psychology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Birth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Psychoanalysis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dirty="0"/>
              <a:t>Sigmund Freud (1856-1939)</a:t>
            </a:r>
          </a:p>
          <a:p>
            <a:pPr lvl="1"/>
            <a:r>
              <a:rPr lang="en-AU" sz="1800" dirty="0"/>
              <a:t>Austrian neurologist</a:t>
            </a:r>
          </a:p>
          <a:p>
            <a:pPr lvl="1"/>
            <a:r>
              <a:rPr lang="en-AU" sz="1800" dirty="0"/>
              <a:t>Psychological explanations of the disorders</a:t>
            </a:r>
          </a:p>
          <a:p>
            <a:pPr lvl="1"/>
            <a:r>
              <a:rPr lang="en-AU" sz="1800" b="1" dirty="0"/>
              <a:t>Baseline for clinical approach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783BFF-2158-4E0B-955F-F81B2C6829E3}" type="datetime1">
              <a:rPr lang="cs-CZ" smtClean="0"/>
              <a:t>05.03.2020</a:t>
            </a:fld>
            <a:endParaRPr lang="en-US"/>
          </a:p>
        </p:txBody>
      </p:sp>
      <p:pic>
        <p:nvPicPr>
          <p:cNvPr id="11266" name="Picture 2" descr="Image result for sigmund freud">
            <a:extLst>
              <a:ext uri="{FF2B5EF4-FFF2-40B4-BE49-F238E27FC236}">
                <a16:creationId xmlns:a16="http://schemas.microsoft.com/office/drawing/2014/main" id="{3351481F-9B9A-4FD5-AD95-5D4518DF7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318" y="674969"/>
            <a:ext cx="3750641" cy="527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632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příbor freud">
            <a:extLst>
              <a:ext uri="{FF2B5EF4-FFF2-40B4-BE49-F238E27FC236}">
                <a16:creationId xmlns:a16="http://schemas.microsoft.com/office/drawing/2014/main" id="{130BD1C1-E3CB-4E83-ACEF-96D58B33A1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r="17385" b="2"/>
          <a:stretch/>
        </p:blipFill>
        <p:spPr bwMode="auto">
          <a:xfrm>
            <a:off x="228599" y="237744"/>
            <a:ext cx="7696201" cy="63825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C2783BFF-2158-4E0B-955F-F81B2C6829E3}" type="datetime1">
              <a:rPr lang="cs-CZ" smtClean="0"/>
              <a:pPr rtl="0">
                <a:spcAft>
                  <a:spcPts val="600"/>
                </a:spcAft>
              </a:pPr>
              <a:t>05.03.2020</a:t>
            </a:fld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cs-CZ" dirty="0" err="1"/>
              <a:t>Travel</a:t>
            </a:r>
            <a:r>
              <a:rPr lang="cs-CZ" dirty="0"/>
              <a:t> tip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b="1" dirty="0"/>
              <a:t>Příbor</a:t>
            </a:r>
            <a:r>
              <a:rPr lang="cs-CZ" dirty="0"/>
              <a:t> – </a:t>
            </a:r>
            <a:r>
              <a:rPr lang="cs-CZ" dirty="0" err="1"/>
              <a:t>birthtown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Sigmund Freud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A6460E1-E71E-413B-BFE7-CFD977A01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561" y="3783918"/>
            <a:ext cx="3486151" cy="225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49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94C5-8E83-4F09-8FE6-205EC0A93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Birth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Clinical</a:t>
            </a:r>
            <a:r>
              <a:rPr lang="cs-CZ" dirty="0"/>
              <a:t> Psychology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C6E78D-8FE5-4129-8AA0-6ECBD9B3C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Lightner Witmer </a:t>
            </a:r>
            <a:r>
              <a:rPr lang="en-AU" dirty="0"/>
              <a:t>(1867-1956)</a:t>
            </a:r>
          </a:p>
          <a:p>
            <a:r>
              <a:rPr lang="en-AU" dirty="0"/>
              <a:t>Born in USA</a:t>
            </a:r>
          </a:p>
          <a:p>
            <a:r>
              <a:rPr lang="en-AU" dirty="0" err="1"/>
              <a:t>Wunds</a:t>
            </a:r>
            <a:r>
              <a:rPr lang="en-AU" dirty="0"/>
              <a:t> doctoral student</a:t>
            </a:r>
          </a:p>
          <a:p>
            <a:r>
              <a:rPr lang="en-AU" dirty="0"/>
              <a:t>Back in USA – University of Pennsylvania – asked to work with 14 year-old boy with severe difficulty with spelling and recognising </a:t>
            </a:r>
            <a:r>
              <a:rPr lang="en-AU" dirty="0" err="1"/>
              <a:t>witten</a:t>
            </a:r>
            <a:r>
              <a:rPr lang="en-AU" dirty="0"/>
              <a:t> words -&gt; Psychological clinic -&gt; </a:t>
            </a:r>
            <a:r>
              <a:rPr lang="en-AU" b="1" dirty="0"/>
              <a:t>CLINICAL PSYCHOLOGY</a:t>
            </a:r>
          </a:p>
          <a:p>
            <a:endParaRPr lang="en-AU" dirty="0"/>
          </a:p>
          <a:p>
            <a:r>
              <a:rPr lang="en-AU" dirty="0"/>
              <a:t>Clinical psychology – careful application of scientific psychological knowledge into human problems solving -&gt; APA rejected</a:t>
            </a:r>
          </a:p>
          <a:p>
            <a:r>
              <a:rPr lang="en-AU" dirty="0"/>
              <a:t>-&gt; Witmer established training in Clinical Psychology at University of Pennsylvania -&gt; </a:t>
            </a:r>
            <a:r>
              <a:rPr lang="en-AU" dirty="0" err="1"/>
              <a:t>hospial</a:t>
            </a:r>
            <a:r>
              <a:rPr lang="en-AU" dirty="0"/>
              <a:t> for kids with mental disabilities</a:t>
            </a:r>
          </a:p>
          <a:p>
            <a:r>
              <a:rPr lang="en-AU" dirty="0"/>
              <a:t>-&gt; 1917 American Association of Clinical psychology -&gt; APA loosing members -&gt; Clinical section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32F8E0-0E66-4AEE-8D06-63B44B071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783BFF-2158-4E0B-955F-F81B2C6829E3}" type="datetime1">
              <a:rPr lang="cs-CZ" smtClean="0"/>
              <a:t>05.03.2020</a:t>
            </a:fld>
            <a:endParaRPr lang="en-US"/>
          </a:p>
        </p:txBody>
      </p:sp>
      <p:pic>
        <p:nvPicPr>
          <p:cNvPr id="13314" name="Picture 2" descr="Image result for lightner witmer">
            <a:extLst>
              <a:ext uri="{FF2B5EF4-FFF2-40B4-BE49-F238E27FC236}">
                <a16:creationId xmlns:a16="http://schemas.microsoft.com/office/drawing/2014/main" id="{DE9213D3-FFEB-402D-887F-91A34F63E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321" y="1028964"/>
            <a:ext cx="3755936" cy="197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672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cs-CZ" dirty="0" err="1"/>
              <a:t>Milestones</a:t>
            </a:r>
            <a:r>
              <a:rPr lang="cs-CZ" dirty="0"/>
              <a:t> in 19th and 20th </a:t>
            </a:r>
            <a:r>
              <a:rPr lang="cs-CZ" dirty="0" err="1"/>
              <a:t>century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AU" dirty="0"/>
              <a:t>Galton </a:t>
            </a:r>
          </a:p>
          <a:p>
            <a:pPr>
              <a:lnSpc>
                <a:spcPct val="100000"/>
              </a:lnSpc>
            </a:pPr>
            <a:r>
              <a:rPr lang="en-AU" dirty="0"/>
              <a:t>Binet</a:t>
            </a:r>
          </a:p>
          <a:p>
            <a:pPr>
              <a:lnSpc>
                <a:spcPct val="100000"/>
              </a:lnSpc>
            </a:pPr>
            <a:r>
              <a:rPr lang="en-AU" b="1" dirty="0"/>
              <a:t>World War I. </a:t>
            </a:r>
            <a:r>
              <a:rPr lang="en-AU" dirty="0"/>
              <a:t>– need to </a:t>
            </a:r>
            <a:r>
              <a:rPr lang="en-AU" dirty="0" err="1"/>
              <a:t>asess</a:t>
            </a:r>
            <a:r>
              <a:rPr lang="en-AU" dirty="0"/>
              <a:t> -&gt; Army Alpha and Beta -&gt; Assessment in </a:t>
            </a:r>
            <a:r>
              <a:rPr lang="en-AU" dirty="0" err="1"/>
              <a:t>PsychologyPsychologists</a:t>
            </a:r>
            <a:r>
              <a:rPr lang="en-AU" dirty="0"/>
              <a:t> assesses psychological assessment – Army Alpha and Beta</a:t>
            </a:r>
          </a:p>
          <a:p>
            <a:pPr>
              <a:lnSpc>
                <a:spcPct val="100000"/>
              </a:lnSpc>
            </a:pPr>
            <a:r>
              <a:rPr lang="en-AU" b="1" dirty="0"/>
              <a:t>World War II</a:t>
            </a:r>
            <a:r>
              <a:rPr lang="en-AU" dirty="0"/>
              <a:t>. –&gt; PTSD -&gt; need to treat -&gt; more PhD students necessary -&gt; New </a:t>
            </a:r>
            <a:r>
              <a:rPr lang="en-AU" dirty="0" err="1"/>
              <a:t>psychoterapeutic</a:t>
            </a:r>
            <a:r>
              <a:rPr lang="en-AU" dirty="0"/>
              <a:t> approaches</a:t>
            </a:r>
          </a:p>
        </p:txBody>
      </p:sp>
      <p:pic>
        <p:nvPicPr>
          <p:cNvPr id="14338" name="Picture 2" descr="Image result for army alpha beta">
            <a:extLst>
              <a:ext uri="{FF2B5EF4-FFF2-40B4-BE49-F238E27FC236}">
                <a16:creationId xmlns:a16="http://schemas.microsoft.com/office/drawing/2014/main" id="{21EEA597-A814-4B07-9E8E-6C54E497B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6514" y="1749125"/>
            <a:ext cx="2689936" cy="374904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C2783BFF-2158-4E0B-955F-F81B2C6829E3}" type="datetime1">
              <a:rPr lang="cs-CZ" smtClean="0"/>
              <a:pPr rtl="0">
                <a:spcAft>
                  <a:spcPts val="600"/>
                </a:spcAft>
              </a:pPr>
              <a:t>05.03.2020</a:t>
            </a:fld>
            <a:endParaRPr lang="en-US"/>
          </a:p>
        </p:txBody>
      </p:sp>
      <p:pic>
        <p:nvPicPr>
          <p:cNvPr id="14340" name="Picture 4" descr="Image result for veterans therapy">
            <a:extLst>
              <a:ext uri="{FF2B5EF4-FFF2-40B4-BE49-F238E27FC236}">
                <a16:creationId xmlns:a16="http://schemas.microsoft.com/office/drawing/2014/main" id="{713BF210-64F8-4EBF-BE3A-AB4947CDD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921" y="4020847"/>
            <a:ext cx="3210586" cy="201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442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Clinical</a:t>
            </a:r>
            <a:r>
              <a:rPr lang="cs-CZ" dirty="0"/>
              <a:t> Psychology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Research</a:t>
            </a:r>
            <a:endParaRPr lang="cs-CZ" b="1" dirty="0"/>
          </a:p>
          <a:p>
            <a:pPr lvl="1"/>
            <a:r>
              <a:rPr lang="cs-CZ" dirty="0" err="1"/>
              <a:t>Characteristics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psychopathology</a:t>
            </a:r>
            <a:r>
              <a:rPr lang="cs-CZ" dirty="0"/>
              <a:t>, basic </a:t>
            </a:r>
            <a:r>
              <a:rPr lang="cs-CZ" dirty="0" err="1"/>
              <a:t>understanding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psychopathology</a:t>
            </a:r>
            <a:r>
              <a:rPr lang="cs-CZ" dirty="0"/>
              <a:t>, prevalence, </a:t>
            </a:r>
            <a:r>
              <a:rPr lang="cs-CZ" dirty="0" err="1"/>
              <a:t>effectiveness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psychotherapy</a:t>
            </a:r>
            <a:endParaRPr lang="cs-CZ" dirty="0"/>
          </a:p>
          <a:p>
            <a:r>
              <a:rPr lang="cs-CZ" b="1" dirty="0" err="1"/>
              <a:t>Treatment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Application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Scientific</a:t>
            </a:r>
            <a:r>
              <a:rPr lang="cs-CZ" dirty="0"/>
              <a:t> </a:t>
            </a:r>
            <a:r>
              <a:rPr lang="cs-CZ" dirty="0" err="1"/>
              <a:t>knowledge</a:t>
            </a:r>
            <a:r>
              <a:rPr lang="cs-CZ" dirty="0"/>
              <a:t> </a:t>
            </a:r>
            <a:r>
              <a:rPr lang="cs-CZ" dirty="0" err="1"/>
              <a:t>psychoterapeutical</a:t>
            </a:r>
            <a:r>
              <a:rPr lang="cs-CZ" dirty="0"/>
              <a:t> </a:t>
            </a:r>
            <a:r>
              <a:rPr lang="cs-CZ" dirty="0" err="1"/>
              <a:t>approaches</a:t>
            </a:r>
            <a:endParaRPr lang="cs-CZ" dirty="0"/>
          </a:p>
          <a:p>
            <a:endParaRPr lang="cs-CZ" dirty="0"/>
          </a:p>
          <a:p>
            <a:r>
              <a:rPr lang="cs-CZ" b="1" dirty="0" err="1"/>
              <a:t>Assessment</a:t>
            </a:r>
            <a:endParaRPr lang="cs-CZ" b="1" dirty="0"/>
          </a:p>
          <a:p>
            <a:r>
              <a:rPr lang="cs-CZ" b="1" dirty="0" err="1"/>
              <a:t>Prevention</a:t>
            </a: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783BFF-2158-4E0B-955F-F81B2C6829E3}" type="datetime1">
              <a:rPr lang="cs-CZ" smtClean="0"/>
              <a:t>05.03.2020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34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clinical</a:t>
            </a:r>
            <a:r>
              <a:rPr lang="cs-CZ" dirty="0"/>
              <a:t> psychology </a:t>
            </a:r>
            <a:r>
              <a:rPr lang="cs-CZ" dirty="0" err="1"/>
              <a:t>today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783BFF-2158-4E0B-955F-F81B2C6829E3}" type="datetime1">
              <a:rPr lang="cs-CZ" smtClean="0"/>
              <a:t>05.03.2020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2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783BFF-2158-4E0B-955F-F81B2C6829E3}" type="datetime1">
              <a:rPr lang="cs-CZ" smtClean="0"/>
              <a:t>05.03.2020</a:t>
            </a:fld>
            <a:endParaRPr lang="en-US"/>
          </a:p>
        </p:txBody>
      </p:sp>
      <p:pic>
        <p:nvPicPr>
          <p:cNvPr id="15362" name="Picture 2" descr="Image result for clinical psychology meme">
            <a:extLst>
              <a:ext uri="{FF2B5EF4-FFF2-40B4-BE49-F238E27FC236}">
                <a16:creationId xmlns:a16="http://schemas.microsoft.com/office/drawing/2014/main" id="{FAB87DBC-C9E5-4AF0-AF5A-C52595141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875" y="1085121"/>
            <a:ext cx="5776325" cy="494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033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ED1928-8F38-4E6F-AF9A-5A8C18275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References</a:t>
            </a:r>
            <a:r>
              <a:rPr lang="cs-CZ" dirty="0"/>
              <a:t>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22C58F-B895-4E03-A28C-180111274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Gould, S. J. (1996). </a:t>
            </a:r>
            <a:r>
              <a:rPr lang="en-US" i="1" dirty="0"/>
              <a:t>The </a:t>
            </a:r>
            <a:r>
              <a:rPr lang="en-US" i="1" dirty="0" err="1"/>
              <a:t>mismeasure</a:t>
            </a:r>
            <a:r>
              <a:rPr lang="en-US" i="1" dirty="0"/>
              <a:t> of man</a:t>
            </a:r>
            <a:r>
              <a:rPr lang="en-US" dirty="0"/>
              <a:t>. New York: Norton.</a:t>
            </a:r>
            <a:endParaRPr lang="cs-CZ" dirty="0"/>
          </a:p>
          <a:p>
            <a:r>
              <a:rPr lang="en-US" dirty="0"/>
              <a:t>Hunt, M. M. (2007). </a:t>
            </a:r>
            <a:r>
              <a:rPr lang="en-US" i="1" dirty="0"/>
              <a:t>The story of psychology</a:t>
            </a:r>
            <a:r>
              <a:rPr lang="en-US" dirty="0"/>
              <a:t>. New York: Anchor Books</a:t>
            </a:r>
            <a:endParaRPr lang="cs-CZ" dirty="0"/>
          </a:p>
          <a:p>
            <a:r>
              <a:rPr lang="cs-CZ" dirty="0"/>
              <a:t>Svoboda, M., Češková, E., Kučerová, H. (2006). </a:t>
            </a:r>
            <a:r>
              <a:rPr lang="cs-CZ" i="1" dirty="0"/>
              <a:t>Psychopatologie a psychiatrie. </a:t>
            </a:r>
            <a:r>
              <a:rPr lang="cs-CZ" dirty="0"/>
              <a:t>Praha: Portál.</a:t>
            </a:r>
          </a:p>
          <a:p>
            <a:r>
              <a:rPr lang="cs-CZ" dirty="0" err="1"/>
              <a:t>Historical</a:t>
            </a:r>
            <a:r>
              <a:rPr lang="cs-CZ" dirty="0"/>
              <a:t> </a:t>
            </a:r>
            <a:r>
              <a:rPr lang="cs-CZ" dirty="0" err="1"/>
              <a:t>overview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clinical</a:t>
            </a:r>
            <a:r>
              <a:rPr lang="cs-CZ" dirty="0"/>
              <a:t> psychology (</a:t>
            </a:r>
            <a:r>
              <a:rPr lang="cs-CZ" dirty="0" err="1"/>
              <a:t>n.d</a:t>
            </a:r>
            <a:r>
              <a:rPr lang="cs-CZ" dirty="0"/>
              <a:t>.). </a:t>
            </a:r>
            <a:r>
              <a:rPr lang="cs-CZ" dirty="0">
                <a:hlinkClick r:id="rId2"/>
              </a:rPr>
              <a:t>https://www.zeepedia.com/read.php?historical_overview_of_clinical_psychology_the_greek_period_clinical_psychology&amp;b=84&amp;c=4</a:t>
            </a:r>
            <a:endParaRPr lang="cs-CZ" dirty="0"/>
          </a:p>
          <a:p>
            <a:r>
              <a:rPr lang="cs-CZ" dirty="0" err="1"/>
              <a:t>History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clinical</a:t>
            </a:r>
            <a:r>
              <a:rPr lang="cs-CZ" dirty="0"/>
              <a:t> psychology (</a:t>
            </a:r>
            <a:r>
              <a:rPr lang="cs-CZ" dirty="0" err="1"/>
              <a:t>n.d</a:t>
            </a:r>
            <a:r>
              <a:rPr lang="cs-CZ" dirty="0"/>
              <a:t>.). </a:t>
            </a:r>
            <a:r>
              <a:rPr lang="cs-CZ" dirty="0">
                <a:hlinkClick r:id="rId3"/>
              </a:rPr>
              <a:t>https://www.zeepedia.com/read.php?history_of_clinical_psychology_research_assessment_conclusion_clinical_psychology&amp;b=84&amp;c=5</a:t>
            </a:r>
            <a:endParaRPr lang="cs-CZ" dirty="0"/>
          </a:p>
          <a:p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psychologist</a:t>
            </a:r>
            <a:r>
              <a:rPr lang="cs-CZ" dirty="0"/>
              <a:t> </a:t>
            </a:r>
            <a:r>
              <a:rPr lang="cs-CZ" dirty="0" err="1"/>
              <a:t>became</a:t>
            </a:r>
            <a:r>
              <a:rPr lang="cs-CZ" dirty="0"/>
              <a:t> </a:t>
            </a:r>
            <a:r>
              <a:rPr lang="cs-CZ" dirty="0" err="1"/>
              <a:t>involved</a:t>
            </a:r>
            <a:r>
              <a:rPr lang="cs-CZ" dirty="0"/>
              <a:t> in </a:t>
            </a:r>
            <a:r>
              <a:rPr lang="cs-CZ" dirty="0" err="1"/>
              <a:t>treatment</a:t>
            </a:r>
            <a:r>
              <a:rPr lang="cs-CZ" dirty="0"/>
              <a:t> (</a:t>
            </a:r>
            <a:r>
              <a:rPr lang="cs-CZ" dirty="0" err="1"/>
              <a:t>n.d</a:t>
            </a:r>
            <a:r>
              <a:rPr lang="cs-CZ" dirty="0"/>
              <a:t>.). </a:t>
            </a:r>
            <a:r>
              <a:rPr lang="cs-CZ" dirty="0">
                <a:hlinkClick r:id="rId4"/>
              </a:rPr>
              <a:t>https://www.zeepedia.com/read.php?how_clinical_psychologists_became_involved_in_treatment_clinical_psychology&amp;b=84&amp;c=6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C69F76-E85C-421E-82CD-C5185CFC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783BFF-2158-4E0B-955F-F81B2C6829E3}" type="datetime1">
              <a:rPr lang="cs-CZ" smtClean="0"/>
              <a:t>05.03.2020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9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25574D-410D-422F-995E-319804B3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psychological experiment..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87272D-DCC2-4E7F-9B7E-40B0F205A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b="1" dirty="0" err="1"/>
              <a:t>Psamtik</a:t>
            </a:r>
            <a:r>
              <a:rPr lang="en-US" sz="1600" b="1" dirty="0"/>
              <a:t> I.</a:t>
            </a:r>
          </a:p>
          <a:p>
            <a:r>
              <a:rPr lang="en-US" sz="1600" dirty="0"/>
              <a:t>7th cent BC</a:t>
            </a:r>
          </a:p>
          <a:p>
            <a:r>
              <a:rPr lang="en-US" sz="1600" dirty="0"/>
              <a:t>Hypothesis: Egyptians are the most ancient nation on the world</a:t>
            </a:r>
          </a:p>
          <a:p>
            <a:r>
              <a:rPr lang="en-US" sz="1600" dirty="0"/>
              <a:t>Method: Two kids -&gt; herder -</a:t>
            </a:r>
            <a:r>
              <a:rPr lang="cs-CZ" sz="1600" dirty="0"/>
              <a:t>&gt;</a:t>
            </a:r>
            <a:r>
              <a:rPr lang="en-US" sz="1600" dirty="0"/>
              <a:t> silence</a:t>
            </a:r>
          </a:p>
          <a:p>
            <a:r>
              <a:rPr lang="en-US" sz="1600" dirty="0"/>
              <a:t>Result: „</a:t>
            </a:r>
            <a:r>
              <a:rPr lang="en-US" sz="1600" i="1" dirty="0" err="1"/>
              <a:t>Bekos</a:t>
            </a:r>
            <a:r>
              <a:rPr lang="en-US" sz="1600" i="1" dirty="0"/>
              <a:t>, </a:t>
            </a:r>
            <a:r>
              <a:rPr lang="en-US" sz="1600" i="1" dirty="0" err="1"/>
              <a:t>bekos</a:t>
            </a:r>
            <a:r>
              <a:rPr lang="en-US" sz="1600" i="1" dirty="0"/>
              <a:t>!“</a:t>
            </a:r>
          </a:p>
          <a:p>
            <a:r>
              <a:rPr lang="en-US" sz="1600" dirty="0"/>
              <a:t>Conclusion: </a:t>
            </a:r>
            <a:r>
              <a:rPr lang="cs-CZ" sz="1600" dirty="0" err="1"/>
              <a:t>Phrygians</a:t>
            </a:r>
            <a:r>
              <a:rPr lang="en-US" sz="1600" dirty="0"/>
              <a:t> are more ancient than Egyptians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862D12-66B0-4D4F-8059-5CC7CBD9F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783BFF-2158-4E0B-955F-F81B2C6829E3}" type="datetime1">
              <a:rPr lang="cs-CZ" smtClean="0"/>
              <a:t>05.03.2020</a:t>
            </a:fld>
            <a:endParaRPr lang="en-US" dirty="0"/>
          </a:p>
        </p:txBody>
      </p:sp>
      <p:pic>
        <p:nvPicPr>
          <p:cNvPr id="1026" name="Picture 2" descr="Phrygian Kingdom Geography Ancient Places and/or Civilizations World Hi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03" y="3737811"/>
            <a:ext cx="2326532" cy="201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ief of Psamtik I making an offering to Ra-Horakhty (Tomb of Pabasa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020" y="923131"/>
            <a:ext cx="2696196" cy="382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629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86F9CB-45D2-4408-9C3F-09784162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Ancient</a:t>
            </a:r>
            <a:r>
              <a:rPr lang="cs-CZ" dirty="0"/>
              <a:t> </a:t>
            </a:r>
            <a:r>
              <a:rPr lang="cs-CZ" dirty="0" err="1"/>
              <a:t>history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734109-73DE-4C6F-9F71-7A45367C9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thoughts come from God/Gods</a:t>
            </a:r>
          </a:p>
          <a:p>
            <a:r>
              <a:rPr lang="en-US" dirty="0" err="1"/>
              <a:t>Illiad</a:t>
            </a:r>
            <a:r>
              <a:rPr lang="en-US" dirty="0"/>
              <a:t>, </a:t>
            </a:r>
            <a:r>
              <a:rPr lang="en-US" dirty="0" err="1"/>
              <a:t>Odysey</a:t>
            </a:r>
            <a:r>
              <a:rPr lang="en-US" dirty="0"/>
              <a:t> – Gods tell the protagonists what to do, speak to the warriors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Bible: </a:t>
            </a:r>
            <a:r>
              <a:rPr lang="en-US" dirty="0"/>
              <a:t>mental illness seen as a punishment or a test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God</a:t>
            </a:r>
            <a:endParaRPr lang="cs-CZ" dirty="0"/>
          </a:p>
          <a:p>
            <a:r>
              <a:rPr lang="cs-CZ" dirty="0"/>
              <a:t>„</a:t>
            </a:r>
            <a:r>
              <a:rPr lang="en-US" dirty="0"/>
              <a:t>The L</a:t>
            </a:r>
            <a:r>
              <a:rPr lang="cs-CZ" dirty="0" err="1"/>
              <a:t>ord</a:t>
            </a:r>
            <a:r>
              <a:rPr lang="en-US" dirty="0"/>
              <a:t> will afflict you with madness, blindness and confusion of mind.</a:t>
            </a:r>
            <a:r>
              <a:rPr lang="cs-CZ" dirty="0"/>
              <a:t>“ (</a:t>
            </a:r>
            <a:r>
              <a:rPr lang="cs-CZ" dirty="0" err="1"/>
              <a:t>Deuteonomium</a:t>
            </a:r>
            <a:r>
              <a:rPr lang="cs-CZ" dirty="0"/>
              <a:t>, 28, 28)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654D23-123A-4003-8DD1-4999ED449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783BFF-2158-4E0B-955F-F81B2C6829E3}" type="datetime1">
              <a:rPr lang="cs-CZ" smtClean="0"/>
              <a:t>05.03.2020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7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B681E8-9F2C-43B1-92DD-9BBB99DDF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Antique</a:t>
            </a:r>
            <a:r>
              <a:rPr lang="cs-CZ" dirty="0"/>
              <a:t> </a:t>
            </a:r>
            <a:r>
              <a:rPr lang="cs-CZ" dirty="0" err="1"/>
              <a:t>Greece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DE21B7-80CF-43C8-A5A2-87F6471CC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53985"/>
            <a:ext cx="10058400" cy="3849624"/>
          </a:xfrm>
        </p:spPr>
        <p:txBody>
          <a:bodyPr/>
          <a:lstStyle/>
          <a:p>
            <a:r>
              <a:rPr lang="en-US" dirty="0"/>
              <a:t>Expansion of education and philosophy</a:t>
            </a:r>
          </a:p>
          <a:p>
            <a:r>
              <a:rPr lang="en-US" dirty="0"/>
              <a:t>Psychological questions in philosophy </a:t>
            </a:r>
          </a:p>
          <a:p>
            <a:r>
              <a:rPr lang="en-US" b="1" dirty="0" err="1"/>
              <a:t>Alkmaion</a:t>
            </a:r>
            <a:r>
              <a:rPr lang="en-US" b="1" dirty="0"/>
              <a:t> </a:t>
            </a:r>
            <a:r>
              <a:rPr lang="en-US" dirty="0"/>
              <a:t>– found optic nerve -&gt; optic organs send perceptions to the brain by air canals and in the brain</a:t>
            </a:r>
            <a:r>
              <a:rPr lang="cs-CZ" dirty="0"/>
              <a:t> </a:t>
            </a:r>
            <a:r>
              <a:rPr lang="en-US" dirty="0"/>
              <a:t>the ideas are derived</a:t>
            </a:r>
          </a:p>
          <a:p>
            <a:r>
              <a:rPr lang="cs-CZ" b="1" dirty="0"/>
              <a:t>Demokritos</a:t>
            </a:r>
            <a:r>
              <a:rPr lang="en-US" b="1" dirty="0"/>
              <a:t> </a:t>
            </a:r>
            <a:r>
              <a:rPr lang="en-US" dirty="0"/>
              <a:t>- everything is made of atoms -&gt; things reflect their picture to the atoms of air -&gt; atoms of eye -&gt; atoms of brain -&gt; perception </a:t>
            </a:r>
            <a:endParaRPr lang="cs-CZ" dirty="0"/>
          </a:p>
          <a:p>
            <a:r>
              <a:rPr lang="en-US" b="1" dirty="0"/>
              <a:t>Protagoras</a:t>
            </a:r>
            <a:r>
              <a:rPr lang="en-US" dirty="0"/>
              <a:t> – </a:t>
            </a:r>
            <a:r>
              <a:rPr lang="cs-CZ" dirty="0"/>
              <a:t>„</a:t>
            </a:r>
            <a:r>
              <a:rPr lang="en-US" dirty="0"/>
              <a:t>Man is the measure of all things“</a:t>
            </a:r>
            <a:endParaRPr lang="cs-CZ" dirty="0"/>
          </a:p>
          <a:p>
            <a:r>
              <a:rPr lang="en-US" b="1" dirty="0"/>
              <a:t>Hippo</a:t>
            </a:r>
            <a:r>
              <a:rPr lang="cs-CZ" b="1" dirty="0"/>
              <a:t>c</a:t>
            </a:r>
            <a:r>
              <a:rPr lang="en-US" b="1" dirty="0"/>
              <a:t>rates </a:t>
            </a:r>
            <a:r>
              <a:rPr lang="en-US" dirty="0"/>
              <a:t>– mental balance = balance of 4 bodily fluids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 – bile, black bile phlegm, blood -&gt; </a:t>
            </a:r>
            <a:r>
              <a:rPr lang="en-US" dirty="0" err="1"/>
              <a:t>disbalance</a:t>
            </a:r>
            <a:r>
              <a:rPr lang="en-US" dirty="0"/>
              <a:t> = mental disease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17627C-A705-4D9C-8236-E0F6E93BE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783BFF-2158-4E0B-955F-F81B2C6829E3}" type="datetime1">
              <a:rPr lang="cs-CZ" smtClean="0"/>
              <a:t>05.03.2020</a:t>
            </a:fld>
            <a:endParaRPr lang="en-US"/>
          </a:p>
        </p:txBody>
      </p:sp>
      <p:pic>
        <p:nvPicPr>
          <p:cNvPr id="3076" name="Picture 4" descr="Image result for hippokr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394" y="3731231"/>
            <a:ext cx="2811918" cy="240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hippokrates flu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524" y="4162937"/>
            <a:ext cx="2073922" cy="20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913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B4495B-21EA-4B87-8E2F-869239A1A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Ancient history - treatment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3762C3-77D8-4CFC-9E28-92EA33F6A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Egypt 15 cent. BC</a:t>
            </a:r>
          </a:p>
          <a:p>
            <a:pPr lvl="1"/>
            <a:r>
              <a:rPr lang="en-US" sz="1800"/>
              <a:t>Prayers to chase away demons </a:t>
            </a:r>
          </a:p>
          <a:p>
            <a:pPr lvl="1"/>
            <a:r>
              <a:rPr lang="en-US" sz="1800"/>
              <a:t>Temple treatment – Imhotep temple </a:t>
            </a:r>
          </a:p>
          <a:p>
            <a:pPr lvl="2"/>
            <a:r>
              <a:rPr lang="en-US" sz="1800"/>
              <a:t>Suggestion, hypnoses, sleep</a:t>
            </a:r>
            <a:endParaRPr lang="en-US" sz="1800" i="1"/>
          </a:p>
          <a:p>
            <a:endParaRPr lang="cs-CZ"/>
          </a:p>
          <a:p>
            <a:pPr lvl="1"/>
            <a:endParaRPr lang="cs-CZ" sz="1800" i="1"/>
          </a:p>
        </p:txBody>
      </p:sp>
      <p:pic>
        <p:nvPicPr>
          <p:cNvPr id="2052" name="Picture 4" descr="20120216-health Akmanth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1760" y="2741828"/>
            <a:ext cx="4663440" cy="247162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4D17EC-1AF0-4D1F-81A4-C9DF290DF9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C2783BFF-2158-4E0B-955F-F81B2C6829E3}" type="datetime1">
              <a:rPr lang="cs-CZ" smtClean="0"/>
              <a:pPr rtl="0">
                <a:spcAft>
                  <a:spcPts val="600"/>
                </a:spcAft>
              </a:pPr>
              <a:t>05.03.2020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38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772838-963E-455C-94A4-687A8D1CB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Antique</a:t>
            </a:r>
            <a:r>
              <a:rPr lang="cs-CZ" dirty="0"/>
              <a:t> </a:t>
            </a:r>
            <a:r>
              <a:rPr lang="cs-CZ" dirty="0" err="1"/>
              <a:t>Greece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B53A9B-82B7-44DB-ABCD-CA5D50277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033" y="2014194"/>
            <a:ext cx="10058400" cy="3849624"/>
          </a:xfrm>
        </p:spPr>
        <p:txBody>
          <a:bodyPr>
            <a:normAutofit/>
          </a:bodyPr>
          <a:lstStyle/>
          <a:p>
            <a:r>
              <a:rPr lang="en-GB" sz="1600" b="1" dirty="0"/>
              <a:t>So</a:t>
            </a:r>
            <a:r>
              <a:rPr lang="cs-CZ" sz="1600" b="1" dirty="0"/>
              <a:t>c</a:t>
            </a:r>
            <a:r>
              <a:rPr lang="en-GB" sz="1600" b="1" dirty="0"/>
              <a:t>rates</a:t>
            </a:r>
          </a:p>
          <a:p>
            <a:pPr lvl="1"/>
            <a:r>
              <a:rPr lang="en-AU" sz="1400" dirty="0"/>
              <a:t>we already know everything, we just have to recall that -&gt; questioning</a:t>
            </a:r>
          </a:p>
          <a:p>
            <a:r>
              <a:rPr lang="en-AU" sz="1600" b="1" dirty="0"/>
              <a:t>Plato </a:t>
            </a:r>
          </a:p>
          <a:p>
            <a:pPr lvl="1"/>
            <a:r>
              <a:rPr lang="en-AU" sz="1400" dirty="0"/>
              <a:t>we do not know everything but we cannot trust our senses -&gt; logical deduction</a:t>
            </a:r>
          </a:p>
          <a:p>
            <a:pPr lvl="1"/>
            <a:r>
              <a:rPr lang="en-AU" sz="1400" dirty="0"/>
              <a:t>Cart with horses – first theory of personality</a:t>
            </a:r>
          </a:p>
          <a:p>
            <a:r>
              <a:rPr lang="cs-CZ" sz="1600" b="1" dirty="0" err="1"/>
              <a:t>Aristotle</a:t>
            </a:r>
            <a:endParaRPr lang="cs-CZ" sz="1600" b="1" dirty="0"/>
          </a:p>
          <a:p>
            <a:pPr lvl="1"/>
            <a:r>
              <a:rPr lang="en-AU" sz="1400" dirty="0"/>
              <a:t>All the things has their forms/similarities (heavy, round, et</a:t>
            </a:r>
            <a:r>
              <a:rPr lang="cs-CZ" sz="1400" dirty="0"/>
              <a:t>c</a:t>
            </a:r>
            <a:r>
              <a:rPr lang="en-AU" sz="1400" dirty="0"/>
              <a:t>.)</a:t>
            </a:r>
          </a:p>
          <a:p>
            <a:pPr lvl="1"/>
            <a:r>
              <a:rPr lang="en-AU" sz="1400" dirty="0"/>
              <a:t> -&gt; connection of the forms in heart -&gt; ideas 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BE255F-2930-4732-BDF4-2686D8EF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783BFF-2158-4E0B-955F-F81B2C6829E3}" type="datetime1">
              <a:rPr lang="cs-CZ" smtClean="0"/>
              <a:t>05.03.2020</a:t>
            </a:fld>
            <a:endParaRPr lang="en-US"/>
          </a:p>
        </p:txBody>
      </p:sp>
      <p:pic>
        <p:nvPicPr>
          <p:cNvPr id="1026" name="Picture 2" descr="Přepravě, Vůz, Vozataj, Koně, Tažené">
            <a:extLst>
              <a:ext uri="{FF2B5EF4-FFF2-40B4-BE49-F238E27FC236}">
                <a16:creationId xmlns:a16="http://schemas.microsoft.com/office/drawing/2014/main" id="{B7AF0B33-20F3-4216-9AC7-2151C88C8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650" y="3429000"/>
            <a:ext cx="3930550" cy="256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447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E2F370-C554-4580-A40B-1B407061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Antique Greece - treatment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477CA1-520C-4FA0-BBFC-ABF72BCD9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55470"/>
            <a:ext cx="10058400" cy="3849624"/>
          </a:xfrm>
        </p:spPr>
        <p:txBody>
          <a:bodyPr/>
          <a:lstStyle/>
          <a:p>
            <a:r>
              <a:rPr lang="en-AU" dirty="0"/>
              <a:t>Antique Greece 1000 BC</a:t>
            </a:r>
          </a:p>
          <a:p>
            <a:r>
              <a:rPr lang="en-AU" dirty="0" err="1"/>
              <a:t>Asklepi</a:t>
            </a:r>
            <a:r>
              <a:rPr lang="cs-CZ" dirty="0"/>
              <a:t>on</a:t>
            </a:r>
            <a:r>
              <a:rPr lang="en-AU" dirty="0"/>
              <a:t>´s temples (</a:t>
            </a:r>
            <a:r>
              <a:rPr lang="en-AU" dirty="0" err="1"/>
              <a:t>asklepions</a:t>
            </a:r>
            <a:r>
              <a:rPr lang="en-AU" dirty="0"/>
              <a:t>) </a:t>
            </a:r>
          </a:p>
          <a:p>
            <a:pPr lvl="1"/>
            <a:r>
              <a:rPr lang="en-AU" dirty="0"/>
              <a:t>in the countryside</a:t>
            </a:r>
          </a:p>
          <a:p>
            <a:pPr lvl="1"/>
            <a:r>
              <a:rPr lang="en-AU" dirty="0"/>
              <a:t>diet, climate, baths</a:t>
            </a:r>
          </a:p>
          <a:p>
            <a:r>
              <a:rPr lang="en-AU" dirty="0" err="1"/>
              <a:t>Galenos</a:t>
            </a:r>
            <a:r>
              <a:rPr lang="en-AU" dirty="0"/>
              <a:t> (130-200BC)</a:t>
            </a:r>
          </a:p>
          <a:p>
            <a:pPr lvl="1"/>
            <a:r>
              <a:rPr lang="en-AU" dirty="0"/>
              <a:t>Based on Hippocrates theory -&gt; bloodletting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29293D-0AD4-44C1-9B5D-812447E51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783BFF-2158-4E0B-955F-F81B2C6829E3}" type="datetime1">
              <a:rPr lang="cs-CZ" smtClean="0"/>
              <a:t>05.03.2020</a:t>
            </a:fld>
            <a:endParaRPr lang="en-US"/>
          </a:p>
        </p:txBody>
      </p:sp>
      <p:pic>
        <p:nvPicPr>
          <p:cNvPr id="2050" name="Picture 2" descr="Image result for asklepions temple">
            <a:extLst>
              <a:ext uri="{FF2B5EF4-FFF2-40B4-BE49-F238E27FC236}">
                <a16:creationId xmlns:a16="http://schemas.microsoft.com/office/drawing/2014/main" id="{502CB691-8674-459A-A6A2-231380C88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4" y="1752600"/>
            <a:ext cx="5348170" cy="446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sklepions temple">
            <a:extLst>
              <a:ext uri="{FF2B5EF4-FFF2-40B4-BE49-F238E27FC236}">
                <a16:creationId xmlns:a16="http://schemas.microsoft.com/office/drawing/2014/main" id="{82BF7DCD-B96B-4A9B-A2C4-EA12CBA64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831" y="4396270"/>
            <a:ext cx="2733675" cy="181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bloodletting greece">
            <a:extLst>
              <a:ext uri="{FF2B5EF4-FFF2-40B4-BE49-F238E27FC236}">
                <a16:creationId xmlns:a16="http://schemas.microsoft.com/office/drawing/2014/main" id="{526FFE70-8DBD-4647-A6B4-B71F7C14C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03" y="4266782"/>
            <a:ext cx="2261115" cy="203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727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DE70C6-25BE-4A79-AC24-80870C52A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ages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953B58-E1C7-416F-A68F-975BC33DEF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AU" dirty="0"/>
              <a:t>The end of the Western Roman Empire Roman Empire (476) / America Discovery (1453) – 17th century</a:t>
            </a:r>
          </a:p>
          <a:p>
            <a:r>
              <a:rPr lang="en-AU" dirty="0"/>
              <a:t>Impact of Cat</a:t>
            </a:r>
            <a:r>
              <a:rPr lang="cs-CZ" dirty="0"/>
              <a:t>h</a:t>
            </a:r>
            <a:r>
              <a:rPr lang="en-AU" dirty="0" err="1"/>
              <a:t>olic</a:t>
            </a:r>
            <a:r>
              <a:rPr lang="en-AU" dirty="0"/>
              <a:t> Church</a:t>
            </a:r>
          </a:p>
          <a:p>
            <a:r>
              <a:rPr lang="en-AU" dirty="0"/>
              <a:t>Causes of mental diseases („insanity“): demons, witches, sins</a:t>
            </a:r>
          </a:p>
          <a:p>
            <a:pPr fontAlgn="t"/>
            <a:r>
              <a:rPr lang="en-AU" dirty="0"/>
              <a:t>bishop </a:t>
            </a:r>
            <a:r>
              <a:rPr lang="en-AU" b="1" dirty="0"/>
              <a:t>Nicholas Ores-me </a:t>
            </a:r>
            <a:r>
              <a:rPr lang="en-AU" dirty="0"/>
              <a:t>– melancholy (dis</a:t>
            </a:r>
            <a:r>
              <a:rPr lang="cs-CZ" dirty="0"/>
              <a:t>s</a:t>
            </a:r>
            <a:r>
              <a:rPr lang="en-AU" dirty="0" err="1"/>
              <a:t>eas</a:t>
            </a:r>
            <a:r>
              <a:rPr lang="en-AU" dirty="0"/>
              <a:t>)</a:t>
            </a:r>
          </a:p>
          <a:p>
            <a:endParaRPr lang="cs-CZ" dirty="0"/>
          </a:p>
        </p:txBody>
      </p:sp>
      <p:pic>
        <p:nvPicPr>
          <p:cNvPr id="3074" name="Picture 2" descr="Image result for demon bible">
            <a:extLst>
              <a:ext uri="{FF2B5EF4-FFF2-40B4-BE49-F238E27FC236}">
                <a16:creationId xmlns:a16="http://schemas.microsoft.com/office/drawing/2014/main" id="{0446A688-34A8-43CE-813C-7709E514CF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2" r="2722" b="-1"/>
          <a:stretch/>
        </p:blipFill>
        <p:spPr bwMode="auto">
          <a:xfrm>
            <a:off x="6461760" y="2103120"/>
            <a:ext cx="4663440" cy="374904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FE8FCF-CDCC-4CD2-AFDD-C28B169318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C2783BFF-2158-4E0B-955F-F81B2C6829E3}" type="datetime1">
              <a:rPr lang="cs-CZ" smtClean="0"/>
              <a:pPr rtl="0">
                <a:spcAft>
                  <a:spcPts val="600"/>
                </a:spcAft>
              </a:pPr>
              <a:t>05.03.2020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913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92_TF56410444" id="{D9A60A82-AEBF-45C2-B5DF-1D3D356FACD2}" vid="{829DC7C5-F515-43FD-BAC4-4E2F13367BF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1244</Words>
  <Application>Microsoft Office PowerPoint</Application>
  <PresentationFormat>Širokoúhlá obrazovka</PresentationFormat>
  <Paragraphs>165</Paragraphs>
  <Slides>27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Avenir Next LT Pro</vt:lpstr>
      <vt:lpstr>Avenir Next LT Pro Light</vt:lpstr>
      <vt:lpstr>Calibri</vt:lpstr>
      <vt:lpstr>Garamond</vt:lpstr>
      <vt:lpstr>SavonVTI</vt:lpstr>
      <vt:lpstr>History of clinical psychology</vt:lpstr>
      <vt:lpstr>Clinical Psychology</vt:lpstr>
      <vt:lpstr>First psychological experiment..</vt:lpstr>
      <vt:lpstr>Ancient history</vt:lpstr>
      <vt:lpstr>Antique Greece</vt:lpstr>
      <vt:lpstr>Ancient history - treatment</vt:lpstr>
      <vt:lpstr>Antique Greece</vt:lpstr>
      <vt:lpstr>Antique Greece - treatment</vt:lpstr>
      <vt:lpstr>Middle ages</vt:lpstr>
      <vt:lpstr>Middle ages - treatment</vt:lpstr>
      <vt:lpstr>Prezentace aplikace PowerPoint</vt:lpstr>
      <vt:lpstr>Prezentace aplikace PowerPoint</vt:lpstr>
      <vt:lpstr>Renaissance</vt:lpstr>
      <vt:lpstr>Reinnesance - treatment</vt:lpstr>
      <vt:lpstr>Late 18th and 19th century</vt:lpstr>
      <vt:lpstr>Late 18th and 19th century treatment</vt:lpstr>
      <vt:lpstr>Late 18th and 19th century treatment</vt:lpstr>
      <vt:lpstr>Prezentace aplikace PowerPoint</vt:lpstr>
      <vt:lpstr>Birth of Psychology</vt:lpstr>
      <vt:lpstr>Birth of Psychoanalysis</vt:lpstr>
      <vt:lpstr>Travel tip</vt:lpstr>
      <vt:lpstr>Birth of Clinical Psychology</vt:lpstr>
      <vt:lpstr>Milestones in 19th and 20th century</vt:lpstr>
      <vt:lpstr>Clinical Psychology</vt:lpstr>
      <vt:lpstr>What is clinical psychology today?</vt:lpstr>
      <vt:lpstr>Prezentace aplikace PowerPoint</vt:lpstr>
      <vt:lpstr>References: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2020-03-05T10:08:34Z</dcterms:created>
  <dcterms:modified xsi:type="dcterms:W3CDTF">2020-03-05T10:25:39Z</dcterms:modified>
</cp:coreProperties>
</file>