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1" r:id="rId6"/>
    <p:sldId id="271" r:id="rId7"/>
    <p:sldId id="260" r:id="rId8"/>
    <p:sldId id="272" r:id="rId9"/>
    <p:sldId id="262" r:id="rId10"/>
    <p:sldId id="273" r:id="rId11"/>
    <p:sldId id="263" r:id="rId12"/>
    <p:sldId id="274" r:id="rId13"/>
    <p:sldId id="264" r:id="rId14"/>
    <p:sldId id="265" r:id="rId15"/>
    <p:sldId id="266" r:id="rId16"/>
    <p:sldId id="267" r:id="rId17"/>
    <p:sldId id="275" r:id="rId18"/>
    <p:sldId id="268" r:id="rId19"/>
    <p:sldId id="269" r:id="rId20"/>
    <p:sldId id="270" r:id="rId21"/>
  </p:sldIdLst>
  <p:sldSz cx="9144000" cy="5143500" type="screen16x9"/>
  <p:notesSz cx="6858000" cy="9144000"/>
  <p:embeddedFontLst>
    <p:embeddedFont>
      <p:font typeface="Old Standard TT" panose="020B0604020202020204" charset="-18"/>
      <p:regular r:id="rId23"/>
      <p:bold r:id="rId24"/>
      <p:italic r:id="rId25"/>
    </p:embeddedFont>
    <p:embeddedFont>
      <p:font typeface="Segoe UI" panose="020B0502040204020203" pitchFamily="34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45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1d208f3d0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1d208f3d0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7177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1d208f3d0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1d208f3d0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1d208f3d0_1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1d208f3d0_1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73870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1d208f3d0_1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1d208f3d0_1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61cdc62f28_0_6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61cdc62f28_0_6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61cdc62f28_0_6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61cdc62f28_0_6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61cdc62f28_0_6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61cdc62f28_0_6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1d208f3d0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1d208f3d0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61d208f3d0_2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61d208f3d0_2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61cdc62f28_0_6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61cdc62f28_0_6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1cdc62f28_0_5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1cdc62f28_0_5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1d208f3d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1d208f3d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1cdc62f28_0_4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1cdc62f28_0_4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1d208f3d0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1d208f3d0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1d208f3d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1d208f3d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85559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1d208f3d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1d208f3d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1d208f3d0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1d208f3d0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3053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1d208f3d0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1d208f3d0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back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 rtl="0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 rtl="0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 rtl="0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 rtl="0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 rtl="0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 rtl="0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 rtl="0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 rtl="0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Sociální psychologie I. </a:t>
            </a:r>
            <a:endParaRPr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První dojem a chyby v sociální percepci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3. Skupina</a:t>
            </a:r>
            <a:endParaRPr dirty="0"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Co udělat pro to, abychom zanechali dobrý první dojem a jak jednou zformovaný dojem změnit?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01957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3. Skupina</a:t>
            </a:r>
            <a:endParaRPr dirty="0"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Co udělat pro to, abychom zanechali dobrý první dojem a jak jednou zformovaný dojem změnit?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400"/>
              <a:t>Článek o vlivu podání ruky na vznik prvního dojmu: Bernieri, F. J., &amp; Petty, K. N. (2011). The influence of handshakes on first impression accuracy. Social Influence, 6(2), 78-87.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Dojem o druhé osobě můžeme změnit tehdy, když získáme více informací – ale! stereotypy mohou způsobovat, že naše úsudky jsou strnulé. Snadněji dojde ke zhoršení a jednou vytvořený špatný dojem se těžko ovlivňuje k pozitivnějšímu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4. Skupina</a:t>
            </a:r>
            <a:endParaRPr dirty="0"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Co všechno může mít první dojem za následky do budoucna?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4160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4. Skupina</a:t>
            </a:r>
            <a:endParaRPr dirty="0"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Co všechno může mít první dojem za následky do budoucna?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400"/>
              <a:t>Článek o vlivu prvního dojmu na důvěru v následné interakci Holtz, Brian C. "From first impression to fairness perception: Investigating the impact of initial trustworthiness beliefs." Personnel Psychology 68, no. 3 (2015): 499-546.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400"/>
              <a:t>Článek o vlivu přitažlivosti obviněného na trest: Stewart, J. E. (1980). Defendant's Attractiveness as a Factor in the Outcome of Criminal Trials: An Observational Study 1. Journal of Applied Social Psychology, 10(4), 348-361.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Dojem řídí naši reakci na danou osobu a ovlivňuje tak následné interpersonální chování (např. pokud si o mně druzí vytvoří dobrý dojem, snadno mi odpustí drobné „chyby a prohřešky“ – je to pro ně omluvitelnější).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Utváření dojmu o osobě – teoretické modely</a:t>
            </a:r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 b="1"/>
              <a:t>Asocianistický přístup (data-driven)</a:t>
            </a:r>
            <a:endParaRPr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"/>
              <a:t>Anderson (1974) - kognitivní algebra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/>
              <a:t>Sčítací model:</a:t>
            </a:r>
            <a:r>
              <a:rPr lang="cs"/>
              <a:t> celkový dojem je určen sčítáním hodnot všech rysů použitých při popisu osoby (uctivý +4, dobře se chovající +1, spolehlivý+1, celkem 6, což je posouzení míry sympatie vnímané osoby)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/>
              <a:t>Model váženého zprůměrňování:</a:t>
            </a:r>
            <a:r>
              <a:rPr lang="cs"/>
              <a:t> celkový dojem je závislý na průměrné škálové hodnotě jednotlivých rysů z hlediska percipienta. První informace mají vyšší váhu než následující, vytvářejí percepční zaměření; je těžké určit, jaká váha bude přisuzovaná jednotlivým rysům různými lidmi v různém situačním kontextu.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>
            <a:off x="311700" y="364575"/>
            <a:ext cx="8520600" cy="420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0000" lvl="0" indent="-540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/>
              <a:t>2.   Konstruktivistický přístup (theory-driven)</a:t>
            </a:r>
            <a:endParaRPr b="1"/>
          </a:p>
          <a:p>
            <a:pPr marL="4500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Asch (1946) – rysy jsou organizované ve tvaru gestaltu. Existují centrální rysy (srdečný x chladný) a periferní rysy, které nemají podstatný vliv na výsledný dojem</a:t>
            </a:r>
            <a:endParaRPr/>
          </a:p>
          <a:p>
            <a:pPr marL="630000" lvl="0" indent="-5400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b="1"/>
              <a:t>3.   Duální model procesu formování dojmu</a:t>
            </a:r>
            <a:endParaRPr b="1"/>
          </a:p>
          <a:p>
            <a:pPr marL="4500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Brewerová (1988) - kategorizace a personalizace jako dva oddělené procesy.</a:t>
            </a:r>
            <a:endParaRPr/>
          </a:p>
          <a:p>
            <a:pPr marL="4500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Stadium identifikace osoby (věk, pohlaví), pokud nezaujme či nejsme zaangažovaní – osoba zařazena v souladu s kategoriemi. V případě osobní zainteresovanosti získáváme další informace – personalizace.</a:t>
            </a:r>
            <a:endParaRPr/>
          </a:p>
          <a:p>
            <a:pPr marL="630000" lvl="0" indent="-5400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>
            <a:spLocks noGrp="1"/>
          </p:cNvSpPr>
          <p:nvPr>
            <p:ph type="body" idx="1"/>
          </p:nvPr>
        </p:nvSpPr>
        <p:spPr>
          <a:xfrm>
            <a:off x="311700" y="361425"/>
            <a:ext cx="8520600" cy="420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0000" lvl="0" indent="-540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dirty="0"/>
              <a:t>4.   Spojitý model procesu formování dojmu </a:t>
            </a:r>
            <a:endParaRPr b="1" dirty="0"/>
          </a:p>
          <a:p>
            <a:pPr marL="4500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Fiske, Neuberg (1990) - Pokoušejí se o rovnováhu mezi procesy kategorizace a individualizace, nicméně konstruktivistické procesy převažují:</a:t>
            </a:r>
            <a:endParaRPr dirty="0"/>
          </a:p>
          <a:p>
            <a:pPr marL="4500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a) počáteční kategorizace vnímané osoby</a:t>
            </a:r>
            <a:endParaRPr dirty="0"/>
          </a:p>
          <a:p>
            <a:pPr marL="450000" lvl="0" indent="7199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b) když je osoba pro percipienta aspoň trochu důležitá - další získávání informací</a:t>
            </a:r>
            <a:endParaRPr dirty="0"/>
          </a:p>
          <a:p>
            <a:pPr marL="4500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c) pokud je to možné, potvrdí se úvodní kategorizace</a:t>
            </a:r>
            <a:endParaRPr dirty="0"/>
          </a:p>
          <a:p>
            <a:pPr marL="4500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d) není –li to možné, nastupuje proces rekategorizace</a:t>
            </a:r>
            <a:endParaRPr dirty="0"/>
          </a:p>
          <a:p>
            <a:pPr marL="4500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e) je-li rekategorizace neúspěšná, percipient se rozhodne využívat plně individualizovaný postup založený na sběru jednotlivých informací o osobě</a:t>
            </a:r>
            <a:endParaRPr dirty="0"/>
          </a:p>
          <a:p>
            <a:pPr marL="4500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f) může se rozhodnout pokračovat v procesu poznávání při následujících setkáních, takže cyklus se může opakovat.</a:t>
            </a:r>
            <a:endParaRPr dirty="0"/>
          </a:p>
          <a:p>
            <a:pPr marL="4500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630000" lvl="0" indent="-5400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b="1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B56018-AA40-43BC-A70D-CAF0FBB1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BF9BAD-CF12-4368-BC7F-0EA2C02C0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4648200"/>
            <a:ext cx="8048986" cy="236790"/>
          </a:xfrm>
        </p:spPr>
        <p:txBody>
          <a:bodyPr/>
          <a:lstStyle/>
          <a:p>
            <a:pPr marL="114300" indent="0">
              <a:buNone/>
            </a:pPr>
            <a:r>
              <a:rPr lang="cs-CZ" sz="1400" dirty="0"/>
              <a:t>Spojitý model procesu formování dojmu Fiske, Neuberg (1990) </a:t>
            </a:r>
          </a:p>
        </p:txBody>
      </p:sp>
      <p:pic>
        <p:nvPicPr>
          <p:cNvPr id="1026" name="Picture 2" descr="2 Th e continuum model of impression formation. (Adapted from Fiske &amp; Neuberg, 1990. Reprinted with permission.)  ">
            <a:extLst>
              <a:ext uri="{FF2B5EF4-FFF2-40B4-BE49-F238E27FC236}">
                <a16:creationId xmlns:a16="http://schemas.microsoft.com/office/drawing/2014/main" id="{694BABE6-3A3C-419C-A185-DC9869F3C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268" y="445025"/>
            <a:ext cx="2672913" cy="408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teven Neuberg - Alchetron, The Free Social Encyclopedia">
            <a:extLst>
              <a:ext uri="{FF2B5EF4-FFF2-40B4-BE49-F238E27FC236}">
                <a16:creationId xmlns:a16="http://schemas.microsoft.com/office/drawing/2014/main" id="{B6BCF7B6-6389-47D4-B472-4272D9BE6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513" y="1309687"/>
            <a:ext cx="178117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rofile of Susan Fiske | PNAS">
            <a:extLst>
              <a:ext uri="{FF2B5EF4-FFF2-40B4-BE49-F238E27FC236}">
                <a16:creationId xmlns:a16="http://schemas.microsoft.com/office/drawing/2014/main" id="{0B433B9C-E66B-48C6-A0F2-39D48DD395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01" y="1312160"/>
            <a:ext cx="1709738" cy="25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207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Chyby při formování 1. dojmu (chyby percepce)</a:t>
            </a:r>
            <a:endParaRPr dirty="0"/>
          </a:p>
        </p:txBody>
      </p:sp>
      <p:sp>
        <p:nvSpPr>
          <p:cNvPr id="130" name="Google Shape;130;p25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0000" lvl="0" indent="-371600" algn="l" rtl="0">
              <a:spcBef>
                <a:spcPts val="1200"/>
              </a:spcBef>
              <a:spcAft>
                <a:spcPts val="0"/>
              </a:spcAft>
              <a:buSzPts val="1600"/>
              <a:buAutoNum type="arabicPeriod"/>
            </a:pPr>
            <a:r>
              <a:rPr lang="cs" sz="1600" b="1" dirty="0"/>
              <a:t>Haló efekt</a:t>
            </a:r>
            <a:r>
              <a:rPr lang="cs" sz="1600" dirty="0"/>
              <a:t> – některé rysy jsou pro posuzovatele významnější než jiné (tzv. centrální rysy) bez ohledu na pořadí jejich prezentace a ovlivňují celkový dojem o posuzované osobě významně více než rysy periferní</a:t>
            </a:r>
            <a:endParaRPr sz="1600" dirty="0"/>
          </a:p>
          <a:p>
            <a:pPr marL="22860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600" dirty="0"/>
              <a:t>= dominance nějakého rysu při vytváření dojmu o osobě, přeceňování homogenity osobnosti</a:t>
            </a:r>
            <a:endParaRPr sz="1600" dirty="0"/>
          </a:p>
          <a:p>
            <a:pPr marL="450000" lvl="0" indent="-44767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600" b="1" dirty="0"/>
              <a:t>2.</a:t>
            </a:r>
            <a:r>
              <a:rPr lang="cs" sz="1600" dirty="0"/>
              <a:t>	</a:t>
            </a:r>
            <a:r>
              <a:rPr lang="cs" sz="1600" b="1" dirty="0"/>
              <a:t>Implicitní teorie osobnosti</a:t>
            </a:r>
            <a:r>
              <a:rPr lang="cs" sz="1600" dirty="0"/>
              <a:t>  - „laická“ koncepce o tom, které rysy se spojují s jinými rysy a které spolu naopak nesouvisí (př. laskavý a čestný, energický a agresivní)</a:t>
            </a:r>
            <a:endParaRPr sz="1600" dirty="0"/>
          </a:p>
          <a:p>
            <a:pPr marL="450000" lvl="0" indent="-4500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600" b="1" dirty="0"/>
              <a:t>3.</a:t>
            </a:r>
            <a:r>
              <a:rPr lang="cs" sz="1600" dirty="0"/>
              <a:t>	</a:t>
            </a:r>
            <a:r>
              <a:rPr lang="cs" sz="1600" b="1" dirty="0"/>
              <a:t>Efekt primarity</a:t>
            </a:r>
            <a:r>
              <a:rPr lang="cs" sz="1600" dirty="0"/>
              <a:t> – charakteristiky zaznamenané jako první mají větší vliv na formování dojmu  než další uváděné rysy</a:t>
            </a:r>
            <a:endParaRPr sz="1600" dirty="0"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body" idx="1"/>
          </p:nvPr>
        </p:nvSpPr>
        <p:spPr>
          <a:xfrm>
            <a:off x="311700" y="364575"/>
            <a:ext cx="8520600" cy="420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0000" lvl="0" indent="-4500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 b="1" dirty="0"/>
              <a:t>4.</a:t>
            </a:r>
            <a:r>
              <a:rPr lang="cs" sz="1400" dirty="0"/>
              <a:t>	</a:t>
            </a:r>
            <a:r>
              <a:rPr lang="cs" sz="1600" b="1" dirty="0"/>
              <a:t>Efekt novosti</a:t>
            </a:r>
            <a:r>
              <a:rPr lang="cs" sz="1600" dirty="0"/>
              <a:t>  - vyšší vliv na formování dojmu má pozdější informace (nevyskytuje se tak často, spíše v případech, kdy jsou informace prezentovány v delším časovém období)</a:t>
            </a:r>
            <a:endParaRPr sz="1600" dirty="0"/>
          </a:p>
          <a:p>
            <a:pPr marL="450000" lvl="0" indent="-4500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600" b="1" dirty="0"/>
              <a:t>5.</a:t>
            </a:r>
            <a:r>
              <a:rPr lang="cs" sz="1600" dirty="0"/>
              <a:t>	</a:t>
            </a:r>
            <a:r>
              <a:rPr lang="cs" sz="1600" b="1" dirty="0"/>
              <a:t>Stereotypy, předsudky</a:t>
            </a:r>
            <a:r>
              <a:rPr lang="cs" sz="1600" dirty="0"/>
              <a:t> – soubory charakteristik, o kterých se přepokládá, že vystihují určitou skupinu či kategorii lidí (př. studenti přesvědčovali „vysoce a nízko“ postavené osoby, aby darovaly krev...chování osob s vysokým statutem vnímáme jako vnitřně determinované)</a:t>
            </a:r>
            <a:endParaRPr sz="1600" dirty="0"/>
          </a:p>
          <a:p>
            <a:pPr marL="450000" lvl="0" indent="-4500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600" b="1" dirty="0"/>
              <a:t>6.</a:t>
            </a:r>
            <a:r>
              <a:rPr lang="cs" sz="1600" dirty="0"/>
              <a:t>	</a:t>
            </a:r>
            <a:r>
              <a:rPr lang="cs" sz="1600" b="1" dirty="0"/>
              <a:t>Efekt mírnosti a shovívavosti</a:t>
            </a:r>
            <a:r>
              <a:rPr lang="cs" sz="1600" dirty="0"/>
              <a:t> – mírnější a shovívavější pohled na lidi, se kterými mm předešlou zkušenost nebo jsou mi symatičtí, protože jsou mi podobní.</a:t>
            </a:r>
            <a:endParaRPr sz="1600" dirty="0"/>
          </a:p>
          <a:p>
            <a:pPr marL="450000" lvl="0" indent="-4500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600" b="1" dirty="0"/>
              <a:t>7.</a:t>
            </a:r>
            <a:r>
              <a:rPr lang="cs" sz="1600" dirty="0"/>
              <a:t>	</a:t>
            </a:r>
            <a:r>
              <a:rPr lang="cs" sz="1600" b="1" dirty="0"/>
              <a:t>Logická chyba</a:t>
            </a:r>
            <a:r>
              <a:rPr lang="cs" sz="1600" dirty="0"/>
              <a:t> – tendence logicky manipulovat s konstrukty, které nejsou logicky vytvořeny (souvisí se stereotypy, předsudky, implicitní teorií osobnosti)</a:t>
            </a:r>
            <a:endParaRPr sz="1600" dirty="0"/>
          </a:p>
          <a:p>
            <a:pPr marL="450000" lvl="0" indent="-4500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600" dirty="0"/>
              <a:t>Dále viz: Řezáč, J. (1998). Sociální psychologie. Paido (viz studijní materiály)</a:t>
            </a:r>
            <a:endParaRPr sz="1600" dirty="0"/>
          </a:p>
          <a:p>
            <a:pPr marL="2286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 dirty="0"/>
          </a:p>
          <a:p>
            <a:pPr marL="2286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Organizační záležitosti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400" dirty="0"/>
              <a:t>celkem 5 seminářů, účast na seminářích je povinná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400" dirty="0"/>
              <a:t>možná jedna absence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400" dirty="0"/>
              <a:t>seminář lze nahradit v jiné skupině po domluvě s vyučujícím</a:t>
            </a:r>
          </a:p>
          <a:p>
            <a:r>
              <a:rPr lang="cs-CZ" sz="1400" dirty="0"/>
              <a:t>ukončení předmětu: seminární práce termín odevzdání 17. 1, minimálně 6 zdrojů, z toho alespoň 3 anglické/cizojazyčné. (APA citace) </a:t>
            </a:r>
            <a:r>
              <a:rPr lang="cs-CZ" sz="1050" b="1" u="sng" dirty="0">
                <a:solidFill>
                  <a:srgbClr val="0000DC"/>
                </a:solidFill>
                <a:latin typeface="-apple-system"/>
              </a:rPr>
              <a:t>https://discovery.muni.cz/; </a:t>
            </a:r>
            <a:r>
              <a:rPr lang="cs-CZ" sz="1050" b="1" i="0" u="sng" dirty="0">
                <a:solidFill>
                  <a:srgbClr val="0000DC"/>
                </a:solidFill>
                <a:effectLst/>
                <a:latin typeface="-apple-system"/>
              </a:rPr>
              <a:t>https://scholar.google.com/schhp?hl=en&amp;as_sdt=0,5#d=gs_asd</a:t>
            </a:r>
            <a:endParaRPr lang="cs-CZ" sz="1050" dirty="0"/>
          </a:p>
          <a:p>
            <a:pPr marL="114300" indent="0">
              <a:buNone/>
            </a:pPr>
            <a:endParaRPr lang="cs-CZ" sz="1050" dirty="0"/>
          </a:p>
          <a:p>
            <a:pPr marL="114300" indent="0">
              <a:buNone/>
            </a:pPr>
            <a:r>
              <a:rPr lang="en-US" sz="1050" dirty="0" err="1"/>
              <a:t>Crissinger</a:t>
            </a:r>
            <a:r>
              <a:rPr lang="en-US" sz="1050" dirty="0"/>
              <a:t>, S. (2017). Access to research and Sci-Hub: Creating opportunities for campus conversations on open access and ethics. </a:t>
            </a:r>
            <a:r>
              <a:rPr lang="en-US" sz="1050" i="1" dirty="0"/>
              <a:t>College &amp; research libraries news</a:t>
            </a:r>
            <a:r>
              <a:rPr lang="en-US" sz="1050" dirty="0"/>
              <a:t>, 78(2), 86-95.</a:t>
            </a:r>
            <a:endParaRPr lang="cs-CZ" sz="1050" dirty="0"/>
          </a:p>
          <a:p>
            <a:pPr marL="114300" indent="0">
              <a:buNone/>
            </a:pPr>
            <a:endParaRPr lang="cs-CZ" sz="1050" dirty="0"/>
          </a:p>
          <a:p>
            <a:pPr marL="114300" indent="0">
              <a:buNone/>
            </a:pPr>
            <a:r>
              <a:rPr lang="cs-CZ" sz="1200" dirty="0"/>
              <a:t>Témata: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1200" dirty="0"/>
              <a:t>1. Vliv referenční malé sociální skupiny</a:t>
            </a:r>
            <a:br>
              <a:rPr lang="cs-CZ" sz="1200" dirty="0"/>
            </a:br>
            <a:r>
              <a:rPr lang="cs-CZ" sz="1200" dirty="0"/>
              <a:t>2. Sociální aspekty zdraví a nemoci</a:t>
            </a:r>
            <a:br>
              <a:rPr lang="cs-CZ" sz="1200" dirty="0"/>
            </a:br>
            <a:r>
              <a:rPr lang="cs-CZ" sz="1200" dirty="0"/>
              <a:t>3. Český </a:t>
            </a:r>
            <a:r>
              <a:rPr lang="cs-CZ" sz="1200" dirty="0" err="1"/>
              <a:t>autostereotyp</a:t>
            </a:r>
            <a:r>
              <a:rPr lang="cs-CZ" sz="1200" dirty="0"/>
              <a:t> a </a:t>
            </a:r>
            <a:r>
              <a:rPr lang="cs-CZ" sz="1200" dirty="0" err="1"/>
              <a:t>heterostereotyp</a:t>
            </a:r>
            <a:r>
              <a:rPr lang="cs-CZ" sz="1200" dirty="0"/>
              <a:t>, jak to mám/máme se svým češstvím?</a:t>
            </a:r>
            <a:br>
              <a:rPr lang="cs-CZ" sz="1200" dirty="0"/>
            </a:br>
            <a:r>
              <a:rPr lang="cs-CZ" sz="1200" dirty="0"/>
              <a:t>4. Defenzivní pesimismus – pozitivní síla negativního myšlení (založeno na vědeckých studiích </a:t>
            </a:r>
            <a:r>
              <a:rPr lang="cs-CZ" sz="1200" dirty="0" err="1"/>
              <a:t>Noremové</a:t>
            </a:r>
            <a:r>
              <a:rPr lang="cs-CZ" sz="1200" dirty="0"/>
              <a:t> a </a:t>
            </a:r>
            <a:r>
              <a:rPr lang="cs-CZ" sz="1200" dirty="0" err="1"/>
              <a:t>Cantorové</a:t>
            </a:r>
            <a:r>
              <a:rPr lang="cs-CZ" sz="1200" dirty="0"/>
              <a:t>)</a:t>
            </a:r>
          </a:p>
          <a:p>
            <a:r>
              <a:rPr lang="cs-CZ" sz="1200" dirty="0"/>
              <a:t>+ </a:t>
            </a:r>
            <a:r>
              <a:rPr lang="cs-CZ" sz="1400" dirty="0"/>
              <a:t>úkoly zadané paní doktorkou</a:t>
            </a:r>
            <a:endParaRPr lang="cs" sz="1400"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</a:t>
            </a:r>
            <a:endParaRPr/>
          </a:p>
        </p:txBody>
      </p:sp>
      <p:sp>
        <p:nvSpPr>
          <p:cNvPr id="141" name="Google Shape;141;p27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Výrost, J., &amp; Slaměník, I. (2008). </a:t>
            </a:r>
            <a:r>
              <a:rPr lang="cs" i="1" dirty="0"/>
              <a:t>Sociální psychologie (2. přeprac. a rozš. vyd., V </a:t>
            </a:r>
            <a:r>
              <a:rPr lang="cs-CZ" i="1" dirty="0"/>
              <a:t>Gradě vyd. 1.).</a:t>
            </a:r>
            <a:r>
              <a:rPr lang="cs-CZ" dirty="0"/>
              <a:t> Praha: Grada.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dirty="0"/>
              <a:t>Hartl, P. (2004). </a:t>
            </a:r>
            <a:r>
              <a:rPr lang="cs-CZ" i="1" dirty="0"/>
              <a:t>Stručný psychologický slovník</a:t>
            </a:r>
            <a:r>
              <a:rPr lang="cs-CZ" dirty="0"/>
              <a:t>. Portál.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Řezáč, J. (1998). </a:t>
            </a:r>
            <a:r>
              <a:rPr lang="cs" i="1" dirty="0"/>
              <a:t>Sociální psychologi</a:t>
            </a:r>
            <a:r>
              <a:rPr lang="cs" dirty="0"/>
              <a:t>e. Paido.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Fiske, S. T., &amp; </a:t>
            </a:r>
            <a:r>
              <a:rPr lang="en-US" dirty="0" err="1"/>
              <a:t>Neuberg</a:t>
            </a:r>
            <a:r>
              <a:rPr lang="en-US" dirty="0"/>
              <a:t>, S. L. (1990). A continuum of impression formation, from category-based to individuating processes: Influences of information and motivation on attention and interpretation. </a:t>
            </a:r>
            <a:r>
              <a:rPr lang="en-US" i="1" dirty="0"/>
              <a:t>In Advances in experimental social psychology</a:t>
            </a:r>
            <a:r>
              <a:rPr lang="cs-CZ" i="1" dirty="0"/>
              <a:t>.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cs-CZ" i="1" dirty="0"/>
          </a:p>
          <a:p>
            <a:pPr marL="114300" indent="0">
              <a:buNone/>
            </a:pPr>
            <a:r>
              <a:rPr lang="cs-CZ" dirty="0"/>
              <a:t>P</a:t>
            </a:r>
            <a:r>
              <a:rPr lang="cs-CZ" sz="1800" dirty="0"/>
              <a:t>rezentace budou k dispozici ve studijních materiálech</a:t>
            </a:r>
            <a:endParaRPr lang="cs-CZ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Definice prvního dojmu dle psychologického slovníku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498500"/>
            <a:ext cx="8520600" cy="30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dirty="0"/>
              <a:t>Prožitek vznikající při prvním setkání se situací, jevem, člověkem apod, závisí na schopnostech pozorovatele, na druhu posuzované vlastnosti a na osobitosti posuzovaného, je složen zejména z afektivního postoje (příjemné, nepříjemné) a okamžitého soudu o pozorovaném (dobré, špatné). (Hartl, Hartlová, 2004)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dirty="0"/>
              <a:t>Google formulář: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-CZ"/>
              <a:t>https://forms.gle/mGTraykmq7XvAU2o7</a:t>
            </a:r>
            <a:endParaRPr lang="cs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První dojem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Sociální percepce = způsob, jakým si jedinec vytváří dojmy a charakteristiky o jiných lidech.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Dojem řídí naši reakci na danou osobu, rozvíjí náš vztah k ní a ovlivňuje tak následné interpersonální chování 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Průběh a výsledky procesu utváření dojmu jsou závislé na informacích poskytovaných poznávanou osobou, na charakteristikách poznávajícího a na situaci poznávání (Výrost &amp; Slaměník, 2008).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Skupinová práce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0000" lvl="0" indent="-2943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 b="1" dirty="0"/>
              <a:t>Skupina </a:t>
            </a:r>
            <a:r>
              <a:rPr lang="cs" sz="1400" dirty="0"/>
              <a:t>(</a:t>
            </a:r>
            <a:r>
              <a:rPr lang="cs-CZ" sz="1400" dirty="0"/>
              <a:t>Bartáková, </a:t>
            </a:r>
            <a:r>
              <a:rPr lang="cs-CZ" sz="1400" dirty="0" err="1"/>
              <a:t>Centnerová</a:t>
            </a:r>
            <a:r>
              <a:rPr lang="cs-CZ" sz="1400" dirty="0"/>
              <a:t>, </a:t>
            </a:r>
            <a:r>
              <a:rPr lang="cs-CZ" sz="1400" dirty="0" err="1"/>
              <a:t>Hézsely</a:t>
            </a:r>
            <a:r>
              <a:rPr lang="cs-CZ" sz="1400" dirty="0"/>
              <a:t>, Holcová, Horáková</a:t>
            </a:r>
            <a:r>
              <a:rPr lang="cs" sz="1400" dirty="0"/>
              <a:t>) </a:t>
            </a:r>
            <a:r>
              <a:rPr lang="cs-CZ" sz="1400" b="1" i="0" dirty="0">
                <a:solidFill>
                  <a:srgbClr val="252423"/>
                </a:solidFill>
                <a:effectLst/>
                <a:latin typeface="Segoe UI" panose="020B0502040204020203" pitchFamily="34" charset="0"/>
              </a:rPr>
              <a:t>d27mb4h</a:t>
            </a:r>
            <a:endParaRPr lang="cs" sz="1400" dirty="0"/>
          </a:p>
          <a:p>
            <a:pPr marL="1557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" dirty="0"/>
              <a:t>Ja dlouho trvá zformování prvního dojmu? Vymyslete experiment, kterým byste to ověřovali.</a:t>
            </a:r>
          </a:p>
          <a:p>
            <a:pPr marL="1557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" b="1" dirty="0"/>
              <a:t>2. Skupina </a:t>
            </a:r>
            <a:r>
              <a:rPr lang="cs" sz="1400" dirty="0"/>
              <a:t>(</a:t>
            </a:r>
            <a:r>
              <a:rPr lang="cs-CZ" sz="1400" dirty="0"/>
              <a:t>Kratochvíl, Kubelková, Kudera, Kusáková, Kvačková, Lukeš</a:t>
            </a:r>
            <a:r>
              <a:rPr lang="cs" sz="1400" dirty="0"/>
              <a:t>) </a:t>
            </a:r>
            <a:r>
              <a:rPr lang="cs-CZ" sz="1400" b="1" i="0" dirty="0">
                <a:solidFill>
                  <a:srgbClr val="252423"/>
                </a:solidFill>
                <a:effectLst/>
                <a:latin typeface="Segoe UI" panose="020B0502040204020203" pitchFamily="34" charset="0"/>
              </a:rPr>
              <a:t>5qx6mcs</a:t>
            </a:r>
            <a:endParaRPr lang="cs" sz="1400" dirty="0"/>
          </a:p>
          <a:p>
            <a:pPr marL="1557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" dirty="0"/>
              <a:t>Co ovlivňuje vznik prvního dojmu, jaké vlastnosti má dobrý pozorovatel?</a:t>
            </a:r>
          </a:p>
          <a:p>
            <a:pPr marL="1557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" b="1" dirty="0"/>
              <a:t>3. Skupina </a:t>
            </a:r>
            <a:r>
              <a:rPr lang="cs" sz="1400" dirty="0"/>
              <a:t>(</a:t>
            </a:r>
            <a:r>
              <a:rPr lang="cs-CZ" sz="1400" dirty="0" err="1"/>
              <a:t>Máčajová</a:t>
            </a:r>
            <a:r>
              <a:rPr lang="cs-CZ" sz="1400" dirty="0"/>
              <a:t>, Marešová, Nečasová, Opletalová, Plevová</a:t>
            </a:r>
            <a:r>
              <a:rPr lang="cs" sz="1400" dirty="0"/>
              <a:t>) </a:t>
            </a:r>
            <a:r>
              <a:rPr lang="cs-CZ" sz="1400" b="1" i="0" dirty="0">
                <a:solidFill>
                  <a:srgbClr val="252423"/>
                </a:solidFill>
                <a:effectLst/>
                <a:latin typeface="Segoe UI" panose="020B0502040204020203" pitchFamily="34" charset="0"/>
              </a:rPr>
              <a:t>sut8co1</a:t>
            </a:r>
            <a:endParaRPr lang="cs" sz="1400" dirty="0"/>
          </a:p>
          <a:p>
            <a:pPr marL="1557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" dirty="0"/>
              <a:t>Co udělat pro to, abychom zanechali dobrý první dojem a jak jednou zformovaný dojem změnit?</a:t>
            </a:r>
          </a:p>
          <a:p>
            <a:pPr marL="1557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" b="1" dirty="0"/>
              <a:t>4. Skupina </a:t>
            </a:r>
            <a:r>
              <a:rPr lang="cs" sz="1400" dirty="0"/>
              <a:t>(</a:t>
            </a:r>
            <a:r>
              <a:rPr lang="cs-CZ" sz="1400" dirty="0" err="1"/>
              <a:t>Šarafínová</a:t>
            </a:r>
            <a:r>
              <a:rPr lang="cs-CZ" sz="1400" dirty="0"/>
              <a:t>, Šibrava, </a:t>
            </a:r>
            <a:r>
              <a:rPr lang="cs-CZ" sz="1400" dirty="0" err="1"/>
              <a:t>Šmigová</a:t>
            </a:r>
            <a:r>
              <a:rPr lang="cs-CZ" sz="1400" dirty="0"/>
              <a:t>, Tobiáš, Veselá</a:t>
            </a:r>
            <a:r>
              <a:rPr lang="cs" sz="1400" dirty="0"/>
              <a:t>) </a:t>
            </a:r>
            <a:r>
              <a:rPr lang="cs-CZ" sz="1400" b="1" dirty="0">
                <a:solidFill>
                  <a:srgbClr val="252423"/>
                </a:solidFill>
                <a:latin typeface="Segoe UI" panose="020B0502040204020203" pitchFamily="34" charset="0"/>
              </a:rPr>
              <a:t>lauuv93</a:t>
            </a:r>
            <a:br>
              <a:rPr lang="cs" b="1" dirty="0"/>
            </a:br>
            <a:r>
              <a:rPr lang="cs" dirty="0"/>
              <a:t>Co všechno může mít první dojem za následky do budoucna?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1. skupina</a:t>
            </a:r>
            <a:br>
              <a:rPr lang="cs-CZ" dirty="0"/>
            </a:br>
            <a:endParaRPr lang="cs-CZ" dirty="0"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212850"/>
            <a:ext cx="8520600" cy="3355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cs" dirty="0"/>
              <a:t>Ja dlouho trvá zformování prvního dojmu? Vymyslete experiment, kterým byste to ověřovali. Potřebný čas se liší podle toho, jak si 1. dojem definujeme.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8388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1. skupina</a:t>
            </a:r>
            <a:br>
              <a:rPr lang="cs-CZ" dirty="0"/>
            </a:br>
            <a:endParaRPr lang="cs-CZ" dirty="0"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212850"/>
            <a:ext cx="8520600" cy="3355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cs" dirty="0"/>
              <a:t>Ja dlouho trvá zformování prvního dojmu? Vymyslete experiment, kterým byste to ověřovali. Potřebný čas se liší podle toho, jak si 1. dojem definujeme.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b="1" dirty="0"/>
              <a:t>V experimentech simulujících výběrová řízení je uváděn čas i 5 min.</a:t>
            </a:r>
            <a:br>
              <a:rPr lang="cs" b="1" dirty="0"/>
            </a:br>
            <a:r>
              <a:rPr lang="cs" sz="1400" dirty="0"/>
              <a:t>Swider, B. W., Barrick, M. R., &amp; Harris, T. B. (2016). Initial impressions: What they are, what they are not, and how they influence structured interview outcomes. Journal of Applied Psychology, 101(5), 625.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b="1" dirty="0"/>
              <a:t>V experimentech pracujících s expozicí fotografie je uváděn čas pod 1 s</a:t>
            </a:r>
            <a:br>
              <a:rPr lang="cs" b="1" dirty="0"/>
            </a:br>
            <a:r>
              <a:rPr lang="cs" sz="1400" dirty="0"/>
              <a:t>Willis, J., &amp; Todorov, A. (2006). First impressions: Making up your mind after a 100-ms exposure to a face. Psychological science, 17(7), 592-598.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cs-CZ" sz="1400" dirty="0"/>
              <a:t>Čas potřebný k vytvoření prvního dojmu: 30 sekund až 4 minuty (čas uváděný paní doktorkou)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2. Skupina</a:t>
            </a:r>
            <a:endParaRPr dirty="0"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Co ovlivňuje vznik prvního dojmu, jaké vlastnosti má dobrý pozorovatel.</a:t>
            </a:r>
            <a:endParaRPr sz="12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788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2. Skupina</a:t>
            </a:r>
            <a:endParaRPr dirty="0"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Co ovlivňuje vznik prvního dojmu, jaké vlastnosti má dobrý pozorovatel?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400" dirty="0"/>
              <a:t>Článek o vlivu nálady pozorovatele na sociální kognici: Forgas, J. P. (2013). Don’t worry, be sad! On the cognitive, motivational, and interpersonal benefits of negative mood. Current Directions in Psychological Science, 22(3), 225-232.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b="1" dirty="0"/>
              <a:t>Na základě čeho si utváříme dojem o druhém člověku:</a:t>
            </a:r>
            <a:endParaRPr sz="11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Font typeface="Arial"/>
              <a:buChar char="●"/>
            </a:pPr>
            <a:r>
              <a:rPr lang="cs" dirty="0"/>
              <a:t>fyzický vzhled (míra sociální atraktivity)</a:t>
            </a:r>
            <a:endParaRPr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●"/>
            </a:pPr>
            <a:r>
              <a:rPr lang="cs" dirty="0"/>
              <a:t>pohlaví</a:t>
            </a:r>
            <a:endParaRPr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●"/>
            </a:pPr>
            <a:r>
              <a:rPr lang="cs" dirty="0"/>
              <a:t>sociální status (příslušnost ke skupině)</a:t>
            </a:r>
            <a:endParaRPr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●"/>
            </a:pPr>
            <a:r>
              <a:rPr lang="cs" dirty="0"/>
              <a:t>komunikace 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3711</TotalTime>
  <Words>1720</Words>
  <Application>Microsoft Office PowerPoint</Application>
  <PresentationFormat>Předvádění na obrazovce (16:9)</PresentationFormat>
  <Paragraphs>100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Segoe UI</vt:lpstr>
      <vt:lpstr>Arial</vt:lpstr>
      <vt:lpstr>Old Standard TT</vt:lpstr>
      <vt:lpstr>-apple-system</vt:lpstr>
      <vt:lpstr>Paperback</vt:lpstr>
      <vt:lpstr>Sociální psychologie I. </vt:lpstr>
      <vt:lpstr>Organizační záležitosti</vt:lpstr>
      <vt:lpstr>Definice prvního dojmu dle psychologického slovníku</vt:lpstr>
      <vt:lpstr>První dojem</vt:lpstr>
      <vt:lpstr>Skupinová práce</vt:lpstr>
      <vt:lpstr>1. skupina </vt:lpstr>
      <vt:lpstr>1. skupina </vt:lpstr>
      <vt:lpstr>2. Skupina</vt:lpstr>
      <vt:lpstr>2. Skupina</vt:lpstr>
      <vt:lpstr>3. Skupina</vt:lpstr>
      <vt:lpstr>3. Skupina</vt:lpstr>
      <vt:lpstr>4. Skupina</vt:lpstr>
      <vt:lpstr>4. Skupina</vt:lpstr>
      <vt:lpstr>Utváření dojmu o osobě – teoretické modely</vt:lpstr>
      <vt:lpstr>Prezentace aplikace PowerPoint</vt:lpstr>
      <vt:lpstr>Prezentace aplikace PowerPoint</vt:lpstr>
      <vt:lpstr>Prezentace aplikace PowerPoint</vt:lpstr>
      <vt:lpstr>Chyby při formování 1. dojmu (chyby percepce)</vt:lpstr>
      <vt:lpstr>Prezentace aplikace PowerPoint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I. </dc:title>
  <dc:creator>hp</dc:creator>
  <cp:lastModifiedBy>Matěj Stříteský</cp:lastModifiedBy>
  <cp:revision>16</cp:revision>
  <dcterms:modified xsi:type="dcterms:W3CDTF">2020-10-20T11:52:42Z</dcterms:modified>
</cp:coreProperties>
</file>