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1" r:id="rId5"/>
    <p:sldId id="259" r:id="rId6"/>
    <p:sldId id="273" r:id="rId7"/>
    <p:sldId id="284" r:id="rId8"/>
    <p:sldId id="274" r:id="rId9"/>
    <p:sldId id="275" r:id="rId10"/>
    <p:sldId id="276" r:id="rId11"/>
    <p:sldId id="277" r:id="rId12"/>
    <p:sldId id="272" r:id="rId13"/>
    <p:sldId id="278" r:id="rId14"/>
    <p:sldId id="279" r:id="rId15"/>
    <p:sldId id="280" r:id="rId16"/>
    <p:sldId id="267" r:id="rId17"/>
    <p:sldId id="269" r:id="rId18"/>
    <p:sldId id="265" r:id="rId19"/>
    <p:sldId id="264" r:id="rId20"/>
    <p:sldId id="286" r:id="rId21"/>
    <p:sldId id="270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ivová" initials="O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16AC4-C212-4A6C-9959-7EB2C1A4336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9F26F-E2F2-4F8E-8598-D120B26E4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80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99" y="4349689"/>
            <a:ext cx="4740206" cy="35116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99" y="4349689"/>
            <a:ext cx="4740206" cy="35116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7987" cy="3163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99" y="4349689"/>
            <a:ext cx="4741808" cy="3513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DF67-EB9C-4379-BE07-53C696DD48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0ABE-7A8D-437C-BF8F-8E1B2394E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46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DF67-EB9C-4379-BE07-53C696DD48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0ABE-7A8D-437C-BF8F-8E1B2394E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06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DF67-EB9C-4379-BE07-53C696DD48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0ABE-7A8D-437C-BF8F-8E1B2394E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84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DF67-EB9C-4379-BE07-53C696DD48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0ABE-7A8D-437C-BF8F-8E1B2394E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15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DF67-EB9C-4379-BE07-53C696DD48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0ABE-7A8D-437C-BF8F-8E1B2394E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23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DF67-EB9C-4379-BE07-53C696DD48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0ABE-7A8D-437C-BF8F-8E1B2394E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71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DF67-EB9C-4379-BE07-53C696DD48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0ABE-7A8D-437C-BF8F-8E1B2394E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45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DF67-EB9C-4379-BE07-53C696DD48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0ABE-7A8D-437C-BF8F-8E1B2394E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88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DF67-EB9C-4379-BE07-53C696DD48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0ABE-7A8D-437C-BF8F-8E1B2394E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02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DF67-EB9C-4379-BE07-53C696DD48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0ABE-7A8D-437C-BF8F-8E1B2394E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76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DF67-EB9C-4379-BE07-53C696DD48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0ABE-7A8D-437C-BF8F-8E1B2394E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00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6DF67-EB9C-4379-BE07-53C696DD48B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0ABE-7A8D-437C-BF8F-8E1B2394E1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15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789040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ZLOZVYKY A AUTOREGULACE CHOVÁNÍ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>
            <a:normAutofit/>
          </a:bodyPr>
          <a:lstStyle/>
          <a:p>
            <a:r>
              <a:rPr lang="cs-CZ" sz="3100" dirty="0" smtClean="0">
                <a:latin typeface="Arial Narrow" panose="020B0606020202030204" pitchFamily="34" charset="0"/>
              </a:rPr>
              <a:t>rozpoznání, odstraňování a riziko vzniku závislosti </a:t>
            </a:r>
            <a:endParaRPr lang="cs-CZ" sz="3100" dirty="0">
              <a:latin typeface="Arial Narrow" panose="020B0606020202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72200" y="5723964"/>
            <a:ext cx="17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Mgr. Alena Olivová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I. Prozkoumání zlozvyku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Jak se před provedením zlozvyku cítím?</a:t>
            </a:r>
          </a:p>
          <a:p>
            <a:pPr marL="0" indent="0">
              <a:buNone/>
            </a:pPr>
            <a:r>
              <a:rPr lang="cs-CZ" dirty="0">
                <a:latin typeface="Arial Narrow" panose="020B0606020202030204" pitchFamily="34" charset="0"/>
              </a:rPr>
              <a:t>	</a:t>
            </a:r>
            <a:r>
              <a:rPr lang="cs-CZ" dirty="0" smtClean="0">
                <a:latin typeface="Arial Narrow" panose="020B0606020202030204" pitchFamily="34" charset="0"/>
              </a:rPr>
              <a:t>(</a:t>
            </a:r>
            <a:r>
              <a:rPr lang="cs-CZ" u="sng" dirty="0" smtClean="0">
                <a:latin typeface="Arial Narrow" panose="020B0606020202030204" pitchFamily="34" charset="0"/>
              </a:rPr>
              <a:t>pocit</a:t>
            </a:r>
            <a:r>
              <a:rPr lang="cs-CZ" dirty="0" smtClean="0">
                <a:latin typeface="Arial Narrow" panose="020B0606020202030204" pitchFamily="34" charset="0"/>
              </a:rPr>
              <a:t>: úzkost, frustrace, nuda, smutek, …)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Jaká je má potřeba, kterou provedením zlozvyku uspokojuji?</a:t>
            </a:r>
          </a:p>
          <a:p>
            <a:pPr marL="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	(</a:t>
            </a:r>
            <a:r>
              <a:rPr lang="cs-CZ" u="sng" dirty="0" smtClean="0">
                <a:latin typeface="Arial Narrow" panose="020B0606020202030204" pitchFamily="34" charset="0"/>
              </a:rPr>
              <a:t>potřeba</a:t>
            </a:r>
            <a:r>
              <a:rPr lang="cs-CZ" dirty="0" smtClean="0">
                <a:latin typeface="Arial Narrow" panose="020B0606020202030204" pitchFamily="34" charset="0"/>
              </a:rPr>
              <a:t>: spojení s druhými, přijetí, ocenění, oslava, 	uvolnění, stimulace v nudě, odpočinek, … )</a:t>
            </a:r>
          </a:p>
          <a:p>
            <a:pPr marL="0" indent="0">
              <a:buNone/>
            </a:pPr>
            <a:endParaRPr lang="cs-CZ" b="1" i="1" dirty="0">
              <a:latin typeface="Arial Narrow" panose="020B0606020202030204" pitchFamily="34" charset="0"/>
            </a:endParaRPr>
          </a:p>
          <a:p>
            <a:r>
              <a:rPr lang="cs-CZ" i="1" dirty="0" smtClean="0">
                <a:latin typeface="Arial Narrow" panose="020B0606020202030204" pitchFamily="34" charset="0"/>
              </a:rPr>
              <a:t>Závěr: „Křičím na druhé, </a:t>
            </a:r>
            <a:r>
              <a:rPr lang="cs-CZ" i="1" u="sng" dirty="0" smtClean="0">
                <a:latin typeface="Arial Narrow" panose="020B0606020202030204" pitchFamily="34" charset="0"/>
              </a:rPr>
              <a:t>protože mi to přináší</a:t>
            </a:r>
            <a:r>
              <a:rPr lang="cs-CZ" i="1" dirty="0" smtClean="0">
                <a:latin typeface="Arial Narrow" panose="020B0606020202030204" pitchFamily="34" charset="0"/>
              </a:rPr>
              <a:t> kontrolu a úlevu, </a:t>
            </a:r>
            <a:r>
              <a:rPr lang="cs-CZ" i="1" u="sng" dirty="0" smtClean="0">
                <a:latin typeface="Arial Narrow" panose="020B0606020202030204" pitchFamily="34" charset="0"/>
              </a:rPr>
              <a:t>když cítím </a:t>
            </a:r>
            <a:r>
              <a:rPr lang="cs-CZ" i="1" dirty="0" smtClean="0">
                <a:latin typeface="Arial Narrow" panose="020B0606020202030204" pitchFamily="34" charset="0"/>
              </a:rPr>
              <a:t>vztek.“ </a:t>
            </a:r>
          </a:p>
          <a:p>
            <a:endParaRPr lang="cs-CZ" b="1" i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 i="1" dirty="0" smtClean="0">
                <a:latin typeface="Arial Narrow" panose="020B0606020202030204" pitchFamily="34" charset="0"/>
              </a:rPr>
              <a:t>Needs have an emotional nature rather than an intellectual one.</a:t>
            </a:r>
            <a:endParaRPr lang="cs-CZ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II. Nahrazení odměny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Pouhé přestání dělat: zůstává neuspokojená potřeba	</a:t>
            </a:r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☓</a:t>
            </a: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Nahrazení zlozvyku zdravým návykem: s uspokojením potřeby  </a:t>
            </a:r>
            <a:r>
              <a:rPr lang="cs-CZ" dirty="0" smtClean="0">
                <a:solidFill>
                  <a:srgbClr val="04AC04"/>
                </a:solidFill>
                <a:latin typeface="Arial Narrow" panose="020B0606020202030204" pitchFamily="34" charset="0"/>
              </a:rPr>
              <a:t>✓</a:t>
            </a:r>
            <a:endParaRPr lang="cs-CZ" dirty="0">
              <a:solidFill>
                <a:srgbClr val="04AC0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xaminedexistence.com/wp-content/uploads/2015/03/habit-replac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3517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67944" y="5991091"/>
            <a:ext cx="46634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https://examinedexistence.com/wp-content/uploads/2015/03/habit-replacement.jpg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99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III. Odstranění spouštěče                                   </a:t>
            </a:r>
            <a:r>
              <a:rPr lang="cs-CZ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přizpůsobení prostředí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3826768" cy="4525963"/>
          </a:xfrm>
        </p:spPr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Čokolády v šuplíku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Suchý dům, kamarádi </a:t>
            </a:r>
            <a:r>
              <a:rPr lang="cs-CZ" dirty="0">
                <a:latin typeface="Arial Narrow" panose="020B0606020202030204" pitchFamily="34" charset="0"/>
              </a:rPr>
              <a:t>z</a:t>
            </a:r>
            <a:r>
              <a:rPr lang="cs-CZ" dirty="0" smtClean="0">
                <a:latin typeface="Arial Narrow" panose="020B0606020202030204" pitchFamily="34" charset="0"/>
              </a:rPr>
              <a:t> hospody, …</a:t>
            </a:r>
          </a:p>
          <a:p>
            <a:r>
              <a:rPr lang="cs-CZ" dirty="0" err="1" smtClean="0">
                <a:latin typeface="Arial Narrow" panose="020B0606020202030204" pitchFamily="34" charset="0"/>
              </a:rPr>
              <a:t>Screen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dirty="0" err="1" smtClean="0">
                <a:latin typeface="Arial Narrow" panose="020B0606020202030204" pitchFamily="34" charset="0"/>
              </a:rPr>
              <a:t>time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dirty="0" err="1" smtClean="0">
                <a:latin typeface="Arial Narrow" panose="020B0606020202030204" pitchFamily="34" charset="0"/>
              </a:rPr>
              <a:t>apps</a:t>
            </a:r>
            <a:endParaRPr lang="cs-CZ" dirty="0" smtClean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Nepracovat v pokoji, kde sleduji TV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…</a:t>
            </a:r>
          </a:p>
          <a:p>
            <a:endParaRPr lang="cs-CZ" dirty="0" smtClean="0">
              <a:latin typeface="Arial Narrow" panose="020B0606020202030204" pitchFamily="34" charset="0"/>
            </a:endParaRPr>
          </a:p>
        </p:txBody>
      </p:sp>
      <p:pic>
        <p:nvPicPr>
          <p:cNvPr id="27650" name="Picture 2" descr="Image result for minimalist environmen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15036" cy="43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IV. </a:t>
            </a:r>
            <a:r>
              <a:rPr lang="cs-CZ" dirty="0" err="1" smtClean="0">
                <a:latin typeface="Arial Narrow" panose="020B0606020202030204" pitchFamily="34" charset="0"/>
              </a:rPr>
              <a:t>Progress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dirty="0" err="1" smtClean="0">
                <a:latin typeface="Arial Narrow" panose="020B0606020202030204" pitchFamily="34" charset="0"/>
              </a:rPr>
              <a:t>tracking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5626968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Deník, </a:t>
            </a:r>
            <a:r>
              <a:rPr lang="cs-CZ" dirty="0" err="1" smtClean="0">
                <a:latin typeface="Arial Narrow" panose="020B0606020202030204" pitchFamily="34" charset="0"/>
              </a:rPr>
              <a:t>sheety</a:t>
            </a:r>
            <a:r>
              <a:rPr lang="cs-CZ" dirty="0" smtClean="0">
                <a:latin typeface="Arial Narrow" panose="020B0606020202030204" pitchFamily="34" charset="0"/>
              </a:rPr>
              <a:t>, tabulky, … </a:t>
            </a:r>
          </a:p>
          <a:p>
            <a:pPr marL="0" indent="0">
              <a:buNone/>
            </a:pPr>
            <a:r>
              <a:rPr lang="cs-CZ" i="1" dirty="0" smtClean="0">
                <a:latin typeface="Arial Narrow" panose="020B0606020202030204" pitchFamily="34" charset="0"/>
              </a:rPr>
              <a:t>   To do </a:t>
            </a:r>
            <a:r>
              <a:rPr lang="cs-CZ" dirty="0" smtClean="0">
                <a:latin typeface="Arial Narrow" panose="020B0606020202030204" pitchFamily="34" charset="0"/>
              </a:rPr>
              <a:t>listy … </a:t>
            </a:r>
            <a:r>
              <a:rPr lang="cs-CZ" dirty="0" smtClean="0">
                <a:solidFill>
                  <a:srgbClr val="04AC04"/>
                </a:solidFill>
                <a:latin typeface="Arial Narrow" panose="020B0606020202030204" pitchFamily="34" charset="0"/>
              </a:rPr>
              <a:t>✓</a:t>
            </a:r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☓</a:t>
            </a:r>
          </a:p>
          <a:p>
            <a:pPr marL="0" indent="0">
              <a:buNone/>
            </a:pPr>
            <a:endParaRPr lang="cs-CZ" dirty="0" smtClean="0">
              <a:solidFill>
                <a:srgbClr val="04AC04"/>
              </a:solidFill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Aplikace (</a:t>
            </a:r>
            <a:r>
              <a:rPr lang="cs-CZ" dirty="0" err="1" smtClean="0">
                <a:latin typeface="Arial Narrow" panose="020B0606020202030204" pitchFamily="34" charset="0"/>
              </a:rPr>
              <a:t>Fabulous</a:t>
            </a:r>
            <a:r>
              <a:rPr lang="cs-CZ" dirty="0" smtClean="0">
                <a:latin typeface="Arial Narrow" panose="020B0606020202030204" pitchFamily="34" charset="0"/>
              </a:rPr>
              <a:t>, </a:t>
            </a:r>
            <a:r>
              <a:rPr lang="cs-CZ" dirty="0" err="1" smtClean="0">
                <a:latin typeface="Arial Narrow" panose="020B0606020202030204" pitchFamily="34" charset="0"/>
              </a:rPr>
              <a:t>HabitHub</a:t>
            </a:r>
            <a:r>
              <a:rPr lang="cs-CZ" dirty="0" smtClean="0">
                <a:latin typeface="Arial Narrow" panose="020B0606020202030204" pitchFamily="34" charset="0"/>
              </a:rPr>
              <a:t>, </a:t>
            </a:r>
            <a:r>
              <a:rPr lang="cs-CZ" dirty="0" err="1" smtClean="0">
                <a:latin typeface="Arial Narrow" panose="020B0606020202030204" pitchFamily="34" charset="0"/>
              </a:rPr>
              <a:t>Taskaday</a:t>
            </a:r>
            <a:r>
              <a:rPr lang="cs-CZ" dirty="0" smtClean="0">
                <a:latin typeface="Arial Narrow" panose="020B0606020202030204" pitchFamily="34" charset="0"/>
              </a:rPr>
              <a:t>, …)</a:t>
            </a:r>
          </a:p>
          <a:p>
            <a:endParaRPr lang="cs-CZ" dirty="0" smtClean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26626" name="Picture 2" descr="https://cinnamonsunrise.com/wp-content/uploads/2017/08/Screenshot_Fabulous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307332" cy="41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1883"/>
            <a:ext cx="5408703" cy="41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V. Upevnění svého chování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Sdílení s druhými / Podpora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Kognitivní práce (uvědomování negativních důsledků, výhody udržení stavu) 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Trénink sebeuvědomování a všímavosti (meditace, jóga, …)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…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59224"/>
            <a:ext cx="4078422" cy="22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03" y="4581128"/>
            <a:ext cx="231651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5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71513" y="503238"/>
            <a:ext cx="7807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Další metody odstraňování </a:t>
            </a:r>
            <a:r>
              <a:rPr lang="cs-CZ" altLang="cs-CZ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zlozvyků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71513" y="1906588"/>
            <a:ext cx="78073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560" rIns="0" bIns="0"/>
          <a:lstStyle>
            <a:lvl1pPr marL="342900" indent="-33655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Paradoxní intence</a:t>
            </a:r>
            <a:r>
              <a:rPr lang="cs-CZ" alt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(V.E. </a:t>
            </a:r>
            <a:r>
              <a:rPr lang="cs-CZ" altLang="cs-CZ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Frankl</a:t>
            </a:r>
            <a:r>
              <a:rPr lang="cs-CZ" alt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Behaviorální postupy </a:t>
            </a:r>
            <a:r>
              <a:rPr lang="cs-CZ" alt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(metoda přesycení)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Relaxační metody, imaginace </a:t>
            </a:r>
            <a:r>
              <a:rPr lang="cs-CZ" alt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(snížení napětí)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Prosté nepoužívání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Metoda interference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Metoda sociální nápodoby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Metoda pozitivního vzoru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Metoda postupných kroků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cs-CZ" altLang="cs-CZ" sz="29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cs-CZ" altLang="cs-CZ" sz="29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38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71513" y="503238"/>
            <a:ext cx="7807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3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Proč bojovat se svými zlozvyky?</a:t>
            </a:r>
            <a:br>
              <a:rPr lang="cs-CZ" altLang="cs-CZ" sz="3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</a:br>
            <a:endParaRPr lang="cs-CZ" altLang="cs-CZ" sz="37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71513" y="2132856"/>
            <a:ext cx="78073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560" rIns="0" bIns="0"/>
          <a:lstStyle>
            <a:lvl1pPr marL="342900" indent="-336550"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Lepší sebepoznání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cs-CZ" altLang="cs-CZ" sz="2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Krok k sebevýchově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cs-CZ" altLang="cs-CZ" sz="2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Získání větší sebekontroly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cs-CZ" altLang="cs-CZ" sz="2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Sociální žádoucnost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cs-CZ" altLang="cs-CZ" sz="2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cs-CZ" alt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Omezení negativního vlivu zlozvyků na zdraví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cs-CZ" altLang="cs-CZ" sz="26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1719"/>
            <a:ext cx="3130674" cy="29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867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ZÁVISLOST 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>
                <a:latin typeface="Arial Narrow" panose="020B0606020202030204" pitchFamily="34" charset="0"/>
              </a:rPr>
              <a:t>Fyzická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 Somatický odvykací stav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 Nárůst tolerance </a:t>
            </a:r>
          </a:p>
          <a:p>
            <a:pPr lvl="1"/>
            <a:endParaRPr lang="cs-CZ" dirty="0" smtClean="0">
              <a:latin typeface="Arial Narrow" panose="020B0606020202030204" pitchFamily="34" charset="0"/>
            </a:endParaRPr>
          </a:p>
          <a:p>
            <a:r>
              <a:rPr lang="cs-CZ" u="sng" dirty="0" smtClean="0">
                <a:latin typeface="Arial Narrow" panose="020B0606020202030204" pitchFamily="34" charset="0"/>
              </a:rPr>
              <a:t>Psychická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dirty="0" err="1" smtClean="0">
                <a:latin typeface="Arial Narrow" panose="020B0606020202030204" pitchFamily="34" charset="0"/>
              </a:rPr>
              <a:t>Craving</a:t>
            </a:r>
            <a:endParaRPr lang="cs-CZ" dirty="0" smtClean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 Ztráta kontroly nad užíváním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 Zanedbávání jiných zájmů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 Užívání přes zjevné škodlivé následky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8244"/>
            <a:ext cx="2961272" cy="30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9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Projevy závislosti v chování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Ztráta </a:t>
            </a:r>
            <a:r>
              <a:rPr lang="cs-CZ" b="1" dirty="0" smtClean="0">
                <a:latin typeface="Arial Narrow" panose="020B0606020202030204" pitchFamily="34" charset="0"/>
              </a:rPr>
              <a:t>zájmů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Změna chování</a:t>
            </a:r>
          </a:p>
          <a:p>
            <a:r>
              <a:rPr lang="cs-CZ" b="1" dirty="0" smtClean="0">
                <a:latin typeface="Arial Narrow" panose="020B0606020202030204" pitchFamily="34" charset="0"/>
              </a:rPr>
              <a:t>Zhoršení prospěchu </a:t>
            </a:r>
            <a:r>
              <a:rPr lang="cs-CZ" dirty="0" smtClean="0">
                <a:latin typeface="Arial Narrow" panose="020B0606020202030204" pitchFamily="34" charset="0"/>
              </a:rPr>
              <a:t>/ pracovní výkonnosti</a:t>
            </a:r>
          </a:p>
          <a:p>
            <a:r>
              <a:rPr lang="cs-CZ" b="1" dirty="0" smtClean="0">
                <a:latin typeface="Arial Narrow" panose="020B0606020202030204" pitchFamily="34" charset="0"/>
              </a:rPr>
              <a:t>Podrážděnost</a:t>
            </a:r>
            <a:r>
              <a:rPr lang="cs-CZ" dirty="0" smtClean="0">
                <a:latin typeface="Arial Narrow" panose="020B0606020202030204" pitchFamily="34" charset="0"/>
              </a:rPr>
              <a:t>, </a:t>
            </a:r>
            <a:r>
              <a:rPr lang="cs-CZ" b="1" dirty="0" smtClean="0">
                <a:latin typeface="Arial Narrow" panose="020B0606020202030204" pitchFamily="34" charset="0"/>
              </a:rPr>
              <a:t>labilita</a:t>
            </a:r>
            <a:r>
              <a:rPr lang="cs-CZ" dirty="0" smtClean="0">
                <a:latin typeface="Arial Narrow" panose="020B0606020202030204" pitchFamily="34" charset="0"/>
              </a:rPr>
              <a:t> emočního stavu</a:t>
            </a:r>
          </a:p>
          <a:p>
            <a:r>
              <a:rPr lang="cs-CZ" b="1" dirty="0" smtClean="0">
                <a:latin typeface="Arial Narrow" panose="020B0606020202030204" pitchFamily="34" charset="0"/>
              </a:rPr>
              <a:t>Nespavost</a:t>
            </a:r>
            <a:r>
              <a:rPr lang="cs-CZ" dirty="0" smtClean="0">
                <a:latin typeface="Arial Narrow" panose="020B0606020202030204" pitchFamily="34" charset="0"/>
              </a:rPr>
              <a:t>, vyhublost, </a:t>
            </a:r>
            <a:r>
              <a:rPr lang="cs-CZ" b="1" dirty="0" smtClean="0">
                <a:latin typeface="Arial Narrow" panose="020B0606020202030204" pitchFamily="34" charset="0"/>
              </a:rPr>
              <a:t>ztráta chuti </a:t>
            </a:r>
            <a:r>
              <a:rPr lang="cs-CZ" dirty="0" smtClean="0">
                <a:latin typeface="Arial Narrow" panose="020B0606020202030204" pitchFamily="34" charset="0"/>
              </a:rPr>
              <a:t>k jídlu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Změna přátel / party / </a:t>
            </a:r>
            <a:r>
              <a:rPr lang="cs-CZ" b="1" dirty="0" smtClean="0">
                <a:latin typeface="Arial Narrow" panose="020B0606020202030204" pitchFamily="34" charset="0"/>
              </a:rPr>
              <a:t>odklon od společnosti</a:t>
            </a:r>
          </a:p>
          <a:p>
            <a:r>
              <a:rPr lang="cs-CZ" dirty="0">
                <a:latin typeface="Arial Narrow" panose="020B0606020202030204" pitchFamily="34" charset="0"/>
              </a:rPr>
              <a:t>N</a:t>
            </a:r>
            <a:r>
              <a:rPr lang="cs-CZ" dirty="0" smtClean="0">
                <a:latin typeface="Arial Narrow" panose="020B0606020202030204" pitchFamily="34" charset="0"/>
              </a:rPr>
              <a:t>álezy materiálů k užívání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Abstinenční příznaky (třes, pocení, úzkost, …)</a:t>
            </a:r>
          </a:p>
          <a:p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OSNOVA 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Zlozvyk X Návyk 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Původ zlozvyků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Práce se zlozvyky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Závislost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10" y="3577389"/>
            <a:ext cx="5008790" cy="328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400" dirty="0" smtClean="0">
                <a:latin typeface="Arial Narrow" panose="020B0606020202030204" pitchFamily="34" charset="0"/>
              </a:rPr>
              <a:t>Děkuji za pozornost. </a:t>
            </a:r>
            <a:endParaRPr lang="cs-CZ" sz="3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71513" y="447675"/>
            <a:ext cx="780256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Zdroje</a:t>
            </a:r>
            <a:r>
              <a:rPr lang="cs-CZ" altLang="cs-CZ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cs-CZ" altLang="cs-CZ" sz="36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cs-CZ" altLang="cs-CZ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79512" y="1514871"/>
            <a:ext cx="8712968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/>
          <a:lstStyle>
            <a:lvl1pPr marL="774700" indent="-658813">
              <a:buClr>
                <a:srgbClr val="000000"/>
              </a:buClr>
              <a:buSzPct val="100000"/>
              <a:buFont typeface="Times New Roman" pitchFamily="18" charset="0"/>
              <a:tabLst>
                <a:tab pos="77470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758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77470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758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77470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758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77470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758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77470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758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7470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758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7470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758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7470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758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74700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7583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93000"/>
              </a:lnSpc>
              <a:buClrTx/>
            </a:pP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AsapSCIENCE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(2018).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How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to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Break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Your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Bad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Habit. </a:t>
            </a:r>
            <a:r>
              <a:rPr lang="cs-CZ" altLang="cs-CZ" sz="20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Youtube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Dostupné z: https://www.youtube.com/watch?v=rrwd2_UkmNw</a:t>
            </a:r>
          </a:p>
          <a:p>
            <a:pPr>
              <a:lnSpc>
                <a:spcPct val="93000"/>
              </a:lnSpc>
              <a:buClrTx/>
            </a:pP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Bastos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S. (2019).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How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To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Break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Bad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Habits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–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Ultimate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Guide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cs-CZ" altLang="cs-CZ" sz="20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cs-CZ" altLang="cs-CZ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0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Journal</a:t>
            </a:r>
            <a:r>
              <a:rPr lang="cs-CZ" altLang="cs-CZ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0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Smarter</a:t>
            </a:r>
            <a:r>
              <a:rPr lang="cs-CZ" altLang="cs-CZ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Dostupné z: https://www.journalsmarter.com/how-to-break-bad-habits/</a:t>
            </a:r>
          </a:p>
          <a:p>
            <a:pPr>
              <a:lnSpc>
                <a:spcPct val="93000"/>
              </a:lnSpc>
              <a:buClrTx/>
            </a:pP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Diener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E.,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Biswas-Diener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R. (2008). </a:t>
            </a:r>
            <a:r>
              <a:rPr lang="cs-CZ" altLang="cs-CZ" sz="20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Happiness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Blackwell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Publishing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3000"/>
              </a:lnSpc>
              <a:buClrTx/>
            </a:pP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Ellis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A. (2002). </a:t>
            </a:r>
            <a:r>
              <a:rPr lang="cs-CZ" altLang="cs-CZ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Trénink emocí - Práce s emocemi na základě racionálně emoční terapie.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Praha: Portál.</a:t>
            </a:r>
          </a:p>
          <a:p>
            <a:pPr>
              <a:lnSpc>
                <a:spcPct val="93000"/>
              </a:lnSpc>
              <a:buClrTx/>
            </a:pP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Knoblauch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J.,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Woltje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H. (2007). </a:t>
            </a:r>
            <a:r>
              <a:rPr lang="cs-CZ" altLang="cs-CZ" sz="20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Time</a:t>
            </a:r>
            <a:r>
              <a:rPr lang="cs-CZ" altLang="cs-CZ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 management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Praha: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Grada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3000"/>
              </a:lnSpc>
              <a:buClrTx/>
            </a:pP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Křivohlavý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J. (1994). </a:t>
            </a:r>
            <a:r>
              <a:rPr lang="cs-CZ" altLang="cs-CZ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Jak zvládat stres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Praha: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Grada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3000"/>
              </a:lnSpc>
              <a:buClrTx/>
            </a:pP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Křivohlavý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J. (2003). </a:t>
            </a:r>
            <a:r>
              <a:rPr lang="cs-CZ" altLang="cs-CZ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Psychologie zdraví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Praha: Portál.</a:t>
            </a:r>
          </a:p>
          <a:p>
            <a:pPr>
              <a:lnSpc>
                <a:spcPct val="93000"/>
              </a:lnSpc>
              <a:buClrTx/>
            </a:pP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Nešpor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K. (2011). </a:t>
            </a:r>
            <a:r>
              <a:rPr lang="cs-CZ" altLang="cs-CZ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Návykové chování a závislost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Praha: Portál.</a:t>
            </a:r>
          </a:p>
          <a:p>
            <a:pPr>
              <a:lnSpc>
                <a:spcPct val="93000"/>
              </a:lnSpc>
              <a:buClrTx/>
            </a:pP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Nešpor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K.,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Csémy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L. (1996). </a:t>
            </a:r>
            <a:r>
              <a:rPr lang="cs-CZ" altLang="cs-CZ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Léčba a prevence závislostí: příručka pro praxi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Praha: Psychiatrické centrum Praha.</a:t>
            </a:r>
          </a:p>
          <a:p>
            <a:pPr>
              <a:lnSpc>
                <a:spcPct val="93000"/>
              </a:lnSpc>
              <a:buClrTx/>
            </a:pP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Praško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J.,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Prašková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H. (2001). </a:t>
            </a:r>
            <a:r>
              <a:rPr lang="cs-CZ" altLang="cs-CZ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Proti stresu krok za krokem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Praha: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Grada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3000"/>
              </a:lnSpc>
              <a:buClrTx/>
            </a:pP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Slezáčková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A. (2012). </a:t>
            </a:r>
            <a:r>
              <a:rPr lang="cs-CZ" altLang="cs-CZ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Průvodce pozitivní psychologií</a:t>
            </a:r>
            <a:r>
              <a:rPr lang="cs-CZ" alt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Praha: </a:t>
            </a:r>
            <a:r>
              <a:rPr lang="cs-CZ" altLang="cs-CZ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Grada</a:t>
            </a: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3000"/>
              </a:lnSpc>
              <a:buClrTx/>
            </a:pPr>
            <a:endParaRPr lang="cs-CZ" alt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3000"/>
              </a:lnSpc>
              <a:buClrTx/>
            </a:pPr>
            <a:r>
              <a:rPr lang="cs-CZ" altLang="cs-CZ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obrázky: Google </a:t>
            </a:r>
            <a:r>
              <a:rPr lang="cs-CZ" altLang="cs-CZ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Pictures</a:t>
            </a:r>
            <a:endParaRPr lang="cs-CZ" alt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3000"/>
              </a:lnSpc>
              <a:buClrTx/>
            </a:pPr>
            <a:endParaRPr lang="cs-CZ" altLang="cs-CZ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cs-CZ" altLang="cs-CZ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cs-CZ" altLang="cs-CZ" sz="2000" dirty="0">
              <a:solidFill>
                <a:srgbClr val="22228B"/>
              </a:solidFill>
              <a:latin typeface="Arial" charset="0"/>
            </a:endParaRP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cs-CZ" altLang="cs-CZ" sz="2000" dirty="0">
              <a:solidFill>
                <a:srgbClr val="22228B"/>
              </a:solidFill>
              <a:latin typeface="Arial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2000" dirty="0">
              <a:solidFill>
                <a:srgbClr val="22228B"/>
              </a:solidFill>
              <a:latin typeface="Arial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2000" dirty="0">
              <a:solidFill>
                <a:srgbClr val="22228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15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CO JE (VÁŠ) ZLOZVYK?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1" y="1916832"/>
            <a:ext cx="7497663" cy="396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6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ad habit mark tw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1536"/>
            <a:ext cx="7112634" cy="334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24000"/>
            <a:ext cx="809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0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AUTOREGULACE CHOVÁNÍ 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cs-CZ" sz="3500" dirty="0" smtClean="0">
                <a:latin typeface="Arial Narrow" panose="020B0606020202030204" pitchFamily="34" charset="0"/>
              </a:rPr>
              <a:t>Návyk  X  Zlozvyk </a:t>
            </a:r>
          </a:p>
          <a:p>
            <a:endParaRPr lang="cs-CZ" sz="3500" dirty="0" smtClean="0">
              <a:latin typeface="Arial Narrow" panose="020B0606020202030204" pitchFamily="34" charset="0"/>
            </a:endParaRPr>
          </a:p>
          <a:p>
            <a:r>
              <a:rPr lang="cs-CZ" sz="3500" dirty="0" smtClean="0">
                <a:latin typeface="Arial Narrow" panose="020B0606020202030204" pitchFamily="34" charset="0"/>
              </a:rPr>
              <a:t>Rituál</a:t>
            </a:r>
          </a:p>
          <a:p>
            <a:endParaRPr lang="cs-CZ" sz="3500" dirty="0" smtClean="0">
              <a:latin typeface="Arial Narrow" panose="020B0606020202030204" pitchFamily="34" charset="0"/>
            </a:endParaRPr>
          </a:p>
          <a:p>
            <a:r>
              <a:rPr lang="cs-CZ" sz="3500" dirty="0" smtClean="0">
                <a:latin typeface="Arial Narrow" panose="020B0606020202030204" pitchFamily="34" charset="0"/>
              </a:rPr>
              <a:t>Závislost</a:t>
            </a:r>
            <a:endParaRPr lang="cs-CZ" sz="3500" dirty="0">
              <a:latin typeface="Arial Narrow" panose="020B0606020202030204" pitchFamily="34" charset="0"/>
            </a:endParaRPr>
          </a:p>
        </p:txBody>
      </p:sp>
      <p:pic>
        <p:nvPicPr>
          <p:cNvPr id="21506" name="Picture 2" descr="https://21dayhero.com/wp-content/uploads/Routines-of-successful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4608512" cy="288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3158992" cy="315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6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70738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HABIT LOOP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19458" name="Picture 2" descr="https://satoristudio.net/wp-content/uploads/2018/06/power-of-habit-summary-habit-lo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9" y="3856434"/>
            <a:ext cx="73152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ZLOZVYK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274320" indent="-339725" eaLnBrk="1" fontAlgn="auto" hangingPunct="1">
              <a:spcBef>
                <a:spcPts val="58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700" dirty="0" smtClean="0">
                <a:latin typeface="Arial Narrow" panose="020B0606020202030204" pitchFamily="34" charset="0"/>
              </a:rPr>
              <a:t>	„</a:t>
            </a:r>
            <a:r>
              <a:rPr lang="cs-CZ" altLang="cs-CZ" sz="2700" i="1" dirty="0" smtClean="0">
                <a:latin typeface="Arial Narrow" panose="020B0606020202030204" pitchFamily="34" charset="0"/>
              </a:rPr>
              <a:t>Neadekvátní návyk vznikající na principu dynamického stereotypu, který poškozuje jedince (v bio-psycho-sociální oblasti).</a:t>
            </a:r>
            <a:r>
              <a:rPr lang="cs-CZ" altLang="cs-CZ" sz="2700" dirty="0" smtClean="0">
                <a:latin typeface="Arial Narrow" panose="020B0606020202030204" pitchFamily="34" charset="0"/>
              </a:rPr>
              <a:t>“</a:t>
            </a:r>
          </a:p>
          <a:p>
            <a:pPr marL="274320" indent="-339725" eaLnBrk="1" fontAlgn="auto" hangingPunct="1">
              <a:spcBef>
                <a:spcPts val="58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2700" dirty="0" smtClean="0">
              <a:latin typeface="Arial Narrow" panose="020B0606020202030204" pitchFamily="34" charset="0"/>
            </a:endParaRPr>
          </a:p>
          <a:p>
            <a:pPr marL="274320" indent="-339725" eaLnBrk="1" fontAlgn="auto" hangingPunct="1">
              <a:spcBef>
                <a:spcPts val="58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7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</a:t>
            </a:r>
            <a:r>
              <a:rPr lang="cs-CZ" altLang="cs-CZ" sz="27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ze rozlišit:</a:t>
            </a:r>
          </a:p>
          <a:p>
            <a:pPr marL="277495" eaLnBrk="1" fontAlgn="auto" hangingPunct="1">
              <a:spcBef>
                <a:spcPts val="580"/>
              </a:spcBef>
              <a:spcAft>
                <a:spcPts val="0"/>
              </a:spcAft>
              <a:buClrTx/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700" dirty="0">
                <a:latin typeface="Arial Narrow" panose="020B0606020202030204" pitchFamily="34" charset="0"/>
              </a:rPr>
              <a:t>Z</a:t>
            </a:r>
            <a:r>
              <a:rPr lang="cs-CZ" altLang="cs-CZ" sz="2700" dirty="0" smtClean="0">
                <a:latin typeface="Arial Narrow" panose="020B0606020202030204" pitchFamily="34" charset="0"/>
              </a:rPr>
              <a:t>lozvyky </a:t>
            </a:r>
            <a:r>
              <a:rPr lang="cs-CZ" altLang="cs-CZ" sz="2700" b="1" dirty="0" smtClean="0">
                <a:latin typeface="Arial Narrow" panose="020B0606020202030204" pitchFamily="34" charset="0"/>
              </a:rPr>
              <a:t>prosté</a:t>
            </a:r>
            <a:r>
              <a:rPr lang="cs-CZ" altLang="cs-CZ" sz="2700" dirty="0" smtClean="0">
                <a:latin typeface="Arial Narrow" panose="020B0606020202030204" pitchFamily="34" charset="0"/>
              </a:rPr>
              <a:t>  X  </a:t>
            </a:r>
            <a:r>
              <a:rPr lang="cs-CZ" altLang="cs-CZ" sz="2700" b="1" dirty="0" smtClean="0">
                <a:latin typeface="Arial Narrow" panose="020B0606020202030204" pitchFamily="34" charset="0"/>
              </a:rPr>
              <a:t>složené  </a:t>
            </a:r>
            <a:r>
              <a:rPr lang="cs-CZ" altLang="cs-CZ" sz="2700" dirty="0" smtClean="0">
                <a:latin typeface="Arial Narrow" panose="020B0606020202030204" pitchFamily="34" charset="0"/>
              </a:rPr>
              <a:t>X  </a:t>
            </a:r>
            <a:r>
              <a:rPr lang="cs-CZ" altLang="cs-CZ" sz="2700" b="1" dirty="0" smtClean="0">
                <a:latin typeface="Arial Narrow" panose="020B0606020202030204" pitchFamily="34" charset="0"/>
              </a:rPr>
              <a:t>tiky</a:t>
            </a:r>
          </a:p>
          <a:p>
            <a:pPr marL="277495" eaLnBrk="1" fontAlgn="auto" hangingPunct="1">
              <a:spcBef>
                <a:spcPts val="580"/>
              </a:spcBef>
              <a:spcAft>
                <a:spcPts val="0"/>
              </a:spcAft>
              <a:buClrTx/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700" dirty="0" smtClean="0">
                <a:latin typeface="Arial Narrow" panose="020B0606020202030204" pitchFamily="34" charset="0"/>
              </a:rPr>
              <a:t>Zlozvyky </a:t>
            </a:r>
            <a:r>
              <a:rPr lang="cs-CZ" altLang="cs-CZ" sz="2700" b="1" dirty="0" smtClean="0">
                <a:latin typeface="Arial Narrow" panose="020B0606020202030204" pitchFamily="34" charset="0"/>
              </a:rPr>
              <a:t>vědomé</a:t>
            </a:r>
            <a:r>
              <a:rPr lang="cs-CZ" altLang="cs-CZ" sz="2700" dirty="0" smtClean="0">
                <a:latin typeface="Arial Narrow" panose="020B0606020202030204" pitchFamily="34" charset="0"/>
              </a:rPr>
              <a:t>  X  </a:t>
            </a:r>
            <a:r>
              <a:rPr lang="cs-CZ" altLang="cs-CZ" sz="2700" b="1" dirty="0" smtClean="0">
                <a:latin typeface="Arial Narrow" panose="020B0606020202030204" pitchFamily="34" charset="0"/>
              </a:rPr>
              <a:t>nevědomé</a:t>
            </a:r>
          </a:p>
          <a:p>
            <a:pPr marL="277495" eaLnBrk="1" fontAlgn="auto" hangingPunct="1">
              <a:spcBef>
                <a:spcPts val="580"/>
              </a:spcBef>
              <a:spcAft>
                <a:spcPts val="0"/>
              </a:spcAft>
              <a:buClrTx/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2700" b="1" dirty="0">
              <a:latin typeface="Arial Narrow" panose="020B0606020202030204" pitchFamily="34" charset="0"/>
            </a:endParaRPr>
          </a:p>
          <a:p>
            <a:pPr marL="274320" indent="-339725">
              <a:spcBef>
                <a:spcPts val="58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700" b="1" dirty="0">
                <a:latin typeface="Arial Narrow" panose="020B0606020202030204" pitchFamily="34" charset="0"/>
              </a:rPr>
              <a:t>V</a:t>
            </a:r>
            <a:r>
              <a:rPr lang="cs-CZ" altLang="cs-CZ" sz="2700" b="1" dirty="0" smtClean="0">
                <a:latin typeface="Arial Narrow" panose="020B0606020202030204" pitchFamily="34" charset="0"/>
              </a:rPr>
              <a:t>znik zlozvyků:</a:t>
            </a:r>
            <a:endParaRPr lang="cs-CZ" altLang="cs-CZ" sz="2700" b="1" dirty="0">
              <a:latin typeface="Arial Narrow" panose="020B0606020202030204" pitchFamily="34" charset="0"/>
            </a:endParaRPr>
          </a:p>
          <a:p>
            <a:pPr marL="274320" indent="-339725">
              <a:spcBef>
                <a:spcPts val="580"/>
              </a:spcBef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700" dirty="0">
                <a:latin typeface="Arial Narrow" panose="020B0606020202030204" pitchFamily="34" charset="0"/>
              </a:rPr>
              <a:t>Psychoanalytická </a:t>
            </a:r>
            <a:r>
              <a:rPr lang="cs-CZ" altLang="cs-CZ" sz="2700" dirty="0" smtClean="0">
                <a:latin typeface="Arial Narrow" panose="020B0606020202030204" pitchFamily="34" charset="0"/>
              </a:rPr>
              <a:t>teorie (cucání </a:t>
            </a:r>
            <a:r>
              <a:rPr lang="cs-CZ" altLang="cs-CZ" sz="2700" dirty="0">
                <a:latin typeface="Arial Narrow" panose="020B0606020202030204" pitchFamily="34" charset="0"/>
              </a:rPr>
              <a:t>palce – sání z </a:t>
            </a:r>
            <a:r>
              <a:rPr lang="cs-CZ" altLang="cs-CZ" sz="2700" dirty="0" smtClean="0">
                <a:latin typeface="Arial Narrow" panose="020B0606020202030204" pitchFamily="34" charset="0"/>
              </a:rPr>
              <a:t>mateřského prsu)</a:t>
            </a:r>
          </a:p>
          <a:p>
            <a:pPr marL="274320" indent="-339725">
              <a:spcBef>
                <a:spcPts val="580"/>
              </a:spcBef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700" dirty="0" smtClean="0">
                <a:latin typeface="Arial Narrow" panose="020B0606020202030204" pitchFamily="34" charset="0"/>
              </a:rPr>
              <a:t>Výchovné pochybení (rodičů či učitele)</a:t>
            </a:r>
          </a:p>
          <a:p>
            <a:pPr marL="274320" indent="-339725">
              <a:spcBef>
                <a:spcPts val="580"/>
              </a:spcBef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700" dirty="0" smtClean="0">
                <a:latin typeface="Arial Narrow" panose="020B0606020202030204" pitchFamily="34" charset="0"/>
              </a:rPr>
              <a:t>Rodičovské zlozvyky a nápodoba</a:t>
            </a:r>
          </a:p>
          <a:p>
            <a:pPr marL="274320" indent="-339725">
              <a:spcBef>
                <a:spcPts val="580"/>
              </a:spcBef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700" dirty="0" smtClean="0">
                <a:latin typeface="Arial Narrow" panose="020B0606020202030204" pitchFamily="34" charset="0"/>
              </a:rPr>
              <a:t>Skrytý zdravotní problém</a:t>
            </a:r>
          </a:p>
          <a:p>
            <a:pPr marL="274320" indent="-339725">
              <a:spcBef>
                <a:spcPts val="580"/>
              </a:spcBef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700" dirty="0" smtClean="0">
                <a:latin typeface="Arial Narrow" panose="020B0606020202030204" pitchFamily="34" charset="0"/>
              </a:rPr>
              <a:t>Reakce na zátěž</a:t>
            </a:r>
          </a:p>
          <a:p>
            <a:pPr marL="0" indent="0">
              <a:spcBef>
                <a:spcPts val="58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2700" i="1" dirty="0">
              <a:latin typeface="Arial Narrow" panose="020B0606020202030204" pitchFamily="34" charset="0"/>
            </a:endParaRPr>
          </a:p>
          <a:p>
            <a:pPr marL="274320" indent="-339725">
              <a:spcBef>
                <a:spcPts val="58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700" b="1" i="1" dirty="0">
                <a:latin typeface="Arial Narrow" panose="020B0606020202030204" pitchFamily="34" charset="0"/>
              </a:rPr>
              <a:t>Zlozvyky vznikají v různém věku za různých situací.</a:t>
            </a:r>
          </a:p>
          <a:p>
            <a:pPr marL="274320" indent="-339725">
              <a:spcBef>
                <a:spcPts val="58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2400" dirty="0">
              <a:latin typeface="Arial Narrow" panose="020B0606020202030204" pitchFamily="34" charset="0"/>
            </a:endParaRPr>
          </a:p>
          <a:p>
            <a:pPr marL="274320" indent="-339725" eaLnBrk="1" fontAlgn="auto" hangingPunct="1">
              <a:spcBef>
                <a:spcPts val="58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2400" dirty="0" smtClean="0">
              <a:latin typeface="Arial Narrow" panose="020B0606020202030204" pitchFamily="34" charset="0"/>
            </a:endParaRPr>
          </a:p>
          <a:p>
            <a:pPr marL="274320" indent="-339725" eaLnBrk="1" fontAlgn="auto" hangingPunct="1">
              <a:spcBef>
                <a:spcPts val="58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2400" dirty="0" smtClean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ZBAVENÍ SE ZLOZVYKU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20482" name="Picture 2" descr="https://www.journalsmarter.com/wp-content/uploads/2019/01/badhabit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348880"/>
            <a:ext cx="9174932" cy="39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2060848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… PŘEDCHÁZÍ JEHO POCHOPENÍ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I. Prozkoumání zlozvyku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Vést si </a:t>
            </a:r>
            <a:r>
              <a:rPr lang="cs-CZ" u="sng" dirty="0" smtClean="0">
                <a:latin typeface="Arial Narrow" panose="020B0606020202030204" pitchFamily="34" charset="0"/>
              </a:rPr>
              <a:t>deník</a:t>
            </a:r>
          </a:p>
          <a:p>
            <a:endParaRPr lang="cs-CZ" dirty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Jak často?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V jaké situaci / místě / čase?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V přítomnosti konkrétních osob? </a:t>
            </a:r>
            <a:endParaRPr lang="cs-CZ" dirty="0">
              <a:latin typeface="Arial Narrow" panose="020B0606020202030204" pitchFamily="34" charset="0"/>
            </a:endParaRP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Jaké jsou spouštěče?</a:t>
            </a:r>
          </a:p>
          <a:p>
            <a:endParaRPr lang="cs-CZ" dirty="0"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Hlubší rozpoznání svého zlozvyku: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Jak dlouho jej dělám?</a:t>
            </a:r>
          </a:p>
          <a:p>
            <a:pPr lvl="1"/>
            <a:r>
              <a:rPr lang="cs-CZ" dirty="0" smtClean="0">
                <a:latin typeface="Arial Narrow" panose="020B0606020202030204" pitchFamily="34" charset="0"/>
              </a:rPr>
              <a:t>Dělám jej ne/vědomě?</a:t>
            </a:r>
          </a:p>
          <a:p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342</Words>
  <Application>Microsoft Office PowerPoint</Application>
  <PresentationFormat>Předvádění na obrazovce (4:3)</PresentationFormat>
  <Paragraphs>132</Paragraphs>
  <Slides>21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ZLOZVYKY A AUTOREGULACE CHOVÁNÍ</vt:lpstr>
      <vt:lpstr>OSNOVA </vt:lpstr>
      <vt:lpstr>CO JE (VÁŠ) ZLOZVYK?</vt:lpstr>
      <vt:lpstr>Prezentace aplikace PowerPoint</vt:lpstr>
      <vt:lpstr>AUTOREGULACE CHOVÁNÍ </vt:lpstr>
      <vt:lpstr>HABIT LOOP</vt:lpstr>
      <vt:lpstr>ZLOZVYK</vt:lpstr>
      <vt:lpstr>ZBAVENÍ SE ZLOZVYKU</vt:lpstr>
      <vt:lpstr>I. Prozkoumání zlozvyku</vt:lpstr>
      <vt:lpstr>I. Prozkoumání zlozvyku</vt:lpstr>
      <vt:lpstr>II. Nahrazení odměny</vt:lpstr>
      <vt:lpstr>Prezentace aplikace PowerPoint</vt:lpstr>
      <vt:lpstr>III. Odstranění spouštěče                                    přizpůsobení prostředí</vt:lpstr>
      <vt:lpstr>IV. Progress tracking</vt:lpstr>
      <vt:lpstr>V. Upevnění svého chování</vt:lpstr>
      <vt:lpstr>Prezentace aplikace PowerPoint</vt:lpstr>
      <vt:lpstr>Prezentace aplikace PowerPoint</vt:lpstr>
      <vt:lpstr>ZÁVISLOST </vt:lpstr>
      <vt:lpstr>Projevy závislosti v chování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ZLOZVYKY A AUTOREGULACE CHOVÁNÍ</dc:title>
  <dc:creator>Olivová</dc:creator>
  <cp:lastModifiedBy>Olivová</cp:lastModifiedBy>
  <cp:revision>26</cp:revision>
  <dcterms:created xsi:type="dcterms:W3CDTF">2019-09-23T10:17:17Z</dcterms:created>
  <dcterms:modified xsi:type="dcterms:W3CDTF">2020-11-12T16:24:25Z</dcterms:modified>
</cp:coreProperties>
</file>