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sldIdLst>
    <p:sldId id="256" r:id="rId5"/>
    <p:sldId id="258" r:id="rId6"/>
    <p:sldId id="257"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0F8954-F193-4C40-9820-BC3ECF0BDD16}" v="23" dt="2020-10-12T20:11:18.127"/>
    <p1510:client id="{A9A29ED0-310E-4CB5-854F-3AFEB1DDE6FB}" v="606" dt="2020-10-12T07:51:46.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4" autoAdjust="0"/>
    <p:restoredTop sz="94660"/>
  </p:normalViewPr>
  <p:slideViewPr>
    <p:cSldViewPr snapToGrid="0">
      <p:cViewPr>
        <p:scale>
          <a:sx n="75" d="100"/>
          <a:sy n="75" d="100"/>
        </p:scale>
        <p:origin x="749" y="3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B56CBD-D235-446C-9315-16A070DD553E}"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cs-CZ"/>
        </a:p>
      </dgm:t>
    </dgm:pt>
    <dgm:pt modelId="{59DE5467-5719-41E8-BCFA-A4A2874AAE01}">
      <dgm:prSet/>
      <dgm:spPr/>
      <dgm:t>
        <a:bodyPr/>
        <a:lstStyle/>
        <a:p>
          <a:r>
            <a:rPr lang="cs-CZ"/>
            <a:t>Centrální nervový systém</a:t>
          </a:r>
        </a:p>
      </dgm:t>
    </dgm:pt>
    <dgm:pt modelId="{1AB78902-A051-4E82-8298-89CC7EC0B8AA}" type="parTrans" cxnId="{E630F03D-DAAA-4B4A-8D48-55C968454CC5}">
      <dgm:prSet/>
      <dgm:spPr/>
      <dgm:t>
        <a:bodyPr/>
        <a:lstStyle/>
        <a:p>
          <a:endParaRPr lang="cs-CZ"/>
        </a:p>
      </dgm:t>
    </dgm:pt>
    <dgm:pt modelId="{2A27AD37-1CBC-4BE3-8C0E-4D7014556B95}" type="sibTrans" cxnId="{E630F03D-DAAA-4B4A-8D48-55C968454CC5}">
      <dgm:prSet/>
      <dgm:spPr/>
      <dgm:t>
        <a:bodyPr/>
        <a:lstStyle/>
        <a:p>
          <a:endParaRPr lang="cs-CZ"/>
        </a:p>
      </dgm:t>
    </dgm:pt>
    <dgm:pt modelId="{36D43BAC-063F-4B5E-A581-7516D7152DE4}">
      <dgm:prSet/>
      <dgm:spPr/>
      <dgm:t>
        <a:bodyPr/>
        <a:lstStyle/>
        <a:p>
          <a:r>
            <a:rPr lang="cs-CZ"/>
            <a:t>Mozek - encephalon</a:t>
          </a:r>
        </a:p>
      </dgm:t>
    </dgm:pt>
    <dgm:pt modelId="{F0B2479B-FF47-4D3E-A847-BF7B8AD08C63}" type="parTrans" cxnId="{F1B81378-5D4C-4D8A-AF3D-D396B225887E}">
      <dgm:prSet/>
      <dgm:spPr/>
      <dgm:t>
        <a:bodyPr/>
        <a:lstStyle/>
        <a:p>
          <a:endParaRPr lang="cs-CZ"/>
        </a:p>
      </dgm:t>
    </dgm:pt>
    <dgm:pt modelId="{22BED9AA-B76D-4A18-BDA2-7A3DA26D8973}" type="sibTrans" cxnId="{F1B81378-5D4C-4D8A-AF3D-D396B225887E}">
      <dgm:prSet/>
      <dgm:spPr/>
      <dgm:t>
        <a:bodyPr/>
        <a:lstStyle/>
        <a:p>
          <a:endParaRPr lang="cs-CZ"/>
        </a:p>
      </dgm:t>
    </dgm:pt>
    <dgm:pt modelId="{56506DED-57B5-4777-B9FB-E5AB9DE3ED68}">
      <dgm:prSet/>
      <dgm:spPr/>
      <dgm:t>
        <a:bodyPr/>
        <a:lstStyle/>
        <a:p>
          <a:r>
            <a:rPr lang="cs-CZ"/>
            <a:t>Mícha - medulla spinallis</a:t>
          </a:r>
        </a:p>
      </dgm:t>
    </dgm:pt>
    <dgm:pt modelId="{C1E12484-132C-4163-8B3F-7CE3F6A9DC15}" type="parTrans" cxnId="{18DEEBB3-3972-4DF9-ACA6-86B6C9818C96}">
      <dgm:prSet/>
      <dgm:spPr/>
      <dgm:t>
        <a:bodyPr/>
        <a:lstStyle/>
        <a:p>
          <a:endParaRPr lang="cs-CZ"/>
        </a:p>
      </dgm:t>
    </dgm:pt>
    <dgm:pt modelId="{0DB7E949-4402-4926-B342-1EA37B2AD412}" type="sibTrans" cxnId="{18DEEBB3-3972-4DF9-ACA6-86B6C9818C96}">
      <dgm:prSet/>
      <dgm:spPr/>
      <dgm:t>
        <a:bodyPr/>
        <a:lstStyle/>
        <a:p>
          <a:endParaRPr lang="cs-CZ"/>
        </a:p>
      </dgm:t>
    </dgm:pt>
    <dgm:pt modelId="{59C12353-A304-439B-B4C2-91BC09DABCFD}">
      <dgm:prSet/>
      <dgm:spPr/>
      <dgm:t>
        <a:bodyPr/>
        <a:lstStyle/>
        <a:p>
          <a:r>
            <a:rPr lang="cs-CZ"/>
            <a:t>Periferní nervový systém</a:t>
          </a:r>
        </a:p>
      </dgm:t>
    </dgm:pt>
    <dgm:pt modelId="{9C6558B5-51BC-49BE-A1C1-F54C67CE48A2}" type="parTrans" cxnId="{7AC678F8-C4D3-48D5-88B3-001819B237A8}">
      <dgm:prSet/>
      <dgm:spPr/>
      <dgm:t>
        <a:bodyPr/>
        <a:lstStyle/>
        <a:p>
          <a:endParaRPr lang="cs-CZ"/>
        </a:p>
      </dgm:t>
    </dgm:pt>
    <dgm:pt modelId="{088B391B-C384-4944-84D0-996798B56206}" type="sibTrans" cxnId="{7AC678F8-C4D3-48D5-88B3-001819B237A8}">
      <dgm:prSet/>
      <dgm:spPr/>
      <dgm:t>
        <a:bodyPr/>
        <a:lstStyle/>
        <a:p>
          <a:endParaRPr lang="cs-CZ"/>
        </a:p>
      </dgm:t>
    </dgm:pt>
    <dgm:pt modelId="{5144EF84-2778-4CCE-98EC-FE44680FB81B}">
      <dgm:prSet/>
      <dgm:spPr/>
      <dgm:t>
        <a:bodyPr/>
        <a:lstStyle/>
        <a:p>
          <a:r>
            <a:rPr lang="cs-CZ"/>
            <a:t>Síť periferních nervů</a:t>
          </a:r>
        </a:p>
      </dgm:t>
    </dgm:pt>
    <dgm:pt modelId="{5039F61E-46C4-42DC-97F9-6EE308D25FBE}" type="parTrans" cxnId="{48C15FAE-C1BD-4DA9-A494-FA35F5444AC0}">
      <dgm:prSet/>
      <dgm:spPr/>
      <dgm:t>
        <a:bodyPr/>
        <a:lstStyle/>
        <a:p>
          <a:endParaRPr lang="cs-CZ"/>
        </a:p>
      </dgm:t>
    </dgm:pt>
    <dgm:pt modelId="{7AF0AD0C-6DCB-4D97-A5F7-65442C026205}" type="sibTrans" cxnId="{48C15FAE-C1BD-4DA9-A494-FA35F5444AC0}">
      <dgm:prSet/>
      <dgm:spPr/>
      <dgm:t>
        <a:bodyPr/>
        <a:lstStyle/>
        <a:p>
          <a:endParaRPr lang="cs-CZ"/>
        </a:p>
      </dgm:t>
    </dgm:pt>
    <dgm:pt modelId="{D661E330-70BB-4A2E-B0FF-C31FBA653CC5}">
      <dgm:prSet/>
      <dgm:spPr/>
      <dgm:t>
        <a:bodyPr/>
        <a:lstStyle/>
        <a:p>
          <a:r>
            <a:rPr lang="cs-CZ"/>
            <a:t>Autonomní nervový systém</a:t>
          </a:r>
        </a:p>
      </dgm:t>
    </dgm:pt>
    <dgm:pt modelId="{AD93326C-6A11-4E68-99A8-5972157BCEDA}" type="parTrans" cxnId="{D89A2210-6C32-434C-AEEE-F090E4E02A5D}">
      <dgm:prSet/>
      <dgm:spPr/>
      <dgm:t>
        <a:bodyPr/>
        <a:lstStyle/>
        <a:p>
          <a:endParaRPr lang="cs-CZ"/>
        </a:p>
      </dgm:t>
    </dgm:pt>
    <dgm:pt modelId="{6C3C1F1C-65BE-49F6-9EDD-17AEE506F9C4}" type="sibTrans" cxnId="{D89A2210-6C32-434C-AEEE-F090E4E02A5D}">
      <dgm:prSet/>
      <dgm:spPr/>
      <dgm:t>
        <a:bodyPr/>
        <a:lstStyle/>
        <a:p>
          <a:endParaRPr lang="cs-CZ"/>
        </a:p>
      </dgm:t>
    </dgm:pt>
    <dgm:pt modelId="{55FC6C11-D8F3-4AE8-AB4A-D798486F0313}" type="pres">
      <dgm:prSet presAssocID="{86B56CBD-D235-446C-9315-16A070DD553E}" presName="linear" presStyleCnt="0">
        <dgm:presLayoutVars>
          <dgm:dir/>
          <dgm:animLvl val="lvl"/>
          <dgm:resizeHandles val="exact"/>
        </dgm:presLayoutVars>
      </dgm:prSet>
      <dgm:spPr/>
    </dgm:pt>
    <dgm:pt modelId="{76F96043-835A-4C95-8302-B1AFF7C49801}" type="pres">
      <dgm:prSet presAssocID="{59DE5467-5719-41E8-BCFA-A4A2874AAE01}" presName="parentLin" presStyleCnt="0"/>
      <dgm:spPr/>
    </dgm:pt>
    <dgm:pt modelId="{D05545F3-137C-4C6B-881B-4961691D6920}" type="pres">
      <dgm:prSet presAssocID="{59DE5467-5719-41E8-BCFA-A4A2874AAE01}" presName="parentLeftMargin" presStyleLbl="node1" presStyleIdx="0" presStyleCnt="3"/>
      <dgm:spPr/>
    </dgm:pt>
    <dgm:pt modelId="{EC44E961-6CF2-4E38-9C33-FAB147AB2FDB}" type="pres">
      <dgm:prSet presAssocID="{59DE5467-5719-41E8-BCFA-A4A2874AAE01}" presName="parentText" presStyleLbl="node1" presStyleIdx="0" presStyleCnt="3">
        <dgm:presLayoutVars>
          <dgm:chMax val="0"/>
          <dgm:bulletEnabled val="1"/>
        </dgm:presLayoutVars>
      </dgm:prSet>
      <dgm:spPr/>
    </dgm:pt>
    <dgm:pt modelId="{2189AAD2-2AE9-4F3B-BED3-AA2E6CED8C8E}" type="pres">
      <dgm:prSet presAssocID="{59DE5467-5719-41E8-BCFA-A4A2874AAE01}" presName="negativeSpace" presStyleCnt="0"/>
      <dgm:spPr/>
    </dgm:pt>
    <dgm:pt modelId="{51BB3F0A-239C-4C7C-96F7-D61C3D94171B}" type="pres">
      <dgm:prSet presAssocID="{59DE5467-5719-41E8-BCFA-A4A2874AAE01}" presName="childText" presStyleLbl="conFgAcc1" presStyleIdx="0" presStyleCnt="3">
        <dgm:presLayoutVars>
          <dgm:bulletEnabled val="1"/>
        </dgm:presLayoutVars>
      </dgm:prSet>
      <dgm:spPr/>
    </dgm:pt>
    <dgm:pt modelId="{6A2AD6EE-8BD4-469B-9773-5107C73964FB}" type="pres">
      <dgm:prSet presAssocID="{2A27AD37-1CBC-4BE3-8C0E-4D7014556B95}" presName="spaceBetweenRectangles" presStyleCnt="0"/>
      <dgm:spPr/>
    </dgm:pt>
    <dgm:pt modelId="{76FF0F1B-00F7-4901-9CEA-210ED4F0D631}" type="pres">
      <dgm:prSet presAssocID="{59C12353-A304-439B-B4C2-91BC09DABCFD}" presName="parentLin" presStyleCnt="0"/>
      <dgm:spPr/>
    </dgm:pt>
    <dgm:pt modelId="{8BF84922-C1DA-4253-9645-F8AD746ED5C2}" type="pres">
      <dgm:prSet presAssocID="{59C12353-A304-439B-B4C2-91BC09DABCFD}" presName="parentLeftMargin" presStyleLbl="node1" presStyleIdx="0" presStyleCnt="3"/>
      <dgm:spPr/>
    </dgm:pt>
    <dgm:pt modelId="{E8BFB84B-83AB-421C-AFBC-D50A52699294}" type="pres">
      <dgm:prSet presAssocID="{59C12353-A304-439B-B4C2-91BC09DABCFD}" presName="parentText" presStyleLbl="node1" presStyleIdx="1" presStyleCnt="3">
        <dgm:presLayoutVars>
          <dgm:chMax val="0"/>
          <dgm:bulletEnabled val="1"/>
        </dgm:presLayoutVars>
      </dgm:prSet>
      <dgm:spPr/>
    </dgm:pt>
    <dgm:pt modelId="{B7864A7B-CFFB-4CCA-B50A-AEC288C36EAB}" type="pres">
      <dgm:prSet presAssocID="{59C12353-A304-439B-B4C2-91BC09DABCFD}" presName="negativeSpace" presStyleCnt="0"/>
      <dgm:spPr/>
    </dgm:pt>
    <dgm:pt modelId="{5AC4BD1A-155E-4EA9-9FAD-949E1BE194BF}" type="pres">
      <dgm:prSet presAssocID="{59C12353-A304-439B-B4C2-91BC09DABCFD}" presName="childText" presStyleLbl="conFgAcc1" presStyleIdx="1" presStyleCnt="3">
        <dgm:presLayoutVars>
          <dgm:bulletEnabled val="1"/>
        </dgm:presLayoutVars>
      </dgm:prSet>
      <dgm:spPr/>
    </dgm:pt>
    <dgm:pt modelId="{F1C28680-C2B3-4F20-BD2C-2CE4A02BE71A}" type="pres">
      <dgm:prSet presAssocID="{088B391B-C384-4944-84D0-996798B56206}" presName="spaceBetweenRectangles" presStyleCnt="0"/>
      <dgm:spPr/>
    </dgm:pt>
    <dgm:pt modelId="{6468C60B-4D22-4CB9-8603-61DED893344D}" type="pres">
      <dgm:prSet presAssocID="{D661E330-70BB-4A2E-B0FF-C31FBA653CC5}" presName="parentLin" presStyleCnt="0"/>
      <dgm:spPr/>
    </dgm:pt>
    <dgm:pt modelId="{F2220163-5382-49CB-BA5A-50191E5E652B}" type="pres">
      <dgm:prSet presAssocID="{D661E330-70BB-4A2E-B0FF-C31FBA653CC5}" presName="parentLeftMargin" presStyleLbl="node1" presStyleIdx="1" presStyleCnt="3"/>
      <dgm:spPr/>
    </dgm:pt>
    <dgm:pt modelId="{5FA98FF8-D658-4499-ABB5-B82C578ED5B4}" type="pres">
      <dgm:prSet presAssocID="{D661E330-70BB-4A2E-B0FF-C31FBA653CC5}" presName="parentText" presStyleLbl="node1" presStyleIdx="2" presStyleCnt="3" custLinFactNeighborY="-274">
        <dgm:presLayoutVars>
          <dgm:chMax val="0"/>
          <dgm:bulletEnabled val="1"/>
        </dgm:presLayoutVars>
      </dgm:prSet>
      <dgm:spPr/>
    </dgm:pt>
    <dgm:pt modelId="{E0FBA4CF-80BF-421D-80CC-F7947542E6C8}" type="pres">
      <dgm:prSet presAssocID="{D661E330-70BB-4A2E-B0FF-C31FBA653CC5}" presName="negativeSpace" presStyleCnt="0"/>
      <dgm:spPr/>
    </dgm:pt>
    <dgm:pt modelId="{6B1540E2-AD7D-41CA-A154-1484E2B31A79}" type="pres">
      <dgm:prSet presAssocID="{D661E330-70BB-4A2E-B0FF-C31FBA653CC5}" presName="childText" presStyleLbl="conFgAcc1" presStyleIdx="2" presStyleCnt="3">
        <dgm:presLayoutVars>
          <dgm:bulletEnabled val="1"/>
        </dgm:presLayoutVars>
      </dgm:prSet>
      <dgm:spPr/>
    </dgm:pt>
  </dgm:ptLst>
  <dgm:cxnLst>
    <dgm:cxn modelId="{DE4C5E00-84D8-4C3D-8DBF-9554A5C201D3}" type="presOf" srcId="{59C12353-A304-439B-B4C2-91BC09DABCFD}" destId="{8BF84922-C1DA-4253-9645-F8AD746ED5C2}" srcOrd="0" destOrd="0" presId="urn:microsoft.com/office/officeart/2005/8/layout/list1"/>
    <dgm:cxn modelId="{1F95610E-70F5-4FBF-83BA-C393F49F09AF}" type="presOf" srcId="{59C12353-A304-439B-B4C2-91BC09DABCFD}" destId="{E8BFB84B-83AB-421C-AFBC-D50A52699294}" srcOrd="1" destOrd="0" presId="urn:microsoft.com/office/officeart/2005/8/layout/list1"/>
    <dgm:cxn modelId="{D89A2210-6C32-434C-AEEE-F090E4E02A5D}" srcId="{86B56CBD-D235-446C-9315-16A070DD553E}" destId="{D661E330-70BB-4A2E-B0FF-C31FBA653CC5}" srcOrd="2" destOrd="0" parTransId="{AD93326C-6A11-4E68-99A8-5972157BCEDA}" sibTransId="{6C3C1F1C-65BE-49F6-9EDD-17AEE506F9C4}"/>
    <dgm:cxn modelId="{3753EB25-5623-4AC0-8AD2-A593B007A419}" type="presOf" srcId="{59DE5467-5719-41E8-BCFA-A4A2874AAE01}" destId="{D05545F3-137C-4C6B-881B-4961691D6920}" srcOrd="0" destOrd="0" presId="urn:microsoft.com/office/officeart/2005/8/layout/list1"/>
    <dgm:cxn modelId="{E630F03D-DAAA-4B4A-8D48-55C968454CC5}" srcId="{86B56CBD-D235-446C-9315-16A070DD553E}" destId="{59DE5467-5719-41E8-BCFA-A4A2874AAE01}" srcOrd="0" destOrd="0" parTransId="{1AB78902-A051-4E82-8298-89CC7EC0B8AA}" sibTransId="{2A27AD37-1CBC-4BE3-8C0E-4D7014556B95}"/>
    <dgm:cxn modelId="{5A0DCB5B-2796-4FD8-BABF-57FAB224204B}" type="presOf" srcId="{36D43BAC-063F-4B5E-A581-7516D7152DE4}" destId="{51BB3F0A-239C-4C7C-96F7-D61C3D94171B}" srcOrd="0" destOrd="0" presId="urn:microsoft.com/office/officeart/2005/8/layout/list1"/>
    <dgm:cxn modelId="{B1E91941-F95D-4E37-9841-0A7AD4E159BA}" type="presOf" srcId="{56506DED-57B5-4777-B9FB-E5AB9DE3ED68}" destId="{51BB3F0A-239C-4C7C-96F7-D61C3D94171B}" srcOrd="0" destOrd="1" presId="urn:microsoft.com/office/officeart/2005/8/layout/list1"/>
    <dgm:cxn modelId="{11A96C61-DDAB-46D4-94EE-E0BA023E8790}" type="presOf" srcId="{86B56CBD-D235-446C-9315-16A070DD553E}" destId="{55FC6C11-D8F3-4AE8-AB4A-D798486F0313}" srcOrd="0" destOrd="0" presId="urn:microsoft.com/office/officeart/2005/8/layout/list1"/>
    <dgm:cxn modelId="{1CF25674-6D3A-4BD9-BCFF-CF9422FAA15E}" type="presOf" srcId="{D661E330-70BB-4A2E-B0FF-C31FBA653CC5}" destId="{F2220163-5382-49CB-BA5A-50191E5E652B}" srcOrd="0" destOrd="0" presId="urn:microsoft.com/office/officeart/2005/8/layout/list1"/>
    <dgm:cxn modelId="{F1B81378-5D4C-4D8A-AF3D-D396B225887E}" srcId="{59DE5467-5719-41E8-BCFA-A4A2874AAE01}" destId="{36D43BAC-063F-4B5E-A581-7516D7152DE4}" srcOrd="0" destOrd="0" parTransId="{F0B2479B-FF47-4D3E-A847-BF7B8AD08C63}" sibTransId="{22BED9AA-B76D-4A18-BDA2-7A3DA26D8973}"/>
    <dgm:cxn modelId="{A6FDDAA7-B70E-456F-AC18-ED2901D17497}" type="presOf" srcId="{59DE5467-5719-41E8-BCFA-A4A2874AAE01}" destId="{EC44E961-6CF2-4E38-9C33-FAB147AB2FDB}" srcOrd="1" destOrd="0" presId="urn:microsoft.com/office/officeart/2005/8/layout/list1"/>
    <dgm:cxn modelId="{48C15FAE-C1BD-4DA9-A494-FA35F5444AC0}" srcId="{59C12353-A304-439B-B4C2-91BC09DABCFD}" destId="{5144EF84-2778-4CCE-98EC-FE44680FB81B}" srcOrd="0" destOrd="0" parTransId="{5039F61E-46C4-42DC-97F9-6EE308D25FBE}" sibTransId="{7AF0AD0C-6DCB-4D97-A5F7-65442C026205}"/>
    <dgm:cxn modelId="{18DEEBB3-3972-4DF9-ACA6-86B6C9818C96}" srcId="{59DE5467-5719-41E8-BCFA-A4A2874AAE01}" destId="{56506DED-57B5-4777-B9FB-E5AB9DE3ED68}" srcOrd="1" destOrd="0" parTransId="{C1E12484-132C-4163-8B3F-7CE3F6A9DC15}" sibTransId="{0DB7E949-4402-4926-B342-1EA37B2AD412}"/>
    <dgm:cxn modelId="{E9EEBFBB-B27A-4AD7-98F6-9AD12E2526FF}" type="presOf" srcId="{D661E330-70BB-4A2E-B0FF-C31FBA653CC5}" destId="{5FA98FF8-D658-4499-ABB5-B82C578ED5B4}" srcOrd="1" destOrd="0" presId="urn:microsoft.com/office/officeart/2005/8/layout/list1"/>
    <dgm:cxn modelId="{E8B41ADD-6586-434C-875A-7F381BE045BB}" type="presOf" srcId="{5144EF84-2778-4CCE-98EC-FE44680FB81B}" destId="{5AC4BD1A-155E-4EA9-9FAD-949E1BE194BF}" srcOrd="0" destOrd="0" presId="urn:microsoft.com/office/officeart/2005/8/layout/list1"/>
    <dgm:cxn modelId="{7AC678F8-C4D3-48D5-88B3-001819B237A8}" srcId="{86B56CBD-D235-446C-9315-16A070DD553E}" destId="{59C12353-A304-439B-B4C2-91BC09DABCFD}" srcOrd="1" destOrd="0" parTransId="{9C6558B5-51BC-49BE-A1C1-F54C67CE48A2}" sibTransId="{088B391B-C384-4944-84D0-996798B56206}"/>
    <dgm:cxn modelId="{38E2D4BB-DE9F-438C-A202-2FFAE053C14E}" type="presParOf" srcId="{55FC6C11-D8F3-4AE8-AB4A-D798486F0313}" destId="{76F96043-835A-4C95-8302-B1AFF7C49801}" srcOrd="0" destOrd="0" presId="urn:microsoft.com/office/officeart/2005/8/layout/list1"/>
    <dgm:cxn modelId="{4C96BD8D-485C-45E9-9578-CE8092B21C16}" type="presParOf" srcId="{76F96043-835A-4C95-8302-B1AFF7C49801}" destId="{D05545F3-137C-4C6B-881B-4961691D6920}" srcOrd="0" destOrd="0" presId="urn:microsoft.com/office/officeart/2005/8/layout/list1"/>
    <dgm:cxn modelId="{A405E828-35AA-44FE-9348-DD45270B070E}" type="presParOf" srcId="{76F96043-835A-4C95-8302-B1AFF7C49801}" destId="{EC44E961-6CF2-4E38-9C33-FAB147AB2FDB}" srcOrd="1" destOrd="0" presId="urn:microsoft.com/office/officeart/2005/8/layout/list1"/>
    <dgm:cxn modelId="{0F358A38-1E84-47A5-BE93-A6A582BB0F73}" type="presParOf" srcId="{55FC6C11-D8F3-4AE8-AB4A-D798486F0313}" destId="{2189AAD2-2AE9-4F3B-BED3-AA2E6CED8C8E}" srcOrd="1" destOrd="0" presId="urn:microsoft.com/office/officeart/2005/8/layout/list1"/>
    <dgm:cxn modelId="{10D37EE6-1C9A-44A7-87D2-5F3ED474192A}" type="presParOf" srcId="{55FC6C11-D8F3-4AE8-AB4A-D798486F0313}" destId="{51BB3F0A-239C-4C7C-96F7-D61C3D94171B}" srcOrd="2" destOrd="0" presId="urn:microsoft.com/office/officeart/2005/8/layout/list1"/>
    <dgm:cxn modelId="{CE425F97-B8CC-4D15-8922-965A08C7FB46}" type="presParOf" srcId="{55FC6C11-D8F3-4AE8-AB4A-D798486F0313}" destId="{6A2AD6EE-8BD4-469B-9773-5107C73964FB}" srcOrd="3" destOrd="0" presId="urn:microsoft.com/office/officeart/2005/8/layout/list1"/>
    <dgm:cxn modelId="{92794C62-7C6B-4A35-A370-A301E5E6B828}" type="presParOf" srcId="{55FC6C11-D8F3-4AE8-AB4A-D798486F0313}" destId="{76FF0F1B-00F7-4901-9CEA-210ED4F0D631}" srcOrd="4" destOrd="0" presId="urn:microsoft.com/office/officeart/2005/8/layout/list1"/>
    <dgm:cxn modelId="{AA29276E-6DF8-456F-A954-5F98D0EB7605}" type="presParOf" srcId="{76FF0F1B-00F7-4901-9CEA-210ED4F0D631}" destId="{8BF84922-C1DA-4253-9645-F8AD746ED5C2}" srcOrd="0" destOrd="0" presId="urn:microsoft.com/office/officeart/2005/8/layout/list1"/>
    <dgm:cxn modelId="{AEA6860A-8707-47A4-AAD8-FA70630388AE}" type="presParOf" srcId="{76FF0F1B-00F7-4901-9CEA-210ED4F0D631}" destId="{E8BFB84B-83AB-421C-AFBC-D50A52699294}" srcOrd="1" destOrd="0" presId="urn:microsoft.com/office/officeart/2005/8/layout/list1"/>
    <dgm:cxn modelId="{85463417-0B6D-40FC-9486-523C5502901B}" type="presParOf" srcId="{55FC6C11-D8F3-4AE8-AB4A-D798486F0313}" destId="{B7864A7B-CFFB-4CCA-B50A-AEC288C36EAB}" srcOrd="5" destOrd="0" presId="urn:microsoft.com/office/officeart/2005/8/layout/list1"/>
    <dgm:cxn modelId="{AA76E77A-AB90-4370-865E-2771E74EA6B7}" type="presParOf" srcId="{55FC6C11-D8F3-4AE8-AB4A-D798486F0313}" destId="{5AC4BD1A-155E-4EA9-9FAD-949E1BE194BF}" srcOrd="6" destOrd="0" presId="urn:microsoft.com/office/officeart/2005/8/layout/list1"/>
    <dgm:cxn modelId="{550CF7F0-5F8A-43E3-855F-B4411A77DD0A}" type="presParOf" srcId="{55FC6C11-D8F3-4AE8-AB4A-D798486F0313}" destId="{F1C28680-C2B3-4F20-BD2C-2CE4A02BE71A}" srcOrd="7" destOrd="0" presId="urn:microsoft.com/office/officeart/2005/8/layout/list1"/>
    <dgm:cxn modelId="{3E532134-7CDA-421D-ADD1-C45273FDFB5C}" type="presParOf" srcId="{55FC6C11-D8F3-4AE8-AB4A-D798486F0313}" destId="{6468C60B-4D22-4CB9-8603-61DED893344D}" srcOrd="8" destOrd="0" presId="urn:microsoft.com/office/officeart/2005/8/layout/list1"/>
    <dgm:cxn modelId="{09F3692A-88D1-444F-A511-65B7F566C20A}" type="presParOf" srcId="{6468C60B-4D22-4CB9-8603-61DED893344D}" destId="{F2220163-5382-49CB-BA5A-50191E5E652B}" srcOrd="0" destOrd="0" presId="urn:microsoft.com/office/officeart/2005/8/layout/list1"/>
    <dgm:cxn modelId="{79944BCB-FA32-4003-8993-EC9E3DEC51EE}" type="presParOf" srcId="{6468C60B-4D22-4CB9-8603-61DED893344D}" destId="{5FA98FF8-D658-4499-ABB5-B82C578ED5B4}" srcOrd="1" destOrd="0" presId="urn:microsoft.com/office/officeart/2005/8/layout/list1"/>
    <dgm:cxn modelId="{C46DE02D-0974-47C2-B969-F40BE86E586F}" type="presParOf" srcId="{55FC6C11-D8F3-4AE8-AB4A-D798486F0313}" destId="{E0FBA4CF-80BF-421D-80CC-F7947542E6C8}" srcOrd="9" destOrd="0" presId="urn:microsoft.com/office/officeart/2005/8/layout/list1"/>
    <dgm:cxn modelId="{1E42D93D-BBDB-495F-B1C6-52903D50D6E0}" type="presParOf" srcId="{55FC6C11-D8F3-4AE8-AB4A-D798486F0313}" destId="{6B1540E2-AD7D-41CA-A154-1484E2B31A79}"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BB3F0A-239C-4C7C-96F7-D61C3D94171B}">
      <dsp:nvSpPr>
        <dsp:cNvPr id="0" name=""/>
        <dsp:cNvSpPr/>
      </dsp:nvSpPr>
      <dsp:spPr>
        <a:xfrm>
          <a:off x="0" y="293700"/>
          <a:ext cx="10667999" cy="11072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7955" tIns="395732" rIns="827955" bIns="135128" numCol="1" spcCol="1270" anchor="t" anchorCtr="0">
          <a:noAutofit/>
        </a:bodyPr>
        <a:lstStyle/>
        <a:p>
          <a:pPr marL="171450" lvl="1" indent="-171450" algn="l" defTabSz="844550">
            <a:lnSpc>
              <a:spcPct val="90000"/>
            </a:lnSpc>
            <a:spcBef>
              <a:spcPct val="0"/>
            </a:spcBef>
            <a:spcAft>
              <a:spcPct val="15000"/>
            </a:spcAft>
            <a:buChar char="•"/>
          </a:pPr>
          <a:r>
            <a:rPr lang="cs-CZ" sz="1900" kern="1200"/>
            <a:t>Mozek - encephalon</a:t>
          </a:r>
        </a:p>
        <a:p>
          <a:pPr marL="171450" lvl="1" indent="-171450" algn="l" defTabSz="844550">
            <a:lnSpc>
              <a:spcPct val="90000"/>
            </a:lnSpc>
            <a:spcBef>
              <a:spcPct val="0"/>
            </a:spcBef>
            <a:spcAft>
              <a:spcPct val="15000"/>
            </a:spcAft>
            <a:buChar char="•"/>
          </a:pPr>
          <a:r>
            <a:rPr lang="cs-CZ" sz="1900" kern="1200"/>
            <a:t>Mícha - medulla spinallis</a:t>
          </a:r>
        </a:p>
      </dsp:txBody>
      <dsp:txXfrm>
        <a:off x="0" y="293700"/>
        <a:ext cx="10667999" cy="1107225"/>
      </dsp:txXfrm>
    </dsp:sp>
    <dsp:sp modelId="{EC44E961-6CF2-4E38-9C33-FAB147AB2FDB}">
      <dsp:nvSpPr>
        <dsp:cNvPr id="0" name=""/>
        <dsp:cNvSpPr/>
      </dsp:nvSpPr>
      <dsp:spPr>
        <a:xfrm>
          <a:off x="533399" y="13260"/>
          <a:ext cx="7467599"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257" tIns="0" rIns="282257" bIns="0" numCol="1" spcCol="1270" anchor="ctr" anchorCtr="0">
          <a:noAutofit/>
        </a:bodyPr>
        <a:lstStyle/>
        <a:p>
          <a:pPr marL="0" lvl="0" indent="0" algn="l" defTabSz="844550">
            <a:lnSpc>
              <a:spcPct val="90000"/>
            </a:lnSpc>
            <a:spcBef>
              <a:spcPct val="0"/>
            </a:spcBef>
            <a:spcAft>
              <a:spcPct val="35000"/>
            </a:spcAft>
            <a:buNone/>
          </a:pPr>
          <a:r>
            <a:rPr lang="cs-CZ" sz="1900" kern="1200"/>
            <a:t>Centrální nervový systém</a:t>
          </a:r>
        </a:p>
      </dsp:txBody>
      <dsp:txXfrm>
        <a:off x="560779" y="40640"/>
        <a:ext cx="7412839" cy="506120"/>
      </dsp:txXfrm>
    </dsp:sp>
    <dsp:sp modelId="{5AC4BD1A-155E-4EA9-9FAD-949E1BE194BF}">
      <dsp:nvSpPr>
        <dsp:cNvPr id="0" name=""/>
        <dsp:cNvSpPr/>
      </dsp:nvSpPr>
      <dsp:spPr>
        <a:xfrm>
          <a:off x="0" y="1783965"/>
          <a:ext cx="10667999" cy="79301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7955" tIns="395732" rIns="827955" bIns="135128" numCol="1" spcCol="1270" anchor="t" anchorCtr="0">
          <a:noAutofit/>
        </a:bodyPr>
        <a:lstStyle/>
        <a:p>
          <a:pPr marL="171450" lvl="1" indent="-171450" algn="l" defTabSz="844550">
            <a:lnSpc>
              <a:spcPct val="90000"/>
            </a:lnSpc>
            <a:spcBef>
              <a:spcPct val="0"/>
            </a:spcBef>
            <a:spcAft>
              <a:spcPct val="15000"/>
            </a:spcAft>
            <a:buChar char="•"/>
          </a:pPr>
          <a:r>
            <a:rPr lang="cs-CZ" sz="1900" kern="1200"/>
            <a:t>Síť periferních nervů</a:t>
          </a:r>
        </a:p>
      </dsp:txBody>
      <dsp:txXfrm>
        <a:off x="0" y="1783965"/>
        <a:ext cx="10667999" cy="793012"/>
      </dsp:txXfrm>
    </dsp:sp>
    <dsp:sp modelId="{E8BFB84B-83AB-421C-AFBC-D50A52699294}">
      <dsp:nvSpPr>
        <dsp:cNvPr id="0" name=""/>
        <dsp:cNvSpPr/>
      </dsp:nvSpPr>
      <dsp:spPr>
        <a:xfrm>
          <a:off x="533399" y="1503525"/>
          <a:ext cx="7467599"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257" tIns="0" rIns="282257" bIns="0" numCol="1" spcCol="1270" anchor="ctr" anchorCtr="0">
          <a:noAutofit/>
        </a:bodyPr>
        <a:lstStyle/>
        <a:p>
          <a:pPr marL="0" lvl="0" indent="0" algn="l" defTabSz="844550">
            <a:lnSpc>
              <a:spcPct val="90000"/>
            </a:lnSpc>
            <a:spcBef>
              <a:spcPct val="0"/>
            </a:spcBef>
            <a:spcAft>
              <a:spcPct val="35000"/>
            </a:spcAft>
            <a:buNone/>
          </a:pPr>
          <a:r>
            <a:rPr lang="cs-CZ" sz="1900" kern="1200"/>
            <a:t>Periferní nervový systém</a:t>
          </a:r>
        </a:p>
      </dsp:txBody>
      <dsp:txXfrm>
        <a:off x="560779" y="1530905"/>
        <a:ext cx="7412839" cy="506120"/>
      </dsp:txXfrm>
    </dsp:sp>
    <dsp:sp modelId="{6B1540E2-AD7D-41CA-A154-1484E2B31A79}">
      <dsp:nvSpPr>
        <dsp:cNvPr id="0" name=""/>
        <dsp:cNvSpPr/>
      </dsp:nvSpPr>
      <dsp:spPr>
        <a:xfrm>
          <a:off x="0" y="2960017"/>
          <a:ext cx="10667999"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A98FF8-D658-4499-ABB5-B82C578ED5B4}">
      <dsp:nvSpPr>
        <dsp:cNvPr id="0" name=""/>
        <dsp:cNvSpPr/>
      </dsp:nvSpPr>
      <dsp:spPr>
        <a:xfrm>
          <a:off x="533399" y="2678040"/>
          <a:ext cx="7467599" cy="560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2257" tIns="0" rIns="282257" bIns="0" numCol="1" spcCol="1270" anchor="ctr" anchorCtr="0">
          <a:noAutofit/>
        </a:bodyPr>
        <a:lstStyle/>
        <a:p>
          <a:pPr marL="0" lvl="0" indent="0" algn="l" defTabSz="844550">
            <a:lnSpc>
              <a:spcPct val="90000"/>
            </a:lnSpc>
            <a:spcBef>
              <a:spcPct val="0"/>
            </a:spcBef>
            <a:spcAft>
              <a:spcPct val="35000"/>
            </a:spcAft>
            <a:buNone/>
          </a:pPr>
          <a:r>
            <a:rPr lang="cs-CZ" sz="1900" kern="1200"/>
            <a:t>Autonomní nervový systém</a:t>
          </a:r>
        </a:p>
      </dsp:txBody>
      <dsp:txXfrm>
        <a:off x="560779" y="2705420"/>
        <a:ext cx="7412839" cy="5061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10/13/2020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10/13/2020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10/13/2020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10/13/2020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10/13/2020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10/13/2020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10/13/2020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10/13/2020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10/13/2020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gif"/><Relationship Id="rId5" Type="http://schemas.microsoft.com/office/2007/relationships/hdphoto" Target="../media/hdphoto2.wdp"/><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gif"/><Relationship Id="rId5" Type="http://schemas.microsoft.com/office/2007/relationships/hdphoto" Target="../media/hdphoto2.wdp"/><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eg"/><Relationship Id="rId5" Type="http://schemas.microsoft.com/office/2007/relationships/hdphoto" Target="../media/hdphoto2.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gif"/><Relationship Id="rId5" Type="http://schemas.microsoft.com/office/2007/relationships/hdphoto" Target="../media/hdphoto2.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556100" y="1360493"/>
            <a:ext cx="4972511" cy="3106732"/>
          </a:xfrm>
        </p:spPr>
        <p:txBody>
          <a:bodyPr anchor="b">
            <a:normAutofit/>
          </a:bodyPr>
          <a:lstStyle/>
          <a:p>
            <a:r>
              <a:rPr lang="en-US" sz="5600"/>
              <a:t>Základy neuropsychologie</a:t>
            </a:r>
          </a:p>
        </p:txBody>
      </p:sp>
      <p:sp>
        <p:nvSpPr>
          <p:cNvPr id="3" name="Subtitle 2"/>
          <p:cNvSpPr>
            <a:spLocks noGrp="1"/>
          </p:cNvSpPr>
          <p:nvPr>
            <p:ph type="subTitle" idx="1"/>
          </p:nvPr>
        </p:nvSpPr>
        <p:spPr>
          <a:xfrm>
            <a:off x="6556100" y="4687316"/>
            <a:ext cx="4972512" cy="1517088"/>
          </a:xfrm>
        </p:spPr>
        <p:txBody>
          <a:bodyPr vert="horz" lIns="91440" tIns="45720" rIns="91440" bIns="45720" rtlCol="0">
            <a:normAutofit/>
          </a:bodyPr>
          <a:lstStyle/>
          <a:p>
            <a:r>
              <a:rPr lang="en-US" dirty="0"/>
              <a:t>Petr Grossmann</a:t>
            </a:r>
          </a:p>
        </p:txBody>
      </p:sp>
      <p:pic>
        <p:nvPicPr>
          <p:cNvPr id="4" name="Obrázek 4" descr="Obsah obrázku kreslení&#10;&#10;Popis se vygeneroval automaticky.">
            <a:extLst>
              <a:ext uri="{FF2B5EF4-FFF2-40B4-BE49-F238E27FC236}">
                <a16:creationId xmlns:a16="http://schemas.microsoft.com/office/drawing/2014/main" id="{19BB58ED-DFFD-49E3-BCE3-27D34B9C1ED5}"/>
              </a:ext>
            </a:extLst>
          </p:cNvPr>
          <p:cNvPicPr>
            <a:picLocks noChangeAspect="1"/>
          </p:cNvPicPr>
          <p:nvPr/>
        </p:nvPicPr>
        <p:blipFill rotWithShape="1">
          <a:blip r:embed="rId2"/>
          <a:srcRect t="6482" r="2" b="717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11" name="Freeform: Shape 10">
            <a:extLst>
              <a:ext uri="{FF2B5EF4-FFF2-40B4-BE49-F238E27FC236}">
                <a16:creationId xmlns:a16="http://schemas.microsoft.com/office/drawing/2014/main" id="{0060CE1A-A2ED-43AC-857D-05822177F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8"/>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Tree>
    <p:extLst>
      <p:ext uri="{BB962C8B-B14F-4D97-AF65-F5344CB8AC3E}">
        <p14:creationId xmlns:p14="http://schemas.microsoft.com/office/powerpoint/2010/main" val="3879346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A90C30-B990-4CCA-B584-40F864DA3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5274"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8A92B03-B5EF-46DE-B373-BEC2D18BA86F}"/>
              </a:ext>
            </a:extLst>
          </p:cNvPr>
          <p:cNvSpPr>
            <a:spLocks noGrp="1"/>
          </p:cNvSpPr>
          <p:nvPr>
            <p:ph type="title"/>
          </p:nvPr>
        </p:nvSpPr>
        <p:spPr>
          <a:xfrm>
            <a:off x="382280" y="484632"/>
            <a:ext cx="6743844" cy="1609344"/>
          </a:xfrm>
        </p:spPr>
        <p:txBody>
          <a:bodyPr>
            <a:normAutofit/>
          </a:bodyPr>
          <a:lstStyle/>
          <a:p>
            <a:r>
              <a:rPr lang="cs-CZ" sz="4800"/>
              <a:t>Cerebellum</a:t>
            </a:r>
          </a:p>
        </p:txBody>
      </p:sp>
      <p:sp>
        <p:nvSpPr>
          <p:cNvPr id="3" name="Zástupný obsah 2">
            <a:extLst>
              <a:ext uri="{FF2B5EF4-FFF2-40B4-BE49-F238E27FC236}">
                <a16:creationId xmlns:a16="http://schemas.microsoft.com/office/drawing/2014/main" id="{ECA1207F-796D-49D7-9B16-8AC2E7922054}"/>
              </a:ext>
            </a:extLst>
          </p:cNvPr>
          <p:cNvSpPr>
            <a:spLocks noGrp="1"/>
          </p:cNvSpPr>
          <p:nvPr>
            <p:ph idx="1"/>
          </p:nvPr>
        </p:nvSpPr>
        <p:spPr>
          <a:xfrm>
            <a:off x="382279" y="2121408"/>
            <a:ext cx="6743845" cy="4050792"/>
          </a:xfrm>
        </p:spPr>
        <p:txBody>
          <a:bodyPr vert="horz" lIns="91440" tIns="45720" rIns="91440" bIns="45720" rtlCol="0">
            <a:normAutofit/>
          </a:bodyPr>
          <a:lstStyle/>
          <a:p>
            <a:r>
              <a:rPr lang="cs-CZ" sz="1800"/>
              <a:t>Mozeček</a:t>
            </a:r>
          </a:p>
          <a:p>
            <a:r>
              <a:rPr lang="cs-CZ" sz="1800"/>
              <a:t>Nad prodlouženou míchou a pontem</a:t>
            </a:r>
          </a:p>
          <a:p>
            <a:r>
              <a:rPr lang="cs-CZ" sz="1800"/>
              <a:t>Dvě hemisféry a střední část - vermis cerebelli (červ)</a:t>
            </a:r>
          </a:p>
          <a:p>
            <a:r>
              <a:rPr lang="cs-CZ" sz="1800"/>
              <a:t>Reguace svalového tonu</a:t>
            </a:r>
          </a:p>
          <a:p>
            <a:r>
              <a:rPr lang="cs-CZ" sz="1800"/>
              <a:t>Upravuje parametry pohybů, koordinuje je k bezchybnému provedení</a:t>
            </a:r>
          </a:p>
          <a:p>
            <a:r>
              <a:rPr lang="cs-CZ" sz="1800"/>
              <a:t>Neomezuje se jen na pohyb, umožňuje ostatním částem mozku optimální provedení jejich funkcí. Jeho poškození vede k pomalejšímu a méně přesnému provedení funkce.</a:t>
            </a:r>
          </a:p>
          <a:p>
            <a:endParaRPr lang="cs-CZ" sz="1800"/>
          </a:p>
        </p:txBody>
      </p:sp>
      <p:pic>
        <p:nvPicPr>
          <p:cNvPr id="4" name="Obrázek 4">
            <a:extLst>
              <a:ext uri="{FF2B5EF4-FFF2-40B4-BE49-F238E27FC236}">
                <a16:creationId xmlns:a16="http://schemas.microsoft.com/office/drawing/2014/main" id="{11CF553B-01C7-43AF-AB69-BF860E967AB5}"/>
              </a:ext>
            </a:extLst>
          </p:cNvPr>
          <p:cNvPicPr>
            <a:picLocks noChangeAspect="1"/>
          </p:cNvPicPr>
          <p:nvPr/>
        </p:nvPicPr>
        <p:blipFill>
          <a:blip r:embed="rId6"/>
          <a:stretch>
            <a:fillRect/>
          </a:stretch>
        </p:blipFill>
        <p:spPr>
          <a:xfrm>
            <a:off x="8203460" y="1974558"/>
            <a:ext cx="3369177" cy="2611515"/>
          </a:xfrm>
          <a:prstGeom prst="rect">
            <a:avLst/>
          </a:prstGeom>
        </p:spPr>
      </p:pic>
      <p:grpSp>
        <p:nvGrpSpPr>
          <p:cNvPr id="11" name="Group 10">
            <a:extLst>
              <a:ext uri="{FF2B5EF4-FFF2-40B4-BE49-F238E27FC236}">
                <a16:creationId xmlns:a16="http://schemas.microsoft.com/office/drawing/2014/main" id="{D060B936-2771-48DC-842C-14EE9318E3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DB4EC8B4-4BB2-45C2-A68A-28E36AC10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1431D296-F8F1-41C3-A211-E83E243C5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Nahraný zvuk">
            <a:hlinkClick r:id="" action="ppaction://media"/>
            <a:extLst>
              <a:ext uri="{FF2B5EF4-FFF2-40B4-BE49-F238E27FC236}">
                <a16:creationId xmlns:a16="http://schemas.microsoft.com/office/drawing/2014/main" id="{37E5402B-C31C-47D5-9491-27B8F47F6FD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00685" y="5928518"/>
            <a:ext cx="487363" cy="487363"/>
          </a:xfrm>
          <a:prstGeom prst="rect">
            <a:avLst/>
          </a:prstGeom>
        </p:spPr>
      </p:pic>
    </p:spTree>
    <p:extLst>
      <p:ext uri="{BB962C8B-B14F-4D97-AF65-F5344CB8AC3E}">
        <p14:creationId xmlns:p14="http://schemas.microsoft.com/office/powerpoint/2010/main" val="126702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1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6E1FCB-2867-4DA8-A569-B7EFE7F12C86}"/>
              </a:ext>
            </a:extLst>
          </p:cNvPr>
          <p:cNvSpPr>
            <a:spLocks noGrp="1"/>
          </p:cNvSpPr>
          <p:nvPr>
            <p:ph type="title"/>
          </p:nvPr>
        </p:nvSpPr>
        <p:spPr/>
        <p:txBody>
          <a:bodyPr/>
          <a:lstStyle/>
          <a:p>
            <a:r>
              <a:rPr lang="cs-CZ"/>
              <a:t>diencephalon</a:t>
            </a:r>
          </a:p>
        </p:txBody>
      </p:sp>
      <p:sp>
        <p:nvSpPr>
          <p:cNvPr id="3" name="Zástupný obsah 2">
            <a:extLst>
              <a:ext uri="{FF2B5EF4-FFF2-40B4-BE49-F238E27FC236}">
                <a16:creationId xmlns:a16="http://schemas.microsoft.com/office/drawing/2014/main" id="{05066665-4852-4FEF-B452-C2F7B8519E07}"/>
              </a:ext>
            </a:extLst>
          </p:cNvPr>
          <p:cNvSpPr>
            <a:spLocks noGrp="1"/>
          </p:cNvSpPr>
          <p:nvPr>
            <p:ph idx="1"/>
          </p:nvPr>
        </p:nvSpPr>
        <p:spPr>
          <a:xfrm>
            <a:off x="1069848" y="1773066"/>
            <a:ext cx="10058400" cy="4736591"/>
          </a:xfrm>
        </p:spPr>
        <p:txBody>
          <a:bodyPr vert="horz" lIns="91440" tIns="45720" rIns="91440" bIns="45720" rtlCol="0" anchor="t">
            <a:normAutofit/>
          </a:bodyPr>
          <a:lstStyle/>
          <a:p>
            <a:pPr marL="0" indent="0">
              <a:buNone/>
            </a:pPr>
            <a:r>
              <a:rPr lang="cs-CZ"/>
              <a:t>Mezimozek</a:t>
            </a:r>
          </a:p>
          <a:p>
            <a:pPr marL="0" indent="0">
              <a:buNone/>
            </a:pPr>
            <a:r>
              <a:rPr lang="cs-CZ"/>
              <a:t>V průběhu ontogeneze se vyvíjí spolu s telencephalem</a:t>
            </a:r>
          </a:p>
          <a:p>
            <a:pPr marL="0" indent="0">
              <a:buNone/>
            </a:pPr>
            <a:r>
              <a:rPr lang="cs-CZ"/>
              <a:t>Obsahuje III. Komoru mozkovou (telencephalon po stranách I. a II.)</a:t>
            </a:r>
          </a:p>
          <a:p>
            <a:pPr marL="0" indent="0">
              <a:buNone/>
            </a:pPr>
            <a:r>
              <a:rPr lang="cs-CZ"/>
              <a:t>Komora je uprostřed, po obou stranách: thalamu, epithalamus, hypothalamus a subthalamus.</a:t>
            </a:r>
          </a:p>
          <a:p>
            <a:r>
              <a:rPr lang="cs-CZ"/>
              <a:t>Thalamus - funkcí je integrovat a převádět informace z míchy, mozečku, bazálních ganglií a mozkového kmene do mozkové kůry; regulace pozornosti a bdělého stavu</a:t>
            </a:r>
          </a:p>
          <a:p>
            <a:r>
              <a:rPr lang="cs-CZ"/>
              <a:t>Epithalamus – corpus pineale – melatonin</a:t>
            </a:r>
            <a:endParaRPr lang="cs-CZ" dirty="0"/>
          </a:p>
          <a:p>
            <a:r>
              <a:rPr lang="cs-CZ"/>
              <a:t>Subthalamus - význam v léčbě Parkinsonovy nemoci</a:t>
            </a:r>
          </a:p>
          <a:p>
            <a:r>
              <a:rPr lang="cs-CZ"/>
              <a:t>Hypothalamus - nejvyšší centrum autonomního NS, ovlivněn nadřazeným limbickým systémem, pacemaker cirkadiálních rytmů</a:t>
            </a:r>
            <a:endParaRPr lang="cs-CZ" dirty="0"/>
          </a:p>
          <a:p>
            <a:endParaRPr lang="cs-CZ" dirty="0"/>
          </a:p>
        </p:txBody>
      </p:sp>
    </p:spTree>
    <p:extLst>
      <p:ext uri="{BB962C8B-B14F-4D97-AF65-F5344CB8AC3E}">
        <p14:creationId xmlns:p14="http://schemas.microsoft.com/office/powerpoint/2010/main" val="4046814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DEE311-F1DA-48E9-BBAF-D5A78916E202}"/>
              </a:ext>
            </a:extLst>
          </p:cNvPr>
          <p:cNvSpPr>
            <a:spLocks noGrp="1"/>
          </p:cNvSpPr>
          <p:nvPr>
            <p:ph type="title"/>
          </p:nvPr>
        </p:nvSpPr>
        <p:spPr/>
        <p:txBody>
          <a:bodyPr/>
          <a:lstStyle/>
          <a:p>
            <a:r>
              <a:rPr lang="cs-CZ"/>
              <a:t>telencephalon</a:t>
            </a:r>
          </a:p>
        </p:txBody>
      </p:sp>
      <p:sp>
        <p:nvSpPr>
          <p:cNvPr id="3" name="Zástupný obsah 2">
            <a:extLst>
              <a:ext uri="{FF2B5EF4-FFF2-40B4-BE49-F238E27FC236}">
                <a16:creationId xmlns:a16="http://schemas.microsoft.com/office/drawing/2014/main" id="{44AF0134-6B18-4E48-90A5-612D9C864C60}"/>
              </a:ext>
            </a:extLst>
          </p:cNvPr>
          <p:cNvSpPr>
            <a:spLocks noGrp="1"/>
          </p:cNvSpPr>
          <p:nvPr>
            <p:ph idx="1"/>
          </p:nvPr>
        </p:nvSpPr>
        <p:spPr>
          <a:xfrm>
            <a:off x="1069848" y="1642437"/>
            <a:ext cx="10058400" cy="4671277"/>
          </a:xfrm>
        </p:spPr>
        <p:txBody>
          <a:bodyPr vert="horz" lIns="91440" tIns="45720" rIns="91440" bIns="45720" rtlCol="0" anchor="t">
            <a:normAutofit lnSpcReduction="10000"/>
          </a:bodyPr>
          <a:lstStyle/>
          <a:p>
            <a:r>
              <a:rPr lang="cs-CZ" dirty="0"/>
              <a:t>Koncový mozek</a:t>
            </a:r>
          </a:p>
          <a:p>
            <a:r>
              <a:rPr lang="cs-CZ" dirty="0"/>
              <a:t>Obsahuje I. a II. komoru</a:t>
            </a:r>
          </a:p>
          <a:p>
            <a:r>
              <a:rPr lang="cs-CZ" dirty="0"/>
              <a:t>Dělí se na dvě hemisféry, laloky, na povrchu nacházíme rýhy (sulci) a závity (</a:t>
            </a:r>
            <a:r>
              <a:rPr lang="cs-CZ" dirty="0" err="1"/>
              <a:t>gyri</a:t>
            </a:r>
            <a:r>
              <a:rPr lang="cs-CZ" dirty="0"/>
              <a:t>).</a:t>
            </a:r>
          </a:p>
          <a:p>
            <a:r>
              <a:rPr lang="cs-CZ" dirty="0" err="1"/>
              <a:t>Lobus</a:t>
            </a:r>
            <a:r>
              <a:rPr lang="cs-CZ" dirty="0"/>
              <a:t> </a:t>
            </a:r>
            <a:r>
              <a:rPr lang="cs-CZ" dirty="0" err="1"/>
              <a:t>frontalis</a:t>
            </a:r>
            <a:r>
              <a:rPr lang="cs-CZ" dirty="0"/>
              <a:t>, </a:t>
            </a:r>
            <a:r>
              <a:rPr lang="cs-CZ" dirty="0" err="1"/>
              <a:t>parietalis</a:t>
            </a:r>
            <a:r>
              <a:rPr lang="cs-CZ" dirty="0"/>
              <a:t>, </a:t>
            </a:r>
            <a:r>
              <a:rPr lang="cs-CZ" dirty="0" err="1"/>
              <a:t>temporalis</a:t>
            </a:r>
            <a:r>
              <a:rPr lang="cs-CZ" dirty="0"/>
              <a:t>, </a:t>
            </a:r>
            <a:r>
              <a:rPr lang="cs-CZ" dirty="0" err="1"/>
              <a:t>insularis</a:t>
            </a:r>
            <a:r>
              <a:rPr lang="cs-CZ" dirty="0"/>
              <a:t>, </a:t>
            </a:r>
            <a:r>
              <a:rPr lang="cs-CZ" dirty="0" err="1"/>
              <a:t>occipitalis</a:t>
            </a:r>
            <a:endParaRPr lang="cs-CZ" dirty="0"/>
          </a:p>
          <a:p>
            <a:r>
              <a:rPr lang="cs-CZ" dirty="0"/>
              <a:t>Šedá hmota je na povrchu (</a:t>
            </a:r>
            <a:r>
              <a:rPr lang="cs-CZ" dirty="0" err="1"/>
              <a:t>cortex</a:t>
            </a:r>
            <a:r>
              <a:rPr lang="cs-CZ" dirty="0"/>
              <a:t>, kůra) a částečně uvnitř (bazální ganglia)</a:t>
            </a:r>
          </a:p>
          <a:p>
            <a:r>
              <a:rPr lang="cs-CZ" dirty="0"/>
              <a:t>Bílá hmota uvnitř - </a:t>
            </a:r>
            <a:r>
              <a:rPr lang="cs-CZ" dirty="0" err="1"/>
              <a:t>myelinizovaná</a:t>
            </a:r>
            <a:r>
              <a:rPr lang="cs-CZ" dirty="0"/>
              <a:t> vlákna</a:t>
            </a:r>
          </a:p>
          <a:p>
            <a:r>
              <a:rPr lang="cs-CZ" dirty="0"/>
              <a:t>Hemisféry se vyvíjejí nesymetricky - </a:t>
            </a:r>
            <a:r>
              <a:rPr lang="cs-CZ" dirty="0" err="1"/>
              <a:t>dominantí</a:t>
            </a:r>
            <a:r>
              <a:rPr lang="cs-CZ" dirty="0"/>
              <a:t> a nedominantní</a:t>
            </a:r>
          </a:p>
          <a:p>
            <a:r>
              <a:rPr lang="cs-CZ" dirty="0"/>
              <a:t>Levá hemisféra - řeč, pravá h. - nonverbální aktivity (hudba, rytmus) </a:t>
            </a:r>
          </a:p>
          <a:p>
            <a:r>
              <a:rPr lang="cs-CZ" dirty="0"/>
              <a:t>Hemisféry spojuje corpus </a:t>
            </a:r>
            <a:r>
              <a:rPr lang="cs-CZ" dirty="0" err="1"/>
              <a:t>callosum</a:t>
            </a:r>
            <a:endParaRPr lang="cs-CZ" dirty="0"/>
          </a:p>
          <a:p>
            <a:r>
              <a:rPr lang="cs-CZ" dirty="0"/>
              <a:t>Bazální ganglia – fylogeneticky </a:t>
            </a:r>
            <a:r>
              <a:rPr lang="cs-CZ" dirty="0" err="1"/>
              <a:t>zodpovědna</a:t>
            </a:r>
            <a:r>
              <a:rPr lang="cs-CZ" dirty="0"/>
              <a:t> za motoriku, u savců spíše pomalé a hrubé pohyby, na motorice se podílí v součinnosti s kůrou, mozečkem a motor. oblastí kmene.</a:t>
            </a:r>
          </a:p>
          <a:p>
            <a:pPr marL="0" indent="0">
              <a:buNone/>
            </a:pPr>
            <a:endParaRPr lang="cs-CZ" dirty="0"/>
          </a:p>
        </p:txBody>
      </p:sp>
    </p:spTree>
    <p:extLst>
      <p:ext uri="{BB962C8B-B14F-4D97-AF65-F5344CB8AC3E}">
        <p14:creationId xmlns:p14="http://schemas.microsoft.com/office/powerpoint/2010/main" val="2183339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C7FF924-8DA0-4BE9-8C7E-095B0EC1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E08719D-18A8-4170-A342-9C2047723B82}"/>
              </a:ext>
            </a:extLst>
          </p:cNvPr>
          <p:cNvSpPr>
            <a:spLocks noGrp="1"/>
          </p:cNvSpPr>
          <p:nvPr>
            <p:ph type="title"/>
          </p:nvPr>
        </p:nvSpPr>
        <p:spPr>
          <a:xfrm>
            <a:off x="6400800" y="484632"/>
            <a:ext cx="5299586" cy="1609344"/>
          </a:xfrm>
          <a:ln>
            <a:noFill/>
          </a:ln>
        </p:spPr>
        <p:txBody>
          <a:bodyPr>
            <a:normAutofit/>
          </a:bodyPr>
          <a:lstStyle/>
          <a:p>
            <a:r>
              <a:rPr lang="cs-CZ" sz="4000"/>
              <a:t>Limbický systém</a:t>
            </a:r>
          </a:p>
        </p:txBody>
      </p:sp>
      <p:pic>
        <p:nvPicPr>
          <p:cNvPr id="4" name="Obrázek 4">
            <a:extLst>
              <a:ext uri="{FF2B5EF4-FFF2-40B4-BE49-F238E27FC236}">
                <a16:creationId xmlns:a16="http://schemas.microsoft.com/office/drawing/2014/main" id="{473821ED-C9A2-4F06-84F7-3DC914595700}"/>
              </a:ext>
            </a:extLst>
          </p:cNvPr>
          <p:cNvPicPr>
            <a:picLocks noChangeAspect="1"/>
          </p:cNvPicPr>
          <p:nvPr/>
        </p:nvPicPr>
        <p:blipFill>
          <a:blip r:embed="rId6"/>
          <a:stretch>
            <a:fillRect/>
          </a:stretch>
        </p:blipFill>
        <p:spPr>
          <a:xfrm>
            <a:off x="633999" y="1798143"/>
            <a:ext cx="5112461" cy="3271975"/>
          </a:xfrm>
          <a:prstGeom prst="rect">
            <a:avLst/>
          </a:prstGeom>
        </p:spPr>
      </p:pic>
      <p:sp>
        <p:nvSpPr>
          <p:cNvPr id="3" name="Zástupný obsah 2">
            <a:extLst>
              <a:ext uri="{FF2B5EF4-FFF2-40B4-BE49-F238E27FC236}">
                <a16:creationId xmlns:a16="http://schemas.microsoft.com/office/drawing/2014/main" id="{BE9910C0-40B7-41A8-B09B-2E5093EF9FB4}"/>
              </a:ext>
            </a:extLst>
          </p:cNvPr>
          <p:cNvSpPr>
            <a:spLocks noGrp="1"/>
          </p:cNvSpPr>
          <p:nvPr>
            <p:ph idx="1"/>
          </p:nvPr>
        </p:nvSpPr>
        <p:spPr>
          <a:xfrm>
            <a:off x="6400799" y="1849266"/>
            <a:ext cx="5571727" cy="4693048"/>
          </a:xfrm>
        </p:spPr>
        <p:txBody>
          <a:bodyPr vert="horz" lIns="91440" tIns="45720" rIns="91440" bIns="45720" rtlCol="0" anchor="t">
            <a:normAutofit/>
          </a:bodyPr>
          <a:lstStyle/>
          <a:p>
            <a:r>
              <a:rPr lang="cs-CZ" sz="1800"/>
              <a:t>Podkorové a korové útvary v podobě límce (limbus)</a:t>
            </a:r>
            <a:endParaRPr lang="cs-CZ" sz="1800" dirty="0"/>
          </a:p>
          <a:p>
            <a:r>
              <a:rPr lang="cs-CZ" sz="1800"/>
              <a:t>Zevní okruh – gyrus cinguli, isthmus gyri cinguli, gyrus parahippocampalis a uncus</a:t>
            </a:r>
            <a:endParaRPr lang="cs-CZ" sz="1800" dirty="0"/>
          </a:p>
          <a:p>
            <a:r>
              <a:rPr lang="cs-CZ" sz="1800"/>
              <a:t>Vnitřní okruh – gyrus dentatus a hippocampus</a:t>
            </a:r>
            <a:endParaRPr lang="cs-CZ" sz="1800" dirty="0"/>
          </a:p>
          <a:p>
            <a:endParaRPr lang="cs-CZ" sz="1800" dirty="0"/>
          </a:p>
          <a:p>
            <a:r>
              <a:rPr lang="cs-CZ" sz="1800"/>
              <a:t>Somatovegetativní regulace</a:t>
            </a:r>
            <a:endParaRPr lang="cs-CZ" sz="1800" dirty="0"/>
          </a:p>
          <a:p>
            <a:r>
              <a:rPr lang="cs-CZ" sz="1800"/>
              <a:t>Význam v emočně vypjatých situacích</a:t>
            </a:r>
            <a:endParaRPr lang="cs-CZ" sz="1800" dirty="0"/>
          </a:p>
          <a:p>
            <a:r>
              <a:rPr lang="cs-CZ" sz="1800"/>
              <a:t>Zajišťuje chování spjené se zachováním jedince (nejen příjem potravy, ale i její získávání, přežití ve společnosti i prostředí)</a:t>
            </a:r>
            <a:endParaRPr lang="cs-CZ" sz="1800" dirty="0"/>
          </a:p>
          <a:p>
            <a:r>
              <a:rPr lang="cs-CZ" sz="1800"/>
              <a:t>Zachování rodu, sexuální chování</a:t>
            </a:r>
            <a:endParaRPr lang="cs-CZ" sz="1800" dirty="0"/>
          </a:p>
          <a:p>
            <a:r>
              <a:rPr lang="cs-CZ" sz="1800"/>
              <a:t>Paměť a učení</a:t>
            </a:r>
          </a:p>
        </p:txBody>
      </p:sp>
      <p:grpSp>
        <p:nvGrpSpPr>
          <p:cNvPr id="20" name="Group 19">
            <a:extLst>
              <a:ext uri="{FF2B5EF4-FFF2-40B4-BE49-F238E27FC236}">
                <a16:creationId xmlns:a16="http://schemas.microsoft.com/office/drawing/2014/main" id="{5029B4A8-2CF0-48DC-B29E-F3B62EDDC4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1" name="Oval 20">
              <a:extLst>
                <a:ext uri="{FF2B5EF4-FFF2-40B4-BE49-F238E27FC236}">
                  <a16:creationId xmlns:a16="http://schemas.microsoft.com/office/drawing/2014/main" id="{F71DA811-F7AE-460D-9891-57F221994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2" name="Oval 21">
              <a:extLst>
                <a:ext uri="{FF2B5EF4-FFF2-40B4-BE49-F238E27FC236}">
                  <a16:creationId xmlns:a16="http://schemas.microsoft.com/office/drawing/2014/main" id="{3747795E-BBFD-44B4-892D-2054745A84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Nahraný zvuk">
            <a:hlinkClick r:id="" action="ppaction://media"/>
            <a:extLst>
              <a:ext uri="{FF2B5EF4-FFF2-40B4-BE49-F238E27FC236}">
                <a16:creationId xmlns:a16="http://schemas.microsoft.com/office/drawing/2014/main" id="{D4F28D4B-B8D8-42A5-9C6F-2C74282054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33999" y="484632"/>
            <a:ext cx="487363" cy="487363"/>
          </a:xfrm>
          <a:prstGeom prst="rect">
            <a:avLst/>
          </a:prstGeom>
        </p:spPr>
      </p:pic>
    </p:spTree>
    <p:extLst>
      <p:ext uri="{BB962C8B-B14F-4D97-AF65-F5344CB8AC3E}">
        <p14:creationId xmlns:p14="http://schemas.microsoft.com/office/powerpoint/2010/main" val="161791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EC6409-6998-455C-8788-AD2466FDDAF5}"/>
              </a:ext>
            </a:extLst>
          </p:cNvPr>
          <p:cNvSpPr>
            <a:spLocks noGrp="1"/>
          </p:cNvSpPr>
          <p:nvPr>
            <p:ph type="title"/>
          </p:nvPr>
        </p:nvSpPr>
        <p:spPr/>
        <p:txBody>
          <a:bodyPr/>
          <a:lstStyle/>
          <a:p>
            <a:r>
              <a:rPr lang="cs-CZ"/>
              <a:t>Obaly CNS</a:t>
            </a:r>
          </a:p>
        </p:txBody>
      </p:sp>
      <p:sp>
        <p:nvSpPr>
          <p:cNvPr id="3" name="Zástupný obsah 2">
            <a:extLst>
              <a:ext uri="{FF2B5EF4-FFF2-40B4-BE49-F238E27FC236}">
                <a16:creationId xmlns:a16="http://schemas.microsoft.com/office/drawing/2014/main" id="{B9A4D4BD-73AC-4176-9631-57ED43FEC58A}"/>
              </a:ext>
            </a:extLst>
          </p:cNvPr>
          <p:cNvSpPr>
            <a:spLocks noGrp="1"/>
          </p:cNvSpPr>
          <p:nvPr>
            <p:ph idx="1"/>
          </p:nvPr>
        </p:nvSpPr>
        <p:spPr/>
        <p:txBody>
          <a:bodyPr vert="horz" lIns="91440" tIns="45720" rIns="91440" bIns="45720" rtlCol="0" anchor="t">
            <a:normAutofit/>
          </a:bodyPr>
          <a:lstStyle/>
          <a:p>
            <a:r>
              <a:rPr lang="cs-CZ" dirty="0" err="1"/>
              <a:t>Dura</a:t>
            </a:r>
            <a:r>
              <a:rPr lang="cs-CZ" dirty="0"/>
              <a:t> mater – tvrdá plena - splývá s periostem - pevná vazivová vrstva</a:t>
            </a:r>
          </a:p>
          <a:p>
            <a:pPr lvl="1"/>
            <a:r>
              <a:rPr lang="cs-CZ" dirty="0"/>
              <a:t>Epidurální prostor - arteriální krvácení</a:t>
            </a:r>
          </a:p>
          <a:p>
            <a:pPr lvl="1"/>
            <a:r>
              <a:rPr lang="cs-CZ" dirty="0"/>
              <a:t>Subdurální prostor - žilní krvácení</a:t>
            </a:r>
          </a:p>
          <a:p>
            <a:r>
              <a:rPr lang="cs-CZ" dirty="0" err="1"/>
              <a:t>Arachnoidea</a:t>
            </a:r>
            <a:r>
              <a:rPr lang="cs-CZ" dirty="0"/>
              <a:t> - pavučnice</a:t>
            </a:r>
          </a:p>
          <a:p>
            <a:pPr lvl="1"/>
            <a:r>
              <a:rPr lang="cs-CZ" dirty="0"/>
              <a:t>Subarachnoidální prostor, mezi </a:t>
            </a:r>
            <a:r>
              <a:rPr lang="cs-CZ" dirty="0" err="1"/>
              <a:t>arach</a:t>
            </a:r>
            <a:r>
              <a:rPr lang="cs-CZ" dirty="0"/>
              <a:t> a pia m. je obsažen </a:t>
            </a:r>
            <a:r>
              <a:rPr lang="cs-CZ" dirty="0" err="1"/>
              <a:t>likvor</a:t>
            </a:r>
            <a:endParaRPr lang="cs-CZ" dirty="0"/>
          </a:p>
          <a:p>
            <a:pPr lvl="1"/>
            <a:r>
              <a:rPr lang="cs-CZ" dirty="0" err="1"/>
              <a:t>Granulationes</a:t>
            </a:r>
            <a:r>
              <a:rPr lang="cs-CZ" dirty="0"/>
              <a:t> </a:t>
            </a:r>
            <a:r>
              <a:rPr lang="cs-CZ" dirty="0" err="1"/>
              <a:t>arachnoidales</a:t>
            </a:r>
            <a:r>
              <a:rPr lang="cs-CZ" dirty="0"/>
              <a:t> – </a:t>
            </a:r>
            <a:r>
              <a:rPr lang="cs-CZ" dirty="0" err="1"/>
              <a:t>Pacchioniho</a:t>
            </a:r>
            <a:r>
              <a:rPr lang="cs-CZ" dirty="0"/>
              <a:t> granulace – resorpce </a:t>
            </a:r>
            <a:r>
              <a:rPr lang="cs-CZ" dirty="0" err="1"/>
              <a:t>likvoru</a:t>
            </a:r>
            <a:endParaRPr lang="cs-CZ" dirty="0"/>
          </a:p>
          <a:p>
            <a:r>
              <a:rPr lang="cs-CZ" dirty="0"/>
              <a:t>Pia mater - omozečnice, naléhá na povrch CNS, vbíhá do všech záhybů.</a:t>
            </a:r>
          </a:p>
        </p:txBody>
      </p:sp>
      <p:pic>
        <p:nvPicPr>
          <p:cNvPr id="4" name="Nahraný zvuk">
            <a:hlinkClick r:id="" action="ppaction://media"/>
            <a:extLst>
              <a:ext uri="{FF2B5EF4-FFF2-40B4-BE49-F238E27FC236}">
                <a16:creationId xmlns:a16="http://schemas.microsoft.com/office/drawing/2014/main" id="{263F00F1-6EB2-403F-8B91-4AD8513CCE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59437" y="1045622"/>
            <a:ext cx="487363" cy="487363"/>
          </a:xfrm>
          <a:prstGeom prst="rect">
            <a:avLst/>
          </a:prstGeom>
        </p:spPr>
      </p:pic>
    </p:spTree>
    <p:extLst>
      <p:ext uri="{BB962C8B-B14F-4D97-AF65-F5344CB8AC3E}">
        <p14:creationId xmlns:p14="http://schemas.microsoft.com/office/powerpoint/2010/main" val="214302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1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BFFA62-2204-4E27-8184-662D66734C20}"/>
              </a:ext>
            </a:extLst>
          </p:cNvPr>
          <p:cNvSpPr>
            <a:spLocks noGrp="1"/>
          </p:cNvSpPr>
          <p:nvPr>
            <p:ph type="title"/>
          </p:nvPr>
        </p:nvSpPr>
        <p:spPr>
          <a:xfrm>
            <a:off x="1069848" y="798394"/>
            <a:ext cx="4730451" cy="1637730"/>
          </a:xfrm>
        </p:spPr>
        <p:txBody>
          <a:bodyPr>
            <a:normAutofit/>
          </a:bodyPr>
          <a:lstStyle/>
          <a:p>
            <a:r>
              <a:rPr lang="cs-CZ" sz="4400"/>
              <a:t>Dutiny CNS</a:t>
            </a:r>
          </a:p>
        </p:txBody>
      </p:sp>
      <p:sp>
        <p:nvSpPr>
          <p:cNvPr id="3" name="Zástupný obsah 2">
            <a:extLst>
              <a:ext uri="{FF2B5EF4-FFF2-40B4-BE49-F238E27FC236}">
                <a16:creationId xmlns:a16="http://schemas.microsoft.com/office/drawing/2014/main" id="{9CA99825-42EE-4AD0-B86F-83626C36E55E}"/>
              </a:ext>
            </a:extLst>
          </p:cNvPr>
          <p:cNvSpPr>
            <a:spLocks noGrp="1"/>
          </p:cNvSpPr>
          <p:nvPr>
            <p:ph idx="1"/>
          </p:nvPr>
        </p:nvSpPr>
        <p:spPr>
          <a:xfrm>
            <a:off x="699734" y="2034323"/>
            <a:ext cx="5100565" cy="4507991"/>
          </a:xfrm>
        </p:spPr>
        <p:txBody>
          <a:bodyPr vert="horz" lIns="91440" tIns="45720" rIns="91440" bIns="45720" rtlCol="0" anchor="t">
            <a:noAutofit/>
          </a:bodyPr>
          <a:lstStyle/>
          <a:p>
            <a:r>
              <a:rPr lang="cs-CZ" sz="1800" dirty="0"/>
              <a:t>I., II. komora - postranní, </a:t>
            </a:r>
            <a:r>
              <a:rPr lang="cs-CZ" sz="1800" dirty="0" err="1"/>
              <a:t>telencephalon</a:t>
            </a:r>
            <a:endParaRPr lang="cs-CZ" sz="1800" dirty="0"/>
          </a:p>
          <a:p>
            <a:r>
              <a:rPr lang="cs-CZ" sz="1800" dirty="0"/>
              <a:t>III. a IV. komora v sagitální rovině</a:t>
            </a:r>
          </a:p>
          <a:p>
            <a:r>
              <a:rPr lang="cs-CZ" sz="1800" dirty="0"/>
              <a:t>Subarachnoidální prostor a komory vyplněny mozkomíšním mokem (</a:t>
            </a:r>
            <a:r>
              <a:rPr lang="cs-CZ" sz="1800" dirty="0" err="1"/>
              <a:t>likvorem</a:t>
            </a:r>
            <a:r>
              <a:rPr lang="cs-CZ" sz="1800" dirty="0"/>
              <a:t>)</a:t>
            </a:r>
          </a:p>
          <a:p>
            <a:r>
              <a:rPr lang="cs-CZ" sz="1800" dirty="0" err="1"/>
              <a:t>Likvor</a:t>
            </a:r>
            <a:r>
              <a:rPr lang="cs-CZ" sz="1800" dirty="0"/>
              <a:t> je produkován </a:t>
            </a:r>
            <a:r>
              <a:rPr lang="cs-CZ" sz="1800" dirty="0" err="1"/>
              <a:t>choroidním</a:t>
            </a:r>
            <a:r>
              <a:rPr lang="cs-CZ" sz="1800" dirty="0"/>
              <a:t> plexu postranních komor a částečně i III. a IV. Komory</a:t>
            </a:r>
          </a:p>
          <a:p>
            <a:r>
              <a:rPr lang="cs-CZ" sz="1800" dirty="0"/>
              <a:t>Cirkuluje  a je resorbován v </a:t>
            </a:r>
            <a:r>
              <a:rPr lang="cs-CZ" sz="1800" dirty="0" err="1"/>
              <a:t>pacchionských</a:t>
            </a:r>
            <a:r>
              <a:rPr lang="cs-CZ" sz="1800" dirty="0"/>
              <a:t> granulacích </a:t>
            </a:r>
            <a:r>
              <a:rPr lang="cs-CZ" sz="1800" dirty="0" err="1"/>
              <a:t>arachnoidey</a:t>
            </a:r>
            <a:endParaRPr lang="cs-CZ" sz="1800" dirty="0"/>
          </a:p>
          <a:p>
            <a:r>
              <a:rPr lang="cs-CZ" sz="1800" dirty="0"/>
              <a:t>Celkem je asi 80-150 ml </a:t>
            </a:r>
            <a:r>
              <a:rPr lang="cs-CZ" sz="1800" dirty="0" err="1"/>
              <a:t>likvoru</a:t>
            </a:r>
            <a:r>
              <a:rPr lang="cs-CZ" sz="1800" dirty="0"/>
              <a:t>, denně se však vyprodukuje asi 500 – 800 ml.</a:t>
            </a:r>
          </a:p>
          <a:p>
            <a:r>
              <a:rPr lang="cs-CZ" sz="1800" dirty="0"/>
              <a:t>Diagnostické účely - odběr - lumbální punkce</a:t>
            </a:r>
          </a:p>
          <a:p>
            <a:endParaRPr lang="cs-CZ" sz="1500" dirty="0"/>
          </a:p>
        </p:txBody>
      </p:sp>
      <p:pic>
        <p:nvPicPr>
          <p:cNvPr id="4" name="Obrázek 4">
            <a:extLst>
              <a:ext uri="{FF2B5EF4-FFF2-40B4-BE49-F238E27FC236}">
                <a16:creationId xmlns:a16="http://schemas.microsoft.com/office/drawing/2014/main" id="{FCD6DCE8-C563-4C24-95DC-6B32BD5F816C}"/>
              </a:ext>
            </a:extLst>
          </p:cNvPr>
          <p:cNvPicPr>
            <a:picLocks noChangeAspect="1"/>
          </p:cNvPicPr>
          <p:nvPr/>
        </p:nvPicPr>
        <p:blipFill rotWithShape="1">
          <a:blip r:embed="rId4"/>
          <a:srcRect l="24391" r="16098"/>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9" name="Freeform: Shape 8">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5">
              <a:alphaModFix amt="30000"/>
              <a:duotone>
                <a:prstClr val="black"/>
                <a:schemeClr val="accent1">
                  <a:tint val="45000"/>
                  <a:satMod val="400000"/>
                </a:schemeClr>
              </a:duotone>
              <a:extLst>
                <a:ext uri="{BEBA8EAE-BF5A-486C-A8C5-ECC9F3942E4B}">
                  <a14:imgProps xmlns:a14="http://schemas.microsoft.com/office/drawing/2010/main">
                    <a14:imgLayer r:embed="rId6">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Nahraný zvuk">
            <a:hlinkClick r:id="" action="ppaction://media"/>
            <a:extLst>
              <a:ext uri="{FF2B5EF4-FFF2-40B4-BE49-F238E27FC236}">
                <a16:creationId xmlns:a16="http://schemas.microsoft.com/office/drawing/2014/main" id="{764545F1-AAEB-4CA1-A305-A42772242E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07125" y="5785485"/>
            <a:ext cx="487363" cy="487363"/>
          </a:xfrm>
          <a:prstGeom prst="rect">
            <a:avLst/>
          </a:prstGeom>
        </p:spPr>
      </p:pic>
    </p:spTree>
    <p:extLst>
      <p:ext uri="{BB962C8B-B14F-4D97-AF65-F5344CB8AC3E}">
        <p14:creationId xmlns:p14="http://schemas.microsoft.com/office/powerpoint/2010/main" val="317612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A206D2-2FA8-4A04-8818-03A605ED3E4F}"/>
              </a:ext>
            </a:extLst>
          </p:cNvPr>
          <p:cNvSpPr>
            <a:spLocks noGrp="1"/>
          </p:cNvSpPr>
          <p:nvPr>
            <p:ph type="title"/>
          </p:nvPr>
        </p:nvSpPr>
        <p:spPr/>
        <p:txBody>
          <a:bodyPr/>
          <a:lstStyle/>
          <a:p>
            <a:r>
              <a:rPr lang="cs-CZ"/>
              <a:t>Autonomní nervový systém</a:t>
            </a:r>
          </a:p>
        </p:txBody>
      </p:sp>
      <p:sp>
        <p:nvSpPr>
          <p:cNvPr id="3" name="Zástupný obsah 2">
            <a:extLst>
              <a:ext uri="{FF2B5EF4-FFF2-40B4-BE49-F238E27FC236}">
                <a16:creationId xmlns:a16="http://schemas.microsoft.com/office/drawing/2014/main" id="{464A0496-FB91-4F8D-AC7A-C17216846473}"/>
              </a:ext>
            </a:extLst>
          </p:cNvPr>
          <p:cNvSpPr>
            <a:spLocks noGrp="1"/>
          </p:cNvSpPr>
          <p:nvPr>
            <p:ph idx="1"/>
          </p:nvPr>
        </p:nvSpPr>
        <p:spPr/>
        <p:txBody>
          <a:bodyPr vert="horz" lIns="91440" tIns="45720" rIns="91440" bIns="45720" rtlCol="0" anchor="t">
            <a:normAutofit/>
          </a:bodyPr>
          <a:lstStyle/>
          <a:p>
            <a:r>
              <a:rPr lang="cs-CZ" dirty="0" err="1"/>
              <a:t>Somatomotorický</a:t>
            </a:r>
            <a:r>
              <a:rPr lang="cs-CZ" dirty="0"/>
              <a:t> systém řídí příčně pruhované svalstvo - aktivní pohyb</a:t>
            </a:r>
          </a:p>
          <a:p>
            <a:r>
              <a:rPr lang="cs-CZ" dirty="0"/>
              <a:t>Autonomní sytém - hladká svaloviny, myokard a žlázy</a:t>
            </a:r>
          </a:p>
          <a:p>
            <a:endParaRPr lang="cs-CZ" dirty="0"/>
          </a:p>
          <a:p>
            <a:r>
              <a:rPr lang="cs-CZ" dirty="0" err="1"/>
              <a:t>Sympaticus</a:t>
            </a:r>
            <a:r>
              <a:rPr lang="cs-CZ" dirty="0"/>
              <a:t> – aktivace, bdělost, strach</a:t>
            </a:r>
          </a:p>
          <a:p>
            <a:r>
              <a:rPr lang="cs-CZ" dirty="0" err="1"/>
              <a:t>Parasympaticus</a:t>
            </a:r>
            <a:r>
              <a:rPr lang="cs-CZ" dirty="0"/>
              <a:t> - trávení, vylučování, zotavování, aktivován zejména ve spánku</a:t>
            </a:r>
          </a:p>
          <a:p>
            <a:r>
              <a:rPr lang="cs-CZ" dirty="0" err="1"/>
              <a:t>Enterický</a:t>
            </a:r>
            <a:r>
              <a:rPr lang="cs-CZ" dirty="0"/>
              <a:t> systém - trávící trakt</a:t>
            </a:r>
          </a:p>
        </p:txBody>
      </p:sp>
      <p:pic>
        <p:nvPicPr>
          <p:cNvPr id="4" name="Nahraný zvuk">
            <a:hlinkClick r:id="" action="ppaction://media"/>
            <a:extLst>
              <a:ext uri="{FF2B5EF4-FFF2-40B4-BE49-F238E27FC236}">
                <a16:creationId xmlns:a16="http://schemas.microsoft.com/office/drawing/2014/main" id="{31844CCE-C0AF-4DBB-A3DA-C53417EB1D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24805" y="5023485"/>
            <a:ext cx="487363" cy="487363"/>
          </a:xfrm>
          <a:prstGeom prst="rect">
            <a:avLst/>
          </a:prstGeom>
        </p:spPr>
      </p:pic>
    </p:spTree>
    <p:extLst>
      <p:ext uri="{BB962C8B-B14F-4D97-AF65-F5344CB8AC3E}">
        <p14:creationId xmlns:p14="http://schemas.microsoft.com/office/powerpoint/2010/main" val="348599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070082-6921-4827-81B2-F1F62CE08DAA}"/>
              </a:ext>
            </a:extLst>
          </p:cNvPr>
          <p:cNvSpPr>
            <a:spLocks noGrp="1"/>
          </p:cNvSpPr>
          <p:nvPr>
            <p:ph type="title"/>
          </p:nvPr>
        </p:nvSpPr>
        <p:spPr/>
        <p:txBody>
          <a:bodyPr/>
          <a:lstStyle/>
          <a:p>
            <a:r>
              <a:rPr lang="cs-CZ" dirty="0"/>
              <a:t>Plasticita </a:t>
            </a:r>
            <a:r>
              <a:rPr lang="cs-CZ" dirty="0" err="1"/>
              <a:t>ns</a:t>
            </a:r>
            <a:endParaRPr lang="cs-CZ" dirty="0"/>
          </a:p>
        </p:txBody>
      </p:sp>
      <p:sp>
        <p:nvSpPr>
          <p:cNvPr id="3" name="Zástupný obsah 2">
            <a:extLst>
              <a:ext uri="{FF2B5EF4-FFF2-40B4-BE49-F238E27FC236}">
                <a16:creationId xmlns:a16="http://schemas.microsoft.com/office/drawing/2014/main" id="{EBE7DBFA-6D2F-4E75-98F0-F2CFC70E1448}"/>
              </a:ext>
            </a:extLst>
          </p:cNvPr>
          <p:cNvSpPr>
            <a:spLocks noGrp="1"/>
          </p:cNvSpPr>
          <p:nvPr>
            <p:ph idx="1"/>
          </p:nvPr>
        </p:nvSpPr>
        <p:spPr/>
        <p:txBody>
          <a:bodyPr vert="horz" lIns="91440" tIns="45720" rIns="91440" bIns="45720" rtlCol="0" anchor="t">
            <a:normAutofit/>
          </a:bodyPr>
          <a:lstStyle/>
          <a:p>
            <a:r>
              <a:rPr lang="cs-CZ" dirty="0"/>
              <a:t>Dlouho panoval názor, že se CNS postnatálně vyvíjí jen minimálně a dochází spíše k úbytku neuronů</a:t>
            </a:r>
          </a:p>
          <a:p>
            <a:r>
              <a:rPr lang="cs-CZ" dirty="0"/>
              <a:t>Současný výzkum však ukázal, že NS je značně plastický a dochází jak k </a:t>
            </a:r>
            <a:r>
              <a:rPr lang="cs-CZ" dirty="0" err="1"/>
              <a:t>neuroneogenezi</a:t>
            </a:r>
            <a:r>
              <a:rPr lang="cs-CZ" dirty="0"/>
              <a:t> tak k </a:t>
            </a:r>
            <a:r>
              <a:rPr lang="cs-CZ" dirty="0" err="1"/>
              <a:t>synaptogenezi</a:t>
            </a:r>
            <a:endParaRPr lang="cs-CZ" dirty="0"/>
          </a:p>
          <a:p>
            <a:r>
              <a:rPr lang="cs-CZ" dirty="0"/>
              <a:t>To umožňuje nejen reparaci poškození a rehabilitaci, ale také vývoj, učení atd.</a:t>
            </a:r>
          </a:p>
          <a:p>
            <a:endParaRPr lang="cs-CZ" dirty="0"/>
          </a:p>
          <a:p>
            <a:r>
              <a:rPr lang="cs-CZ" dirty="0"/>
              <a:t>Typy plasticity</a:t>
            </a:r>
          </a:p>
          <a:p>
            <a:pPr lvl="1"/>
            <a:r>
              <a:rPr lang="cs-CZ" dirty="0"/>
              <a:t>Evoluční</a:t>
            </a:r>
            <a:r>
              <a:rPr lang="cs-CZ"/>
              <a:t> - změny během ontogenetického vývoje</a:t>
            </a:r>
          </a:p>
          <a:p>
            <a:pPr lvl="1"/>
            <a:r>
              <a:rPr lang="cs-CZ" dirty="0"/>
              <a:t>Reaktivní</a:t>
            </a:r>
            <a:r>
              <a:rPr lang="cs-CZ"/>
              <a:t> - při krátkodobé stimulaci</a:t>
            </a:r>
          </a:p>
          <a:p>
            <a:pPr lvl="1"/>
            <a:r>
              <a:rPr lang="cs-CZ" dirty="0"/>
              <a:t>Adaptační</a:t>
            </a:r>
            <a:r>
              <a:rPr lang="cs-CZ"/>
              <a:t> - při dlouhodobé nebo stálé stimulaci</a:t>
            </a:r>
          </a:p>
          <a:p>
            <a:pPr lvl="1"/>
            <a:r>
              <a:rPr lang="cs-CZ" dirty="0"/>
              <a:t>Reparační </a:t>
            </a:r>
            <a:r>
              <a:rPr lang="cs-CZ"/>
              <a:t>-v reakci na poškození</a:t>
            </a:r>
            <a:endParaRPr lang="cs-CZ" dirty="0"/>
          </a:p>
          <a:p>
            <a:endParaRPr lang="cs-CZ" dirty="0"/>
          </a:p>
          <a:p>
            <a:endParaRPr lang="cs-CZ" dirty="0"/>
          </a:p>
        </p:txBody>
      </p:sp>
    </p:spTree>
    <p:extLst>
      <p:ext uri="{BB962C8B-B14F-4D97-AF65-F5344CB8AC3E}">
        <p14:creationId xmlns:p14="http://schemas.microsoft.com/office/powerpoint/2010/main" val="2224869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5C9F91-95D2-4DD5-8F95-E89694E959D2}"/>
              </a:ext>
            </a:extLst>
          </p:cNvPr>
          <p:cNvSpPr>
            <a:spLocks noGrp="1"/>
          </p:cNvSpPr>
          <p:nvPr>
            <p:ph type="title"/>
          </p:nvPr>
        </p:nvSpPr>
        <p:spPr>
          <a:xfrm>
            <a:off x="360485" y="484632"/>
            <a:ext cx="11271738" cy="1609344"/>
          </a:xfrm>
        </p:spPr>
        <p:txBody>
          <a:bodyPr/>
          <a:lstStyle/>
          <a:p>
            <a:r>
              <a:rPr lang="cs-CZ" dirty="0"/>
              <a:t>Zobrazovací metody a pomocná vyšetření</a:t>
            </a:r>
          </a:p>
        </p:txBody>
      </p:sp>
      <p:sp>
        <p:nvSpPr>
          <p:cNvPr id="3" name="Zástupný obsah 2">
            <a:extLst>
              <a:ext uri="{FF2B5EF4-FFF2-40B4-BE49-F238E27FC236}">
                <a16:creationId xmlns:a16="http://schemas.microsoft.com/office/drawing/2014/main" id="{F4831A0A-3032-4162-AC9D-6566C59ADA8F}"/>
              </a:ext>
            </a:extLst>
          </p:cNvPr>
          <p:cNvSpPr>
            <a:spLocks noGrp="1"/>
          </p:cNvSpPr>
          <p:nvPr>
            <p:ph idx="1"/>
          </p:nvPr>
        </p:nvSpPr>
        <p:spPr/>
        <p:txBody>
          <a:bodyPr/>
          <a:lstStyle/>
          <a:p>
            <a:r>
              <a:rPr lang="cs-CZ" dirty="0"/>
              <a:t>Elektroencefalografie (EEG)</a:t>
            </a:r>
          </a:p>
          <a:p>
            <a:r>
              <a:rPr lang="cs-CZ" dirty="0"/>
              <a:t>Evokované potenciály (EP)</a:t>
            </a:r>
          </a:p>
          <a:p>
            <a:r>
              <a:rPr lang="cs-CZ" dirty="0"/>
              <a:t>Počítačová tomografie (CT)</a:t>
            </a:r>
          </a:p>
          <a:p>
            <a:r>
              <a:rPr lang="cs-CZ" dirty="0"/>
              <a:t>Magnetická rezonance (MRI)</a:t>
            </a:r>
          </a:p>
          <a:p>
            <a:r>
              <a:rPr lang="cs-CZ" dirty="0"/>
              <a:t>Funkční magnetická rezonance (</a:t>
            </a:r>
            <a:r>
              <a:rPr lang="cs-CZ" dirty="0" err="1"/>
              <a:t>fMRI</a:t>
            </a:r>
            <a:r>
              <a:rPr lang="cs-CZ" dirty="0"/>
              <a:t>)</a:t>
            </a:r>
          </a:p>
          <a:p>
            <a:r>
              <a:rPr lang="cs-CZ" dirty="0"/>
              <a:t>SPECT a PET</a:t>
            </a:r>
          </a:p>
          <a:p>
            <a:r>
              <a:rPr lang="cs-CZ" dirty="0"/>
              <a:t>Ultrasonografie</a:t>
            </a:r>
          </a:p>
          <a:p>
            <a:endParaRPr lang="cs-CZ" dirty="0"/>
          </a:p>
        </p:txBody>
      </p:sp>
      <p:pic>
        <p:nvPicPr>
          <p:cNvPr id="5" name="Nahraný zvuk">
            <a:hlinkClick r:id="" action="ppaction://media"/>
            <a:extLst>
              <a:ext uri="{FF2B5EF4-FFF2-40B4-BE49-F238E27FC236}">
                <a16:creationId xmlns:a16="http://schemas.microsoft.com/office/drawing/2014/main" id="{7DE306ED-3BCD-4D88-AD2B-3E58B491B0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74965" y="2997517"/>
            <a:ext cx="487363" cy="487363"/>
          </a:xfrm>
          <a:prstGeom prst="rect">
            <a:avLst/>
          </a:prstGeom>
        </p:spPr>
      </p:pic>
    </p:spTree>
    <p:extLst>
      <p:ext uri="{BB962C8B-B14F-4D97-AF65-F5344CB8AC3E}">
        <p14:creationId xmlns:p14="http://schemas.microsoft.com/office/powerpoint/2010/main" val="327436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3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609A95-F6B0-49D2-B61B-F0CA4CE78D31}"/>
              </a:ext>
            </a:extLst>
          </p:cNvPr>
          <p:cNvSpPr>
            <a:spLocks noGrp="1"/>
          </p:cNvSpPr>
          <p:nvPr>
            <p:ph type="title"/>
          </p:nvPr>
        </p:nvSpPr>
        <p:spPr/>
        <p:txBody>
          <a:bodyPr/>
          <a:lstStyle/>
          <a:p>
            <a:r>
              <a:rPr lang="cs-CZ" b="1" dirty="0">
                <a:latin typeface="Arial" panose="020B0604020202020204" pitchFamily="34" charset="0"/>
                <a:cs typeface="Arial" panose="020B0604020202020204" pitchFamily="34" charset="0"/>
              </a:rPr>
              <a:t>Paměť</a:t>
            </a:r>
          </a:p>
        </p:txBody>
      </p:sp>
      <p:sp>
        <p:nvSpPr>
          <p:cNvPr id="3" name="Zástupný obsah 2">
            <a:extLst>
              <a:ext uri="{FF2B5EF4-FFF2-40B4-BE49-F238E27FC236}">
                <a16:creationId xmlns:a16="http://schemas.microsoft.com/office/drawing/2014/main" id="{66233FEF-F692-4B69-AB24-7065E70CD478}"/>
              </a:ext>
            </a:extLst>
          </p:cNvPr>
          <p:cNvSpPr>
            <a:spLocks noGrp="1"/>
          </p:cNvSpPr>
          <p:nvPr>
            <p:ph idx="1"/>
          </p:nvPr>
        </p:nvSpPr>
        <p:spPr/>
        <p:txBody>
          <a:bodyPr>
            <a:normAutofit lnSpcReduction="10000"/>
          </a:bodyPr>
          <a:lstStyle/>
          <a:p>
            <a:r>
              <a:rPr lang="cs-CZ" dirty="0"/>
              <a:t>Schopnost zaznamenat, uložit a později nalézt informaci</a:t>
            </a:r>
          </a:p>
          <a:p>
            <a:r>
              <a:rPr lang="cs-CZ" dirty="0"/>
              <a:t>Paměť je funkcí celého mozku, některé struktury jsou však významnější, jejich poškození vede k poruchám paměti</a:t>
            </a:r>
          </a:p>
          <a:p>
            <a:r>
              <a:rPr lang="cs-CZ" dirty="0"/>
              <a:t>Limbický systém (</a:t>
            </a:r>
            <a:r>
              <a:rPr lang="cs-CZ" dirty="0" err="1"/>
              <a:t>Papezuv</a:t>
            </a:r>
            <a:r>
              <a:rPr lang="cs-CZ" dirty="0"/>
              <a:t> okruh – význam emocí v paměťových procesech)</a:t>
            </a:r>
          </a:p>
          <a:p>
            <a:endParaRPr lang="cs-CZ" dirty="0"/>
          </a:p>
          <a:p>
            <a:r>
              <a:rPr lang="cs-CZ" dirty="0"/>
              <a:t>Podle analyzátorů: zraková, sluchová, hmatová, čichová…</a:t>
            </a:r>
          </a:p>
          <a:p>
            <a:r>
              <a:rPr lang="cs-CZ" dirty="0"/>
              <a:t>Podle doby uchování záznamu: krátkodobá, střednědobá, dlouhodobá</a:t>
            </a:r>
          </a:p>
          <a:p>
            <a:r>
              <a:rPr lang="cs-CZ" dirty="0"/>
              <a:t>Paměť deklarativní (explicitní) – složka sémantická (kdo, co) a epizodická (kdy, kde)</a:t>
            </a:r>
          </a:p>
          <a:p>
            <a:r>
              <a:rPr lang="cs-CZ" dirty="0"/>
              <a:t>Paměť nedeklarativní (implicitní) – nelze snadno verbalizovat, dovednost, jak zacházet s deklarativním materiálem</a:t>
            </a:r>
          </a:p>
        </p:txBody>
      </p:sp>
    </p:spTree>
    <p:extLst>
      <p:ext uri="{BB962C8B-B14F-4D97-AF65-F5344CB8AC3E}">
        <p14:creationId xmlns:p14="http://schemas.microsoft.com/office/powerpoint/2010/main" val="3698214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5C55DCCF-B07B-4605-BD7B-A1316C99B279}"/>
              </a:ext>
            </a:extLst>
          </p:cNvPr>
          <p:cNvSpPr>
            <a:spLocks noGrp="1"/>
          </p:cNvSpPr>
          <p:nvPr>
            <p:ph type="title"/>
          </p:nvPr>
        </p:nvSpPr>
        <p:spPr>
          <a:xfrm>
            <a:off x="1069848" y="484632"/>
            <a:ext cx="10058400" cy="1609344"/>
          </a:xfrm>
        </p:spPr>
        <p:txBody>
          <a:bodyPr>
            <a:normAutofit/>
          </a:bodyPr>
          <a:lstStyle/>
          <a:p>
            <a:r>
              <a:rPr lang="cs-CZ" b="1">
                <a:latin typeface="Arial"/>
                <a:cs typeface="DaunPenh"/>
              </a:rPr>
              <a:t>Předmět neuropsychologie</a:t>
            </a:r>
          </a:p>
        </p:txBody>
      </p:sp>
      <p:sp>
        <p:nvSpPr>
          <p:cNvPr id="3" name="Zástupný obsah 2">
            <a:extLst>
              <a:ext uri="{FF2B5EF4-FFF2-40B4-BE49-F238E27FC236}">
                <a16:creationId xmlns:a16="http://schemas.microsoft.com/office/drawing/2014/main" id="{932F6F35-7D17-4E87-86DC-0FC825A5142E}"/>
              </a:ext>
            </a:extLst>
          </p:cNvPr>
          <p:cNvSpPr>
            <a:spLocks noGrp="1"/>
          </p:cNvSpPr>
          <p:nvPr>
            <p:ph idx="1"/>
          </p:nvPr>
        </p:nvSpPr>
        <p:spPr>
          <a:xfrm>
            <a:off x="1069848" y="2320412"/>
            <a:ext cx="10058400" cy="3851787"/>
          </a:xfrm>
        </p:spPr>
        <p:txBody>
          <a:bodyPr vert="horz" lIns="91440" tIns="45720" rIns="91440" bIns="45720" rtlCol="0">
            <a:normAutofit/>
          </a:bodyPr>
          <a:lstStyle/>
          <a:p>
            <a:r>
              <a:rPr lang="cs-CZ" dirty="0"/>
              <a:t>Neuropsychologie je obor na pomezí přírodních a humanitních věd</a:t>
            </a:r>
          </a:p>
          <a:p>
            <a:r>
              <a:rPr lang="cs-CZ"/>
              <a:t>Počátky tohoto oboru se datují zhruba do začátků 60. let</a:t>
            </a:r>
            <a:endParaRPr lang="cs-CZ" dirty="0"/>
          </a:p>
          <a:p>
            <a:r>
              <a:rPr lang="cs-CZ"/>
              <a:t>Zkoumá vztah mezi mozkem a chováním, resp. vztah neurofyziologických procesů a procesu psychologických.</a:t>
            </a:r>
          </a:p>
          <a:p>
            <a:r>
              <a:rPr lang="cs-CZ"/>
              <a:t>A. R. Lurija - " nauka o mozkových základech psychické činnosti člověka, vytvářenou za použití nových psychologických metod topické diagnostiky lokálních poškození mozku"</a:t>
            </a:r>
            <a:endParaRPr lang="cs-CZ" dirty="0"/>
          </a:p>
          <a:p>
            <a:r>
              <a:rPr lang="cs-CZ"/>
              <a:t>Klinická neuropsychologie se vedle normálních funkcí CNS zabývá zejména jeho poškozením a vlivu poškození na funkci.</a:t>
            </a:r>
            <a:endParaRPr lang="cs-CZ" dirty="0"/>
          </a:p>
          <a:p>
            <a:endParaRPr lang="cs-CZ" dirty="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8" name="Nahraný zvuk">
            <a:hlinkClick r:id="" action="ppaction://media"/>
            <a:extLst>
              <a:ext uri="{FF2B5EF4-FFF2-40B4-BE49-F238E27FC236}">
                <a16:creationId xmlns:a16="http://schemas.microsoft.com/office/drawing/2014/main" id="{6DED8602-3140-42E2-B7CA-1AC37BE09B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57532" y="900660"/>
            <a:ext cx="487363" cy="487363"/>
          </a:xfrm>
          <a:prstGeom prst="rect">
            <a:avLst/>
          </a:prstGeom>
        </p:spPr>
      </p:pic>
    </p:spTree>
    <p:extLst>
      <p:ext uri="{BB962C8B-B14F-4D97-AF65-F5344CB8AC3E}">
        <p14:creationId xmlns:p14="http://schemas.microsoft.com/office/powerpoint/2010/main" val="3786564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9C2AB4CC-5CA1-4984-AFE3-CD937AD192D3}"/>
              </a:ext>
            </a:extLst>
          </p:cNvPr>
          <p:cNvSpPr>
            <a:spLocks noGrp="1"/>
          </p:cNvSpPr>
          <p:nvPr>
            <p:ph idx="1"/>
          </p:nvPr>
        </p:nvSpPr>
        <p:spPr>
          <a:xfrm>
            <a:off x="1069848" y="720969"/>
            <a:ext cx="10058400" cy="5451231"/>
          </a:xfrm>
        </p:spPr>
        <p:txBody>
          <a:bodyPr>
            <a:normAutofit/>
          </a:bodyPr>
          <a:lstStyle/>
          <a:p>
            <a:r>
              <a:rPr lang="cs-CZ" dirty="0"/>
              <a:t>Ultrakrátkodobá – zlomky sekund – souvisí s pozorností a senzorickým vnímáním</a:t>
            </a:r>
          </a:p>
          <a:p>
            <a:r>
              <a:rPr lang="cs-CZ" dirty="0"/>
              <a:t>Krátkodobá paměť – 30-90s – </a:t>
            </a:r>
            <a:r>
              <a:rPr lang="cs-CZ" dirty="0" err="1"/>
              <a:t>reverberační</a:t>
            </a:r>
            <a:r>
              <a:rPr lang="cs-CZ" dirty="0"/>
              <a:t> okruhy – dočasné zapojení neuronových sítí, po nichž vzruch krouží</a:t>
            </a:r>
          </a:p>
          <a:p>
            <a:r>
              <a:rPr lang="cs-CZ" dirty="0"/>
              <a:t>Střednědobá paměť – zajišťuje převod z krátkodobé do dlouhodobé</a:t>
            </a:r>
          </a:p>
          <a:p>
            <a:r>
              <a:rPr lang="cs-CZ" dirty="0"/>
              <a:t>Dlouhodobá paměť – mikroanatomická přestavba, recentní a trvalá paměť</a:t>
            </a:r>
          </a:p>
          <a:p>
            <a:endParaRPr lang="cs-CZ" dirty="0"/>
          </a:p>
          <a:p>
            <a:r>
              <a:rPr lang="cs-CZ" dirty="0"/>
              <a:t>Paměť pracovní </a:t>
            </a:r>
          </a:p>
          <a:p>
            <a:r>
              <a:rPr lang="cs-CZ" dirty="0"/>
              <a:t>Paměť referenční</a:t>
            </a:r>
          </a:p>
          <a:p>
            <a:endParaRPr lang="cs-CZ" dirty="0"/>
          </a:p>
          <a:p>
            <a:r>
              <a:rPr lang="cs-CZ" dirty="0"/>
              <a:t>Retence – množství materiálu zachyceného v paměti</a:t>
            </a:r>
          </a:p>
          <a:p>
            <a:r>
              <a:rPr lang="cs-CZ" dirty="0" err="1"/>
              <a:t>Výbavování</a:t>
            </a:r>
            <a:r>
              <a:rPr lang="cs-CZ" dirty="0"/>
              <a:t> – proces vyhledávání a přesunu explicitních informací do vědomí</a:t>
            </a:r>
          </a:p>
          <a:p>
            <a:r>
              <a:rPr lang="cs-CZ" dirty="0"/>
              <a:t>Výbavnost – míra přístupnosti k informacím v pamětí na podkladě informací přítomných ve vědomí</a:t>
            </a:r>
          </a:p>
          <a:p>
            <a:endParaRPr lang="cs-CZ" dirty="0"/>
          </a:p>
          <a:p>
            <a:endParaRPr lang="cs-CZ" dirty="0"/>
          </a:p>
        </p:txBody>
      </p:sp>
    </p:spTree>
    <p:extLst>
      <p:ext uri="{BB962C8B-B14F-4D97-AF65-F5344CB8AC3E}">
        <p14:creationId xmlns:p14="http://schemas.microsoft.com/office/powerpoint/2010/main" val="2376350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F16CBC-99C5-4717-85FC-9C1E69F758EF}"/>
              </a:ext>
            </a:extLst>
          </p:cNvPr>
          <p:cNvSpPr>
            <a:spLocks noGrp="1"/>
          </p:cNvSpPr>
          <p:nvPr>
            <p:ph type="title"/>
          </p:nvPr>
        </p:nvSpPr>
        <p:spPr>
          <a:xfrm>
            <a:off x="1069848" y="685800"/>
            <a:ext cx="10058400" cy="1248508"/>
          </a:xfrm>
        </p:spPr>
        <p:txBody>
          <a:bodyPr/>
          <a:lstStyle/>
          <a:p>
            <a:r>
              <a:rPr lang="cs-CZ" dirty="0"/>
              <a:t>Poruchy paměti</a:t>
            </a:r>
          </a:p>
        </p:txBody>
      </p:sp>
      <p:sp>
        <p:nvSpPr>
          <p:cNvPr id="3" name="Zástupný obsah 2">
            <a:extLst>
              <a:ext uri="{FF2B5EF4-FFF2-40B4-BE49-F238E27FC236}">
                <a16:creationId xmlns:a16="http://schemas.microsoft.com/office/drawing/2014/main" id="{B0B4539D-64EF-48D0-BAB2-389DFC4CE681}"/>
              </a:ext>
            </a:extLst>
          </p:cNvPr>
          <p:cNvSpPr>
            <a:spLocks noGrp="1"/>
          </p:cNvSpPr>
          <p:nvPr>
            <p:ph idx="1"/>
          </p:nvPr>
        </p:nvSpPr>
        <p:spPr>
          <a:xfrm>
            <a:off x="1069848" y="2092569"/>
            <a:ext cx="10058400" cy="4149969"/>
          </a:xfrm>
        </p:spPr>
        <p:txBody>
          <a:bodyPr/>
          <a:lstStyle/>
          <a:p>
            <a:r>
              <a:rPr lang="cs-CZ" dirty="0"/>
              <a:t>Anterográdní amnézie zahrnuje poruchu epizodické paměti na události, odehrávající se po proběhlém mozkovém postižení. Jako retrográdní amnézii pak můžeme označit ztrátu epizodické paměti na dobu před danou událostí. Retrográdní amnézie často disproporčně více postihuje události nedávné ve srovnání se vzdálenější minulostí. Tato nerovnováha bývá označována jako </a:t>
            </a:r>
            <a:r>
              <a:rPr lang="cs-CZ" dirty="0" err="1"/>
              <a:t>Ribotův</a:t>
            </a:r>
            <a:r>
              <a:rPr lang="cs-CZ" dirty="0"/>
              <a:t> gradient</a:t>
            </a:r>
          </a:p>
          <a:p>
            <a:r>
              <a:rPr lang="cs-CZ" dirty="0"/>
              <a:t>Porucha anterográdní epizodické paměti je nejčastější ze všech amnézií</a:t>
            </a:r>
          </a:p>
          <a:p>
            <a:r>
              <a:rPr lang="cs-CZ" dirty="0"/>
              <a:t>Retrográdní paměť bývá postižena vzácněji, většinou v kontextu pokročilé anterográdní amnézie, přičemž respektuje </a:t>
            </a:r>
            <a:r>
              <a:rPr lang="cs-CZ" b="1" dirty="0" err="1"/>
              <a:t>Ribotovo</a:t>
            </a:r>
            <a:r>
              <a:rPr lang="cs-CZ" b="1" dirty="0"/>
              <a:t> pravidlo </a:t>
            </a:r>
            <a:r>
              <a:rPr lang="cs-CZ" dirty="0"/>
              <a:t>(více zachovány vzpomínky na vzdálenější dobu v minulosti).</a:t>
            </a:r>
          </a:p>
          <a:p>
            <a:r>
              <a:rPr lang="cs-CZ" dirty="0"/>
              <a:t>Alkoholická okénka (palimpsesty) – ostrůvkovitá a bloková</a:t>
            </a:r>
          </a:p>
          <a:p>
            <a:pPr marL="0" indent="0">
              <a:buNone/>
            </a:pPr>
            <a:endParaRPr lang="cs-CZ" dirty="0"/>
          </a:p>
          <a:p>
            <a:endParaRPr lang="cs-CZ" dirty="0"/>
          </a:p>
          <a:p>
            <a:endParaRPr lang="cs-CZ" dirty="0"/>
          </a:p>
          <a:p>
            <a:endParaRPr lang="cs-CZ" dirty="0"/>
          </a:p>
        </p:txBody>
      </p:sp>
      <p:pic>
        <p:nvPicPr>
          <p:cNvPr id="4" name="Nahraný zvuk">
            <a:hlinkClick r:id="" action="ppaction://media"/>
            <a:extLst>
              <a:ext uri="{FF2B5EF4-FFF2-40B4-BE49-F238E27FC236}">
                <a16:creationId xmlns:a16="http://schemas.microsoft.com/office/drawing/2014/main" id="{714A709F-5426-4882-A70B-748AA77515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44005" y="939165"/>
            <a:ext cx="487363" cy="487363"/>
          </a:xfrm>
          <a:prstGeom prst="rect">
            <a:avLst/>
          </a:prstGeom>
        </p:spPr>
      </p:pic>
    </p:spTree>
    <p:extLst>
      <p:ext uri="{BB962C8B-B14F-4D97-AF65-F5344CB8AC3E}">
        <p14:creationId xmlns:p14="http://schemas.microsoft.com/office/powerpoint/2010/main" val="337009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0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A6E825-8DF6-44DD-8745-1C39C0E7983F}"/>
              </a:ext>
            </a:extLst>
          </p:cNvPr>
          <p:cNvSpPr>
            <a:spLocks noGrp="1"/>
          </p:cNvSpPr>
          <p:nvPr>
            <p:ph type="title"/>
          </p:nvPr>
        </p:nvSpPr>
        <p:spPr/>
        <p:txBody>
          <a:bodyPr/>
          <a:lstStyle/>
          <a:p>
            <a:r>
              <a:rPr lang="cs-CZ" dirty="0"/>
              <a:t>Korsakovův syndrom</a:t>
            </a:r>
          </a:p>
        </p:txBody>
      </p:sp>
      <p:sp>
        <p:nvSpPr>
          <p:cNvPr id="3" name="Zástupný obsah 2">
            <a:extLst>
              <a:ext uri="{FF2B5EF4-FFF2-40B4-BE49-F238E27FC236}">
                <a16:creationId xmlns:a16="http://schemas.microsoft.com/office/drawing/2014/main" id="{57071D47-1EA0-4E64-BFAE-AE4FE49252D1}"/>
              </a:ext>
            </a:extLst>
          </p:cNvPr>
          <p:cNvSpPr>
            <a:spLocks noGrp="1"/>
          </p:cNvSpPr>
          <p:nvPr>
            <p:ph idx="1"/>
          </p:nvPr>
        </p:nvSpPr>
        <p:spPr>
          <a:xfrm>
            <a:off x="1069848" y="1784838"/>
            <a:ext cx="10058400" cy="4387362"/>
          </a:xfrm>
        </p:spPr>
        <p:txBody>
          <a:bodyPr>
            <a:normAutofit fontScale="92500" lnSpcReduction="20000"/>
          </a:bodyPr>
          <a:lstStyle/>
          <a:p>
            <a:r>
              <a:rPr lang="cs-CZ" dirty="0"/>
              <a:t>popsaný již v roce 1889. </a:t>
            </a:r>
          </a:p>
          <a:p>
            <a:r>
              <a:rPr lang="cs-CZ" dirty="0"/>
              <a:t>Klasická tetráda zahrnuje:</a:t>
            </a:r>
          </a:p>
          <a:p>
            <a:pPr lvl="1"/>
            <a:r>
              <a:rPr lang="cs-CZ" dirty="0"/>
              <a:t>anterográdní a částečně i retrográdní amnézii</a:t>
            </a:r>
          </a:p>
          <a:p>
            <a:pPr lvl="1"/>
            <a:r>
              <a:rPr lang="cs-CZ" dirty="0" err="1"/>
              <a:t>konfabulace</a:t>
            </a:r>
            <a:endParaRPr lang="cs-CZ" dirty="0"/>
          </a:p>
          <a:p>
            <a:pPr lvl="1"/>
            <a:r>
              <a:rPr lang="cs-CZ" dirty="0"/>
              <a:t>nesprávné rozpoznávání (</a:t>
            </a:r>
            <a:r>
              <a:rPr lang="cs-CZ" dirty="0" err="1"/>
              <a:t>false</a:t>
            </a:r>
            <a:r>
              <a:rPr lang="cs-CZ" dirty="0"/>
              <a:t> </a:t>
            </a:r>
            <a:r>
              <a:rPr lang="cs-CZ" dirty="0" err="1"/>
              <a:t>recognition</a:t>
            </a:r>
            <a:r>
              <a:rPr lang="cs-CZ" dirty="0"/>
              <a:t>)</a:t>
            </a:r>
          </a:p>
          <a:p>
            <a:pPr lvl="1"/>
            <a:r>
              <a:rPr lang="cs-CZ" dirty="0"/>
              <a:t>časoprostorovou dezorientaci. </a:t>
            </a:r>
          </a:p>
          <a:p>
            <a:r>
              <a:rPr lang="cs-CZ" dirty="0"/>
              <a:t>Vzniká při rozsáhlém oboustranném postižení </a:t>
            </a:r>
            <a:r>
              <a:rPr lang="cs-CZ" dirty="0" err="1"/>
              <a:t>Papezova</a:t>
            </a:r>
            <a:r>
              <a:rPr lang="cs-CZ" dirty="0"/>
              <a:t> okruhu a přilehlých oblastí mediální temporální a </a:t>
            </a:r>
            <a:r>
              <a:rPr lang="cs-CZ" dirty="0" err="1"/>
              <a:t>frontobazální</a:t>
            </a:r>
            <a:r>
              <a:rPr lang="cs-CZ" dirty="0"/>
              <a:t> krajiny a především </a:t>
            </a:r>
            <a:r>
              <a:rPr lang="cs-CZ" dirty="0" err="1"/>
              <a:t>gyrus</a:t>
            </a:r>
            <a:r>
              <a:rPr lang="cs-CZ" dirty="0"/>
              <a:t> </a:t>
            </a:r>
            <a:r>
              <a:rPr lang="cs-CZ" dirty="0" err="1"/>
              <a:t>cinguli</a:t>
            </a:r>
            <a:r>
              <a:rPr lang="cs-CZ" dirty="0"/>
              <a:t>. </a:t>
            </a:r>
          </a:p>
          <a:p>
            <a:r>
              <a:rPr lang="cs-CZ" dirty="0"/>
              <a:t>Krátkodobá paměť je zachována, pacient je schopen přiměřeně odpovídat na cílené otázky, nemá narušen úsudek ani vizuální a prostorové funkce, intelekt je zachován</a:t>
            </a:r>
          </a:p>
          <a:p>
            <a:r>
              <a:rPr lang="cs-CZ" dirty="0"/>
              <a:t>„zajatcem přítomnosti“, kdy nedokáže uchovávat nové informace ani orientovat se ve svém prostředí</a:t>
            </a:r>
          </a:p>
          <a:p>
            <a:r>
              <a:rPr lang="cs-CZ" dirty="0"/>
              <a:t>akutní hypovitaminóza B1, většinou u chronických alkoholiků, izolovaně nebo v rámci </a:t>
            </a:r>
            <a:r>
              <a:rPr lang="cs-CZ" dirty="0" err="1"/>
              <a:t>Wernickeovy</a:t>
            </a:r>
            <a:r>
              <a:rPr lang="cs-CZ" dirty="0"/>
              <a:t> encefalopatie. K vzácnějším etiologiím patří tumory stropu třetí komory (např. </a:t>
            </a:r>
            <a:r>
              <a:rPr lang="cs-CZ" dirty="0" err="1"/>
              <a:t>kraniofaryngeom</a:t>
            </a:r>
            <a:r>
              <a:rPr lang="cs-CZ" dirty="0"/>
              <a:t>), traumata nebo jiná postižení předního cingula</a:t>
            </a:r>
          </a:p>
        </p:txBody>
      </p:sp>
    </p:spTree>
    <p:extLst>
      <p:ext uri="{BB962C8B-B14F-4D97-AF65-F5344CB8AC3E}">
        <p14:creationId xmlns:p14="http://schemas.microsoft.com/office/powerpoint/2010/main" val="520181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CA8D3E-122E-49C7-AC18-1B1B1C45A984}"/>
              </a:ext>
            </a:extLst>
          </p:cNvPr>
          <p:cNvSpPr>
            <a:spLocks noGrp="1"/>
          </p:cNvSpPr>
          <p:nvPr>
            <p:ph type="title"/>
          </p:nvPr>
        </p:nvSpPr>
        <p:spPr/>
        <p:txBody>
          <a:bodyPr/>
          <a:lstStyle/>
          <a:p>
            <a:r>
              <a:rPr lang="cs-CZ" dirty="0"/>
              <a:t>Tranzitorní globální amnézie</a:t>
            </a:r>
          </a:p>
        </p:txBody>
      </p:sp>
      <p:sp>
        <p:nvSpPr>
          <p:cNvPr id="3" name="Zástupný obsah 2">
            <a:extLst>
              <a:ext uri="{FF2B5EF4-FFF2-40B4-BE49-F238E27FC236}">
                <a16:creationId xmlns:a16="http://schemas.microsoft.com/office/drawing/2014/main" id="{B26ACB74-9FF9-4598-B279-3A2533B51C06}"/>
              </a:ext>
            </a:extLst>
          </p:cNvPr>
          <p:cNvSpPr>
            <a:spLocks noGrp="1"/>
          </p:cNvSpPr>
          <p:nvPr>
            <p:ph idx="1"/>
          </p:nvPr>
        </p:nvSpPr>
        <p:spPr/>
        <p:txBody>
          <a:bodyPr>
            <a:normAutofit lnSpcReduction="10000"/>
          </a:bodyPr>
          <a:lstStyle/>
          <a:p>
            <a:r>
              <a:rPr lang="cs-CZ" dirty="0"/>
              <a:t>Postihuje nejčastěji pacienty mezi 50-70 lety</a:t>
            </a:r>
          </a:p>
          <a:p>
            <a:r>
              <a:rPr lang="cs-CZ" dirty="0"/>
              <a:t>Postiženy jsou některé části paměti (tedy není tak docela </a:t>
            </a:r>
            <a:r>
              <a:rPr lang="cs-CZ" dirty="0" err="1"/>
              <a:t>globbální</a:t>
            </a:r>
            <a:r>
              <a:rPr lang="cs-CZ" dirty="0"/>
              <a:t>)</a:t>
            </a:r>
          </a:p>
          <a:p>
            <a:r>
              <a:rPr lang="cs-CZ" dirty="0"/>
              <a:t>Náhlý začátek, silný emoční prožitek předchází (např. úmrtí blízké osoby, </a:t>
            </a:r>
            <a:r>
              <a:rPr lang="cs-CZ" dirty="0" err="1"/>
              <a:t>konflik</a:t>
            </a:r>
            <a:r>
              <a:rPr lang="cs-CZ" dirty="0"/>
              <a:t> apod.)</a:t>
            </a:r>
          </a:p>
          <a:p>
            <a:r>
              <a:rPr lang="cs-CZ" dirty="0"/>
              <a:t>Rychle se rozvine porucha anterográdní i retrográdní paměti</a:t>
            </a:r>
          </a:p>
          <a:p>
            <a:r>
              <a:rPr lang="cs-CZ" dirty="0"/>
              <a:t>Není přítomna zmatenost ani porucha intelektu</a:t>
            </a:r>
          </a:p>
          <a:p>
            <a:r>
              <a:rPr lang="cs-CZ" dirty="0"/>
              <a:t>Pacient se ptá stále na totéž, chápe, ale informace </a:t>
            </a:r>
            <a:r>
              <a:rPr lang="cs-CZ" dirty="0" err="1"/>
              <a:t>neretinuje</a:t>
            </a:r>
            <a:r>
              <a:rPr lang="cs-CZ" dirty="0"/>
              <a:t>.</a:t>
            </a:r>
          </a:p>
          <a:p>
            <a:r>
              <a:rPr lang="cs-CZ" dirty="0"/>
              <a:t>Neklid, úzkost</a:t>
            </a:r>
          </a:p>
          <a:p>
            <a:r>
              <a:rPr lang="cs-CZ" dirty="0"/>
              <a:t>Spontánně odezní do 4-6 hodin, nepřesahuje 24 hodin</a:t>
            </a:r>
          </a:p>
          <a:p>
            <a:r>
              <a:rPr lang="cs-CZ" dirty="0"/>
              <a:t>Následně se dostavuje palimpsest</a:t>
            </a:r>
          </a:p>
        </p:txBody>
      </p:sp>
    </p:spTree>
    <p:extLst>
      <p:ext uri="{BB962C8B-B14F-4D97-AF65-F5344CB8AC3E}">
        <p14:creationId xmlns:p14="http://schemas.microsoft.com/office/powerpoint/2010/main" val="993173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10EEA1-80F7-4790-8659-61656CCCD5FE}"/>
              </a:ext>
            </a:extLst>
          </p:cNvPr>
          <p:cNvSpPr>
            <a:spLocks noGrp="1"/>
          </p:cNvSpPr>
          <p:nvPr>
            <p:ph type="title"/>
          </p:nvPr>
        </p:nvSpPr>
        <p:spPr/>
        <p:txBody>
          <a:bodyPr/>
          <a:lstStyle/>
          <a:p>
            <a:r>
              <a:rPr lang="cs-CZ" dirty="0"/>
              <a:t>demence</a:t>
            </a:r>
          </a:p>
        </p:txBody>
      </p:sp>
      <p:sp>
        <p:nvSpPr>
          <p:cNvPr id="3" name="Zástupný obsah 2">
            <a:extLst>
              <a:ext uri="{FF2B5EF4-FFF2-40B4-BE49-F238E27FC236}">
                <a16:creationId xmlns:a16="http://schemas.microsoft.com/office/drawing/2014/main" id="{182B2847-549F-4DA9-A912-2C38A67783CA}"/>
              </a:ext>
            </a:extLst>
          </p:cNvPr>
          <p:cNvSpPr>
            <a:spLocks noGrp="1"/>
          </p:cNvSpPr>
          <p:nvPr>
            <p:ph idx="1"/>
          </p:nvPr>
        </p:nvSpPr>
        <p:spPr/>
        <p:txBody>
          <a:bodyPr/>
          <a:lstStyle/>
          <a:p>
            <a:r>
              <a:rPr lang="cs-CZ" dirty="0"/>
              <a:t>Demence je syndrom který zahrnuje komplexní postižení kognitivních funkcí</a:t>
            </a:r>
          </a:p>
          <a:p>
            <a:r>
              <a:rPr lang="cs-CZ" dirty="0"/>
              <a:t>Nejčastější demence:</a:t>
            </a:r>
          </a:p>
          <a:p>
            <a:pPr lvl="1"/>
            <a:r>
              <a:rPr lang="cs-CZ" dirty="0"/>
              <a:t>Demence Alzheimerova typu</a:t>
            </a:r>
          </a:p>
          <a:p>
            <a:pPr lvl="1"/>
            <a:r>
              <a:rPr lang="cs-CZ" dirty="0"/>
              <a:t>Vaskulární demence</a:t>
            </a:r>
          </a:p>
          <a:p>
            <a:pPr lvl="1"/>
            <a:r>
              <a:rPr lang="cs-CZ" dirty="0"/>
              <a:t>Smíšená demence</a:t>
            </a:r>
          </a:p>
          <a:p>
            <a:pPr lvl="1"/>
            <a:r>
              <a:rPr lang="cs-CZ" dirty="0"/>
              <a:t>Demence s </a:t>
            </a:r>
            <a:r>
              <a:rPr lang="cs-CZ" dirty="0" err="1"/>
              <a:t>Lewyho</a:t>
            </a:r>
            <a:r>
              <a:rPr lang="cs-CZ" dirty="0"/>
              <a:t> tělísky (</a:t>
            </a:r>
            <a:r>
              <a:rPr lang="cs-CZ" dirty="0" err="1"/>
              <a:t>Lewy</a:t>
            </a:r>
            <a:r>
              <a:rPr lang="cs-CZ" dirty="0"/>
              <a:t> Body </a:t>
            </a:r>
            <a:r>
              <a:rPr lang="cs-CZ" dirty="0" err="1"/>
              <a:t>Disease</a:t>
            </a:r>
            <a:r>
              <a:rPr lang="cs-CZ" dirty="0"/>
              <a:t>)</a:t>
            </a:r>
          </a:p>
          <a:p>
            <a:pPr lvl="1"/>
            <a:r>
              <a:rPr lang="cs-CZ" dirty="0"/>
              <a:t>Frontální demence, Pickova choroba, </a:t>
            </a:r>
            <a:r>
              <a:rPr lang="cs-CZ" dirty="0" err="1"/>
              <a:t>prionová</a:t>
            </a:r>
            <a:r>
              <a:rPr lang="cs-CZ" dirty="0"/>
              <a:t> onemocnění</a:t>
            </a:r>
          </a:p>
          <a:p>
            <a:pPr lvl="1"/>
            <a:r>
              <a:rPr lang="cs-CZ" dirty="0"/>
              <a:t>Subkortikální degenerace (Parkinsonova nemoc, </a:t>
            </a:r>
            <a:r>
              <a:rPr lang="cs-CZ" dirty="0" err="1"/>
              <a:t>Huntigtonova</a:t>
            </a:r>
            <a:r>
              <a:rPr lang="cs-CZ" dirty="0"/>
              <a:t> chorea, Wilsonova nemoc)</a:t>
            </a:r>
          </a:p>
          <a:p>
            <a:r>
              <a:rPr lang="cs-CZ" dirty="0"/>
              <a:t>Demence Alzheimerova typu: u osob starších 50 let, dominuje porucha paměti a učení novému, občas </a:t>
            </a:r>
            <a:r>
              <a:rPr lang="cs-CZ" dirty="0" err="1"/>
              <a:t>konfabulace</a:t>
            </a:r>
            <a:r>
              <a:rPr lang="cs-CZ" dirty="0"/>
              <a:t>, afektivní složka, halucinace. Léčba je málo úspěšná.</a:t>
            </a:r>
          </a:p>
        </p:txBody>
      </p:sp>
      <p:pic>
        <p:nvPicPr>
          <p:cNvPr id="4" name="Nahraný zvuk">
            <a:hlinkClick r:id="" action="ppaction://media"/>
            <a:extLst>
              <a:ext uri="{FF2B5EF4-FFF2-40B4-BE49-F238E27FC236}">
                <a16:creationId xmlns:a16="http://schemas.microsoft.com/office/drawing/2014/main" id="{10AE2B37-BE93-4719-9721-448B53ED3B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54245" y="929005"/>
            <a:ext cx="487363" cy="487363"/>
          </a:xfrm>
          <a:prstGeom prst="rect">
            <a:avLst/>
          </a:prstGeom>
        </p:spPr>
      </p:pic>
    </p:spTree>
    <p:extLst>
      <p:ext uri="{BB962C8B-B14F-4D97-AF65-F5344CB8AC3E}">
        <p14:creationId xmlns:p14="http://schemas.microsoft.com/office/powerpoint/2010/main" val="62891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5AFA1-F31F-43D7-9854-04547D051F2E}"/>
              </a:ext>
            </a:extLst>
          </p:cNvPr>
          <p:cNvSpPr>
            <a:spLocks noGrp="1"/>
          </p:cNvSpPr>
          <p:nvPr>
            <p:ph type="title"/>
          </p:nvPr>
        </p:nvSpPr>
        <p:spPr/>
        <p:txBody>
          <a:bodyPr/>
          <a:lstStyle/>
          <a:p>
            <a:r>
              <a:rPr lang="cs-CZ"/>
              <a:t>Literatura </a:t>
            </a:r>
          </a:p>
        </p:txBody>
      </p:sp>
      <p:sp>
        <p:nvSpPr>
          <p:cNvPr id="3" name="Zástupný obsah 2">
            <a:extLst>
              <a:ext uri="{FF2B5EF4-FFF2-40B4-BE49-F238E27FC236}">
                <a16:creationId xmlns:a16="http://schemas.microsoft.com/office/drawing/2014/main" id="{26FBD16D-AD24-409C-9547-C41B97776260}"/>
              </a:ext>
            </a:extLst>
          </p:cNvPr>
          <p:cNvSpPr>
            <a:spLocks noGrp="1"/>
          </p:cNvSpPr>
          <p:nvPr>
            <p:ph idx="1"/>
          </p:nvPr>
        </p:nvSpPr>
        <p:spPr/>
        <p:txBody>
          <a:bodyPr vert="horz" lIns="91440" tIns="45720" rIns="91440" bIns="45720" rtlCol="0" anchor="t">
            <a:normAutofit/>
          </a:bodyPr>
          <a:lstStyle/>
          <a:p>
            <a:pPr marL="0" indent="0">
              <a:buNone/>
            </a:pPr>
            <a:r>
              <a:rPr lang="cs-CZ" err="1"/>
              <a:t>Kulišťák</a:t>
            </a:r>
            <a:r>
              <a:rPr lang="cs-CZ"/>
              <a:t>, P.: Neuropsychologie, Portál 2003</a:t>
            </a:r>
          </a:p>
          <a:p>
            <a:pPr marL="0" indent="0">
              <a:buNone/>
            </a:pPr>
            <a:r>
              <a:rPr lang="cs-CZ"/>
              <a:t>Preiss, M.: Klinická neuropsychologie, Grada 1998</a:t>
            </a:r>
          </a:p>
          <a:p>
            <a:pPr marL="0" indent="0">
              <a:buNone/>
            </a:pPr>
            <a:r>
              <a:rPr lang="cs-CZ"/>
              <a:t>Diamant, J., Vašina, L.: Kapitoly z neuropsychologie, MUNI 1998</a:t>
            </a:r>
          </a:p>
          <a:p>
            <a:pPr marL="0" indent="0">
              <a:buNone/>
            </a:pPr>
            <a:r>
              <a:rPr lang="cs-CZ" err="1"/>
              <a:t>Druga</a:t>
            </a:r>
            <a:r>
              <a:rPr lang="cs-CZ"/>
              <a:t>, Grim, Dubový: Anatomie centrálního nervového systému, </a:t>
            </a:r>
            <a:r>
              <a:rPr lang="cs-CZ" err="1"/>
              <a:t>Galén</a:t>
            </a:r>
            <a:r>
              <a:rPr lang="cs-CZ"/>
              <a:t> 2011</a:t>
            </a:r>
          </a:p>
          <a:p>
            <a:pPr marL="0" indent="0">
              <a:buNone/>
            </a:pPr>
            <a:endParaRPr lang="cs-CZ"/>
          </a:p>
          <a:p>
            <a:pPr marL="0" indent="0">
              <a:buNone/>
            </a:pPr>
            <a:endParaRPr lang="cs-CZ"/>
          </a:p>
          <a:p>
            <a:pPr marL="0" indent="0">
              <a:buNone/>
            </a:pPr>
            <a:r>
              <a:rPr lang="cs-CZ"/>
              <a:t>Kontakt pro dotazy nebo individuální konzultace: grossmann@mail.muni.cz</a:t>
            </a:r>
          </a:p>
        </p:txBody>
      </p:sp>
    </p:spTree>
    <p:extLst>
      <p:ext uri="{BB962C8B-B14F-4D97-AF65-F5344CB8AC3E}">
        <p14:creationId xmlns:p14="http://schemas.microsoft.com/office/powerpoint/2010/main" val="116605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57AEA7-A971-436A-A122-4E2B0F441F3C}"/>
              </a:ext>
            </a:extLst>
          </p:cNvPr>
          <p:cNvSpPr>
            <a:spLocks noGrp="1"/>
          </p:cNvSpPr>
          <p:nvPr>
            <p:ph type="title"/>
          </p:nvPr>
        </p:nvSpPr>
        <p:spPr>
          <a:xfrm>
            <a:off x="971877" y="-5225"/>
            <a:ext cx="10058400" cy="1609344"/>
          </a:xfrm>
        </p:spPr>
        <p:txBody>
          <a:bodyPr/>
          <a:lstStyle/>
          <a:p>
            <a:r>
              <a:rPr lang="cs-CZ" dirty="0"/>
              <a:t>Základy neuroanatomie</a:t>
            </a:r>
          </a:p>
        </p:txBody>
      </p:sp>
      <p:graphicFrame>
        <p:nvGraphicFramePr>
          <p:cNvPr id="5" name="Diagram 5">
            <a:extLst>
              <a:ext uri="{FF2B5EF4-FFF2-40B4-BE49-F238E27FC236}">
                <a16:creationId xmlns:a16="http://schemas.microsoft.com/office/drawing/2014/main" id="{530AE8DF-5571-4FBB-B6AE-0EC4EDCF0476}"/>
              </a:ext>
            </a:extLst>
          </p:cNvPr>
          <p:cNvGraphicFramePr/>
          <p:nvPr>
            <p:extLst>
              <p:ext uri="{D42A27DB-BD31-4B8C-83A1-F6EECF244321}">
                <p14:modId xmlns:p14="http://schemas.microsoft.com/office/powerpoint/2010/main" val="3531403585"/>
              </p:ext>
            </p:extLst>
          </p:nvPr>
        </p:nvGraphicFramePr>
        <p:xfrm>
          <a:off x="732391" y="1446494"/>
          <a:ext cx="10667999" cy="34520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5" name="TextovéPole 34">
            <a:extLst>
              <a:ext uri="{FF2B5EF4-FFF2-40B4-BE49-F238E27FC236}">
                <a16:creationId xmlns:a16="http://schemas.microsoft.com/office/drawing/2014/main" id="{DFCFD2ED-62D5-4EF1-B1BB-F98F628FC88B}"/>
              </a:ext>
            </a:extLst>
          </p:cNvPr>
          <p:cNvSpPr txBox="1"/>
          <p:nvPr/>
        </p:nvSpPr>
        <p:spPr>
          <a:xfrm>
            <a:off x="609601" y="5138057"/>
            <a:ext cx="10787742" cy="12557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200"/>
              </a:spcBef>
            </a:pPr>
            <a:r>
              <a:rPr lang="cs-CZ" sz="2800" dirty="0"/>
              <a:t>NS přijímá, analyzuje a integruje informace s vnitřního i vnějšího prostředí organismu a vytváří odpovědi (reakce) na ně, podílí se na homeostáze.</a:t>
            </a:r>
            <a:endParaRPr lang="cs-CZ" sz="2800"/>
          </a:p>
        </p:txBody>
      </p:sp>
      <p:pic>
        <p:nvPicPr>
          <p:cNvPr id="3" name="Nahraný zvuk">
            <a:hlinkClick r:id="" action="ppaction://media"/>
            <a:extLst>
              <a:ext uri="{FF2B5EF4-FFF2-40B4-BE49-F238E27FC236}">
                <a16:creationId xmlns:a16="http://schemas.microsoft.com/office/drawing/2014/main" id="{5308D5CA-841D-48CC-A196-2B43B6D2C9E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32218" y="555765"/>
            <a:ext cx="487363" cy="487363"/>
          </a:xfrm>
          <a:prstGeom prst="rect">
            <a:avLst/>
          </a:prstGeom>
        </p:spPr>
      </p:pic>
    </p:spTree>
    <p:extLst>
      <p:ext uri="{BB962C8B-B14F-4D97-AF65-F5344CB8AC3E}">
        <p14:creationId xmlns:p14="http://schemas.microsoft.com/office/powerpoint/2010/main" val="400400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4DA90C30-B990-4CCA-B584-40F864DA3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5274"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70101DC-F133-4AF2-BFB0-B072EC1EDCC9}"/>
              </a:ext>
            </a:extLst>
          </p:cNvPr>
          <p:cNvSpPr>
            <a:spLocks noGrp="1"/>
          </p:cNvSpPr>
          <p:nvPr>
            <p:ph type="title"/>
          </p:nvPr>
        </p:nvSpPr>
        <p:spPr>
          <a:xfrm>
            <a:off x="382280" y="484632"/>
            <a:ext cx="6743844" cy="1609344"/>
          </a:xfrm>
        </p:spPr>
        <p:txBody>
          <a:bodyPr>
            <a:normAutofit/>
          </a:bodyPr>
          <a:lstStyle/>
          <a:p>
            <a:r>
              <a:rPr lang="cs-CZ" sz="4800" dirty="0"/>
              <a:t>Stavba nervového systému</a:t>
            </a:r>
          </a:p>
        </p:txBody>
      </p:sp>
      <p:sp>
        <p:nvSpPr>
          <p:cNvPr id="3" name="Zástupný obsah 2">
            <a:extLst>
              <a:ext uri="{FF2B5EF4-FFF2-40B4-BE49-F238E27FC236}">
                <a16:creationId xmlns:a16="http://schemas.microsoft.com/office/drawing/2014/main" id="{C3B4B3E2-8380-4DE4-9CF0-B910C09707CC}"/>
              </a:ext>
            </a:extLst>
          </p:cNvPr>
          <p:cNvSpPr>
            <a:spLocks noGrp="1"/>
          </p:cNvSpPr>
          <p:nvPr>
            <p:ph idx="1"/>
          </p:nvPr>
        </p:nvSpPr>
        <p:spPr>
          <a:xfrm>
            <a:off x="382279" y="2121408"/>
            <a:ext cx="6743845" cy="4050792"/>
          </a:xfrm>
        </p:spPr>
        <p:txBody>
          <a:bodyPr vert="horz" lIns="91440" tIns="45720" rIns="91440" bIns="45720" rtlCol="0" anchor="t">
            <a:normAutofit fontScale="92500" lnSpcReduction="10000"/>
          </a:bodyPr>
          <a:lstStyle/>
          <a:p>
            <a:r>
              <a:rPr lang="cs-CZ" sz="1800" dirty="0"/>
              <a:t>Neuron</a:t>
            </a:r>
          </a:p>
          <a:p>
            <a:pPr lvl="1"/>
            <a:r>
              <a:rPr lang="cs-CZ" dirty="0"/>
              <a:t>Dendrity - aferentní </a:t>
            </a:r>
          </a:p>
          <a:p>
            <a:pPr lvl="1"/>
            <a:r>
              <a:rPr lang="cs-CZ" dirty="0"/>
              <a:t>Axony - eferentní (až 1m)</a:t>
            </a:r>
          </a:p>
          <a:p>
            <a:pPr lvl="2"/>
            <a:r>
              <a:rPr lang="cs-CZ" dirty="0" err="1"/>
              <a:t>Myelinizované</a:t>
            </a:r>
            <a:r>
              <a:rPr lang="cs-CZ" dirty="0"/>
              <a:t> - </a:t>
            </a:r>
            <a:r>
              <a:rPr lang="cs-CZ" dirty="0" err="1"/>
              <a:t>Schwannovy</a:t>
            </a:r>
            <a:r>
              <a:rPr lang="cs-CZ" dirty="0"/>
              <a:t> buňky</a:t>
            </a:r>
          </a:p>
          <a:p>
            <a:pPr lvl="2"/>
            <a:r>
              <a:rPr lang="cs-CZ" dirty="0" err="1"/>
              <a:t>Nemyelinizované</a:t>
            </a:r>
            <a:r>
              <a:rPr lang="cs-CZ" dirty="0"/>
              <a:t> </a:t>
            </a:r>
          </a:p>
          <a:p>
            <a:pPr lvl="1"/>
            <a:r>
              <a:rPr lang="cs-CZ" dirty="0"/>
              <a:t>Tělo neuronu – </a:t>
            </a:r>
            <a:r>
              <a:rPr lang="cs-CZ" dirty="0" err="1"/>
              <a:t>perykaryon</a:t>
            </a:r>
          </a:p>
          <a:p>
            <a:r>
              <a:rPr lang="cs-CZ" sz="1800" dirty="0"/>
              <a:t>Gliové buňky - stavební část CNS</a:t>
            </a:r>
          </a:p>
          <a:p>
            <a:pPr lvl="1"/>
            <a:r>
              <a:rPr lang="cs-CZ" dirty="0"/>
              <a:t>Makroglie (</a:t>
            </a:r>
            <a:r>
              <a:rPr lang="cs-CZ" dirty="0">
                <a:ea typeface="+mn-lt"/>
                <a:cs typeface="+mn-lt"/>
              </a:rPr>
              <a:t>astrocyty, </a:t>
            </a:r>
            <a:r>
              <a:rPr lang="cs-CZ" dirty="0" err="1">
                <a:ea typeface="+mn-lt"/>
                <a:cs typeface="+mn-lt"/>
              </a:rPr>
              <a:t>oligodendrocyty</a:t>
            </a:r>
            <a:r>
              <a:rPr lang="cs-CZ" dirty="0">
                <a:ea typeface="+mn-lt"/>
                <a:cs typeface="+mn-lt"/>
              </a:rPr>
              <a:t>)</a:t>
            </a:r>
            <a:endParaRPr lang="cs-CZ" dirty="0"/>
          </a:p>
          <a:p>
            <a:pPr lvl="1"/>
            <a:r>
              <a:rPr lang="cs-CZ" dirty="0"/>
              <a:t>Mikroglie </a:t>
            </a:r>
          </a:p>
          <a:p>
            <a:endParaRPr lang="cs-CZ" sz="1800" dirty="0"/>
          </a:p>
          <a:p>
            <a:endParaRPr lang="cs-CZ" sz="1800" dirty="0"/>
          </a:p>
          <a:p>
            <a:pPr marL="0" indent="0">
              <a:buNone/>
            </a:pPr>
            <a:r>
              <a:rPr lang="cs-CZ" sz="1800" dirty="0"/>
              <a:t>Poměr neuronů a gliových </a:t>
            </a:r>
            <a:r>
              <a:rPr lang="cs-CZ" sz="1800" dirty="0" err="1"/>
              <a:t>buněj</a:t>
            </a:r>
            <a:r>
              <a:rPr lang="cs-CZ" sz="1800" dirty="0"/>
              <a:t> je 1:10. Glie zaujímá cca 50% objemu CNS.</a:t>
            </a:r>
          </a:p>
          <a:p>
            <a:endParaRPr lang="cs-CZ" sz="1800" dirty="0"/>
          </a:p>
          <a:p>
            <a:pPr marL="0" indent="0">
              <a:buNone/>
            </a:pPr>
            <a:endParaRPr lang="cs-CZ" sz="1800" dirty="0"/>
          </a:p>
        </p:txBody>
      </p:sp>
      <p:pic>
        <p:nvPicPr>
          <p:cNvPr id="4" name="Obrázek 4">
            <a:extLst>
              <a:ext uri="{FF2B5EF4-FFF2-40B4-BE49-F238E27FC236}">
                <a16:creationId xmlns:a16="http://schemas.microsoft.com/office/drawing/2014/main" id="{C6ED5BBB-D032-45AD-BF49-CBD3E8E3251F}"/>
              </a:ext>
            </a:extLst>
          </p:cNvPr>
          <p:cNvPicPr>
            <a:picLocks noChangeAspect="1"/>
          </p:cNvPicPr>
          <p:nvPr/>
        </p:nvPicPr>
        <p:blipFill>
          <a:blip r:embed="rId6"/>
          <a:stretch>
            <a:fillRect/>
          </a:stretch>
        </p:blipFill>
        <p:spPr>
          <a:xfrm>
            <a:off x="8205740" y="640080"/>
            <a:ext cx="3364617" cy="5280471"/>
          </a:xfrm>
          <a:prstGeom prst="rect">
            <a:avLst/>
          </a:prstGeom>
        </p:spPr>
      </p:pic>
      <p:grpSp>
        <p:nvGrpSpPr>
          <p:cNvPr id="15" name="Group 10">
            <a:extLst>
              <a:ext uri="{FF2B5EF4-FFF2-40B4-BE49-F238E27FC236}">
                <a16:creationId xmlns:a16="http://schemas.microsoft.com/office/drawing/2014/main" id="{D060B936-2771-48DC-842C-14EE9318E3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1">
              <a:extLst>
                <a:ext uri="{FF2B5EF4-FFF2-40B4-BE49-F238E27FC236}">
                  <a16:creationId xmlns:a16="http://schemas.microsoft.com/office/drawing/2014/main" id="{DB4EC8B4-4BB2-45C2-A68A-28E36AC10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2">
              <a:extLst>
                <a:ext uri="{FF2B5EF4-FFF2-40B4-BE49-F238E27FC236}">
                  <a16:creationId xmlns:a16="http://schemas.microsoft.com/office/drawing/2014/main" id="{1431D296-F8F1-41C3-A211-E83E243C5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6" name="Nahraný zvuk">
            <a:hlinkClick r:id="" action="ppaction://media"/>
            <a:extLst>
              <a:ext uri="{FF2B5EF4-FFF2-40B4-BE49-F238E27FC236}">
                <a16:creationId xmlns:a16="http://schemas.microsoft.com/office/drawing/2014/main" id="{5B24D5F3-5AB6-49AE-AF3B-97E11138C68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31825" y="1045622"/>
            <a:ext cx="487363" cy="487363"/>
          </a:xfrm>
          <a:prstGeom prst="rect">
            <a:avLst/>
          </a:prstGeom>
        </p:spPr>
      </p:pic>
    </p:spTree>
    <p:extLst>
      <p:ext uri="{BB962C8B-B14F-4D97-AF65-F5344CB8AC3E}">
        <p14:creationId xmlns:p14="http://schemas.microsoft.com/office/powerpoint/2010/main" val="301320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D9AE0FA-5D87-4035-822B-B46FB05419F2}"/>
              </a:ext>
            </a:extLst>
          </p:cNvPr>
          <p:cNvSpPr>
            <a:spLocks noGrp="1"/>
          </p:cNvSpPr>
          <p:nvPr>
            <p:ph type="title"/>
          </p:nvPr>
        </p:nvSpPr>
        <p:spPr>
          <a:xfrm>
            <a:off x="6550924" y="293914"/>
            <a:ext cx="4920019" cy="2021553"/>
          </a:xfrm>
        </p:spPr>
        <p:txBody>
          <a:bodyPr>
            <a:normAutofit/>
          </a:bodyPr>
          <a:lstStyle/>
          <a:p>
            <a:r>
              <a:rPr lang="cs-CZ">
                <a:solidFill>
                  <a:schemeClr val="tx1"/>
                </a:solidFill>
              </a:rPr>
              <a:t>KOmunikace mezi neurony</a:t>
            </a:r>
          </a:p>
        </p:txBody>
      </p:sp>
      <p:sp>
        <p:nvSpPr>
          <p:cNvPr id="12" name="Freeform: Shape 11">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Obrázek 4">
            <a:extLst>
              <a:ext uri="{FF2B5EF4-FFF2-40B4-BE49-F238E27FC236}">
                <a16:creationId xmlns:a16="http://schemas.microsoft.com/office/drawing/2014/main" id="{D676667E-C827-4AAC-806F-46C466B1F3C6}"/>
              </a:ext>
            </a:extLst>
          </p:cNvPr>
          <p:cNvPicPr>
            <a:picLocks noChangeAspect="1"/>
          </p:cNvPicPr>
          <p:nvPr/>
        </p:nvPicPr>
        <p:blipFill rotWithShape="1">
          <a:blip r:embed="rId4"/>
          <a:srcRect r="3339" b="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3" name="Zástupný obsah 2">
            <a:extLst>
              <a:ext uri="{FF2B5EF4-FFF2-40B4-BE49-F238E27FC236}">
                <a16:creationId xmlns:a16="http://schemas.microsoft.com/office/drawing/2014/main" id="{8692B72B-DE8E-44E2-B869-D6F009380846}"/>
              </a:ext>
            </a:extLst>
          </p:cNvPr>
          <p:cNvSpPr>
            <a:spLocks noGrp="1"/>
          </p:cNvSpPr>
          <p:nvPr>
            <p:ph idx="1"/>
          </p:nvPr>
        </p:nvSpPr>
        <p:spPr>
          <a:xfrm>
            <a:off x="6550924" y="2013045"/>
            <a:ext cx="5344561" cy="4551039"/>
          </a:xfrm>
        </p:spPr>
        <p:txBody>
          <a:bodyPr vert="horz" lIns="91440" tIns="45720" rIns="91440" bIns="45720" rtlCol="0" anchor="t">
            <a:normAutofit/>
          </a:bodyPr>
          <a:lstStyle/>
          <a:p>
            <a:r>
              <a:rPr lang="cs-CZ" sz="1500" b="1"/>
              <a:t>Synapse</a:t>
            </a:r>
            <a:r>
              <a:rPr lang="cs-CZ" sz="1500"/>
              <a:t> - spojení mezi neurony nebo neuronem a efektorem</a:t>
            </a:r>
          </a:p>
          <a:p>
            <a:r>
              <a:rPr lang="cs-CZ" sz="1500" b="1"/>
              <a:t>Elektrické synapse</a:t>
            </a:r>
            <a:r>
              <a:rPr lang="cs-CZ" sz="1500"/>
              <a:t> - obousměrné</a:t>
            </a:r>
          </a:p>
          <a:p>
            <a:r>
              <a:rPr lang="cs-CZ" sz="1500" b="1"/>
              <a:t>Chemické synapse</a:t>
            </a:r>
            <a:r>
              <a:rPr lang="cs-CZ" sz="1500"/>
              <a:t> - jednosměrné</a:t>
            </a:r>
          </a:p>
          <a:p>
            <a:pPr lvl="1"/>
            <a:r>
              <a:rPr lang="cs-CZ" sz="1500"/>
              <a:t>Neuromediátory</a:t>
            </a:r>
          </a:p>
          <a:p>
            <a:pPr lvl="1"/>
            <a:r>
              <a:rPr lang="cs-CZ" sz="1500"/>
              <a:t>Presynaptická oblast, synaptická štěrbina, postsynaptická oblast, synptické váčky</a:t>
            </a:r>
          </a:p>
          <a:p>
            <a:pPr lvl="1"/>
            <a:r>
              <a:rPr lang="cs-CZ" sz="1500" b="1"/>
              <a:t>Receptor</a:t>
            </a:r>
            <a:r>
              <a:rPr lang="cs-CZ" sz="1500"/>
              <a:t> - místo na buněčné membráně - glykoprotein - předává do nitra neuronu informaci o kontaktu se signální molekulou</a:t>
            </a:r>
          </a:p>
          <a:p>
            <a:pPr lvl="1"/>
            <a:endParaRPr lang="cs-CZ" sz="1500" dirty="0"/>
          </a:p>
          <a:p>
            <a:pPr marL="0" indent="0">
              <a:buNone/>
            </a:pPr>
            <a:r>
              <a:rPr lang="cs-CZ" sz="1700" dirty="0"/>
              <a:t>Uvolnění mediátoru je indukováno akčním potenciálem, mediátor se vylije o synaptické štěrbiny a naváže se na receptor, přebytečný </a:t>
            </a:r>
            <a:r>
              <a:rPr lang="cs-CZ" sz="1700"/>
              <a:t>mediátor je odklizen astrocyty nebo se vrací do presynaptické oblasti.</a:t>
            </a:r>
            <a:endParaRPr lang="cs-CZ" sz="1700" dirty="0"/>
          </a:p>
        </p:txBody>
      </p:sp>
      <p:pic>
        <p:nvPicPr>
          <p:cNvPr id="5" name="Nahraný zvuk">
            <a:hlinkClick r:id="" action="ppaction://media"/>
            <a:extLst>
              <a:ext uri="{FF2B5EF4-FFF2-40B4-BE49-F238E27FC236}">
                <a16:creationId xmlns:a16="http://schemas.microsoft.com/office/drawing/2014/main" id="{83E57A0A-CC44-4B78-824C-99CBBF49B5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41077" y="400685"/>
            <a:ext cx="487363" cy="487363"/>
          </a:xfrm>
          <a:prstGeom prst="rect">
            <a:avLst/>
          </a:prstGeom>
        </p:spPr>
      </p:pic>
    </p:spTree>
    <p:extLst>
      <p:ext uri="{BB962C8B-B14F-4D97-AF65-F5344CB8AC3E}">
        <p14:creationId xmlns:p14="http://schemas.microsoft.com/office/powerpoint/2010/main" val="35087364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C7FF924-8DA0-4BE9-8C7E-095B0EC1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385DBA7-5D88-4D30-A616-8DAD03E37DE7}"/>
              </a:ext>
            </a:extLst>
          </p:cNvPr>
          <p:cNvSpPr>
            <a:spLocks noGrp="1"/>
          </p:cNvSpPr>
          <p:nvPr>
            <p:ph type="title"/>
          </p:nvPr>
        </p:nvSpPr>
        <p:spPr>
          <a:xfrm>
            <a:off x="6400799" y="110376"/>
            <a:ext cx="5299586" cy="1609344"/>
          </a:xfrm>
          <a:ln>
            <a:noFill/>
          </a:ln>
        </p:spPr>
        <p:txBody>
          <a:bodyPr>
            <a:normAutofit/>
          </a:bodyPr>
          <a:lstStyle/>
          <a:p>
            <a:r>
              <a:rPr lang="cs-CZ" sz="4000" dirty="0"/>
              <a:t>Neurotransmitery a receptory</a:t>
            </a:r>
          </a:p>
        </p:txBody>
      </p:sp>
      <p:pic>
        <p:nvPicPr>
          <p:cNvPr id="10" name="Obrázek 10" descr="Obsah obrázku dort, interiér, stůl, narozeniny&#10;&#10;Popis se vygeneroval automaticky.">
            <a:extLst>
              <a:ext uri="{FF2B5EF4-FFF2-40B4-BE49-F238E27FC236}">
                <a16:creationId xmlns:a16="http://schemas.microsoft.com/office/drawing/2014/main" id="{0D673EDF-5944-47AF-9F92-859658A50B5E}"/>
              </a:ext>
            </a:extLst>
          </p:cNvPr>
          <p:cNvPicPr>
            <a:picLocks noChangeAspect="1"/>
          </p:cNvPicPr>
          <p:nvPr/>
        </p:nvPicPr>
        <p:blipFill>
          <a:blip r:embed="rId4"/>
          <a:stretch>
            <a:fillRect/>
          </a:stretch>
        </p:blipFill>
        <p:spPr>
          <a:xfrm>
            <a:off x="633999" y="1830096"/>
            <a:ext cx="5112461" cy="3208069"/>
          </a:xfrm>
          <a:prstGeom prst="rect">
            <a:avLst/>
          </a:prstGeom>
        </p:spPr>
      </p:pic>
      <p:sp>
        <p:nvSpPr>
          <p:cNvPr id="3" name="Zástupný obsah 2">
            <a:extLst>
              <a:ext uri="{FF2B5EF4-FFF2-40B4-BE49-F238E27FC236}">
                <a16:creationId xmlns:a16="http://schemas.microsoft.com/office/drawing/2014/main" id="{C5F4C245-F59C-4357-8FCA-0B704C1EDE50}"/>
              </a:ext>
            </a:extLst>
          </p:cNvPr>
          <p:cNvSpPr>
            <a:spLocks noGrp="1"/>
          </p:cNvSpPr>
          <p:nvPr>
            <p:ph idx="1"/>
          </p:nvPr>
        </p:nvSpPr>
        <p:spPr>
          <a:xfrm>
            <a:off x="6400799" y="1529862"/>
            <a:ext cx="5299585" cy="4642338"/>
          </a:xfrm>
        </p:spPr>
        <p:txBody>
          <a:bodyPr vert="horz" lIns="91440" tIns="45720" rIns="91440" bIns="45720" rtlCol="0">
            <a:normAutofit/>
          </a:bodyPr>
          <a:lstStyle/>
          <a:p>
            <a:r>
              <a:rPr lang="cs-CZ" sz="1800" dirty="0"/>
              <a:t>Receptor – molekula glykoproteinu v buněčné membráně, která interaguje se signální molekulou v okolí, přenáší informaci o kontaktu s těmito molekulami do nitra buňky</a:t>
            </a:r>
          </a:p>
          <a:p>
            <a:r>
              <a:rPr lang="cs-CZ" sz="1800" dirty="0"/>
              <a:t>Neurotransmiter - </a:t>
            </a:r>
            <a:r>
              <a:rPr lang="cs-CZ" sz="1800" dirty="0" err="1"/>
              <a:t>neuromediátor</a:t>
            </a:r>
            <a:r>
              <a:rPr lang="cs-CZ" sz="1800" dirty="0"/>
              <a:t> - chemicky </a:t>
            </a:r>
            <a:r>
              <a:rPr lang="cs-CZ" sz="1800" dirty="0" err="1"/>
              <a:t>heterogení</a:t>
            </a:r>
            <a:r>
              <a:rPr lang="cs-CZ" sz="1800" dirty="0"/>
              <a:t> skupina látek, které se uvolňují z </a:t>
            </a:r>
            <a:r>
              <a:rPr lang="cs-CZ" sz="1800" dirty="0" err="1"/>
              <a:t>presyynaptické</a:t>
            </a:r>
            <a:r>
              <a:rPr lang="cs-CZ" sz="1800" dirty="0"/>
              <a:t> části (</a:t>
            </a:r>
            <a:r>
              <a:rPr lang="cs-CZ" sz="1800" dirty="0" err="1"/>
              <a:t>axonálního</a:t>
            </a:r>
            <a:r>
              <a:rPr lang="cs-CZ" sz="1800" dirty="0"/>
              <a:t> </a:t>
            </a:r>
            <a:r>
              <a:rPr lang="cs-CZ" sz="1800" dirty="0" err="1"/>
              <a:t>boutonu</a:t>
            </a:r>
            <a:r>
              <a:rPr lang="cs-CZ" sz="1800" dirty="0"/>
              <a:t>) do synaptické štěrbiny a váží se na receptor.</a:t>
            </a:r>
          </a:p>
          <a:p>
            <a:endParaRPr lang="cs-CZ" sz="1800" dirty="0"/>
          </a:p>
        </p:txBody>
      </p:sp>
      <p:grpSp>
        <p:nvGrpSpPr>
          <p:cNvPr id="17" name="Group 16">
            <a:extLst>
              <a:ext uri="{FF2B5EF4-FFF2-40B4-BE49-F238E27FC236}">
                <a16:creationId xmlns:a16="http://schemas.microsoft.com/office/drawing/2014/main" id="{5029B4A8-2CF0-48DC-B29E-F3B62EDDC4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F71DA811-F7AE-460D-9891-57F221994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3747795E-BBFD-44B4-892D-2054745A84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TextovéPole 3">
            <a:extLst>
              <a:ext uri="{FF2B5EF4-FFF2-40B4-BE49-F238E27FC236}">
                <a16:creationId xmlns:a16="http://schemas.microsoft.com/office/drawing/2014/main" id="{3DB23A6F-D02D-40AA-9CCF-FC78CACF0104}"/>
              </a:ext>
            </a:extLst>
          </p:cNvPr>
          <p:cNvSpPr txBox="1"/>
          <p:nvPr/>
        </p:nvSpPr>
        <p:spPr>
          <a:xfrm>
            <a:off x="6431697" y="4039806"/>
            <a:ext cx="1785258" cy="284693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rtl="0">
              <a:spcAft>
                <a:spcPts val="600"/>
              </a:spcAft>
              <a:buChar char="•"/>
            </a:pPr>
            <a:r>
              <a:rPr lang="cs-CZ" dirty="0">
                <a:latin typeface="Rockwell"/>
                <a:ea typeface="Arial"/>
                <a:cs typeface="Arial"/>
              </a:rPr>
              <a:t>Acetylcholin​</a:t>
            </a:r>
          </a:p>
          <a:p>
            <a:pPr lvl="0" rtl="0">
              <a:spcAft>
                <a:spcPts val="600"/>
              </a:spcAft>
              <a:buChar char="•"/>
            </a:pPr>
            <a:r>
              <a:rPr lang="cs-CZ" dirty="0">
                <a:latin typeface="Rockwell"/>
                <a:ea typeface="Arial"/>
                <a:cs typeface="Arial"/>
              </a:rPr>
              <a:t>Dopamin​</a:t>
            </a:r>
          </a:p>
          <a:p>
            <a:pPr lvl="0" rtl="0">
              <a:spcAft>
                <a:spcPts val="600"/>
              </a:spcAft>
              <a:buChar char="•"/>
            </a:pPr>
            <a:r>
              <a:rPr lang="cs-CZ" dirty="0">
                <a:latin typeface="Rockwell"/>
                <a:ea typeface="Arial"/>
                <a:cs typeface="Arial"/>
              </a:rPr>
              <a:t>Serotonin</a:t>
            </a:r>
            <a:r>
              <a:rPr lang="en-US" dirty="0">
                <a:latin typeface="Rockwell"/>
                <a:ea typeface="Arial"/>
                <a:cs typeface="Arial"/>
              </a:rPr>
              <a:t>​</a:t>
            </a:r>
          </a:p>
          <a:p>
            <a:pPr lvl="0" rtl="0">
              <a:spcAft>
                <a:spcPts val="600"/>
              </a:spcAft>
              <a:buChar char="•"/>
            </a:pPr>
            <a:r>
              <a:rPr lang="cs-CZ" dirty="0">
                <a:latin typeface="Rockwell"/>
                <a:ea typeface="Arial"/>
                <a:cs typeface="Arial"/>
              </a:rPr>
              <a:t>Noradrenalin​</a:t>
            </a:r>
          </a:p>
          <a:p>
            <a:pPr lvl="0" rtl="0">
              <a:spcAft>
                <a:spcPts val="600"/>
              </a:spcAft>
              <a:buChar char="•"/>
            </a:pPr>
            <a:r>
              <a:rPr lang="cs-CZ" dirty="0">
                <a:latin typeface="Rockwell"/>
                <a:ea typeface="Arial"/>
                <a:cs typeface="Arial"/>
              </a:rPr>
              <a:t>Histamin​</a:t>
            </a:r>
          </a:p>
          <a:p>
            <a:pPr lvl="0" rtl="0">
              <a:spcAft>
                <a:spcPts val="600"/>
              </a:spcAft>
              <a:buChar char="•"/>
            </a:pPr>
            <a:r>
              <a:rPr lang="cs-CZ" dirty="0">
                <a:latin typeface="Rockwell"/>
                <a:ea typeface="Arial"/>
                <a:cs typeface="Arial"/>
              </a:rPr>
              <a:t>Glutamát​</a:t>
            </a:r>
          </a:p>
          <a:p>
            <a:pPr lvl="0">
              <a:spcAft>
                <a:spcPts val="600"/>
              </a:spcAft>
              <a:buChar char="•"/>
            </a:pPr>
            <a:r>
              <a:rPr lang="cs-CZ" dirty="0">
                <a:cs typeface="Arial"/>
              </a:rPr>
              <a:t>GABA</a:t>
            </a:r>
          </a:p>
          <a:p>
            <a:pPr>
              <a:spcAft>
                <a:spcPts val="600"/>
              </a:spcAft>
              <a:buChar char="•"/>
            </a:pPr>
            <a:endParaRPr lang="cs-CZ" dirty="0">
              <a:cs typeface="Arial"/>
            </a:endParaRPr>
          </a:p>
        </p:txBody>
      </p:sp>
      <p:sp>
        <p:nvSpPr>
          <p:cNvPr id="6" name="TextovéPole 5">
            <a:extLst>
              <a:ext uri="{FF2B5EF4-FFF2-40B4-BE49-F238E27FC236}">
                <a16:creationId xmlns:a16="http://schemas.microsoft.com/office/drawing/2014/main" id="{1537A6E9-9F07-4C9E-8880-F71647FBD27F}"/>
              </a:ext>
            </a:extLst>
          </p:cNvPr>
          <p:cNvSpPr txBox="1"/>
          <p:nvPr/>
        </p:nvSpPr>
        <p:spPr>
          <a:xfrm>
            <a:off x="8216955" y="4039806"/>
            <a:ext cx="3483429"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rtl="0">
              <a:spcAft>
                <a:spcPts val="600"/>
              </a:spcAft>
              <a:buChar char="•"/>
            </a:pPr>
            <a:r>
              <a:rPr lang="cs-CZ" dirty="0" err="1">
                <a:latin typeface="Rockwell"/>
                <a:ea typeface="Arial"/>
                <a:cs typeface="Arial"/>
              </a:rPr>
              <a:t>Aspartát</a:t>
            </a:r>
            <a:r>
              <a:rPr lang="cs-CZ" dirty="0">
                <a:latin typeface="Rockwell"/>
                <a:ea typeface="Arial"/>
                <a:cs typeface="Arial"/>
              </a:rPr>
              <a:t>​</a:t>
            </a:r>
            <a:r>
              <a:rPr lang="en-US" dirty="0">
                <a:latin typeface="Rockwell"/>
                <a:ea typeface="Arial"/>
                <a:cs typeface="Arial"/>
              </a:rPr>
              <a:t>​</a:t>
            </a:r>
          </a:p>
          <a:p>
            <a:pPr lvl="0" rtl="0">
              <a:spcAft>
                <a:spcPts val="600"/>
              </a:spcAft>
              <a:buChar char="•"/>
            </a:pPr>
            <a:r>
              <a:rPr lang="cs-CZ" dirty="0">
                <a:latin typeface="Rockwell"/>
                <a:ea typeface="Arial"/>
                <a:cs typeface="Arial"/>
              </a:rPr>
              <a:t>Glycin​</a:t>
            </a:r>
            <a:r>
              <a:rPr lang="en-US" dirty="0">
                <a:latin typeface="Rockwell"/>
                <a:ea typeface="Arial"/>
                <a:cs typeface="Arial"/>
              </a:rPr>
              <a:t>​</a:t>
            </a:r>
          </a:p>
          <a:p>
            <a:pPr lvl="0" rtl="0">
              <a:spcAft>
                <a:spcPts val="600"/>
              </a:spcAft>
              <a:buChar char="•"/>
            </a:pPr>
            <a:r>
              <a:rPr lang="cs-CZ" dirty="0">
                <a:latin typeface="Rockwell"/>
                <a:ea typeface="Arial"/>
                <a:cs typeface="Arial"/>
              </a:rPr>
              <a:t>Adenosin​</a:t>
            </a:r>
            <a:r>
              <a:rPr lang="en-US" dirty="0">
                <a:latin typeface="Rockwell"/>
                <a:ea typeface="Arial"/>
                <a:cs typeface="Arial"/>
              </a:rPr>
              <a:t>​</a:t>
            </a:r>
          </a:p>
          <a:p>
            <a:pPr lvl="0" rtl="0">
              <a:spcAft>
                <a:spcPts val="600"/>
              </a:spcAft>
              <a:buChar char="•"/>
            </a:pPr>
            <a:r>
              <a:rPr lang="cs-CZ" dirty="0">
                <a:latin typeface="Rockwell"/>
                <a:ea typeface="Arial"/>
                <a:cs typeface="Arial"/>
              </a:rPr>
              <a:t>Substance P</a:t>
            </a:r>
            <a:r>
              <a:rPr lang="en-US" dirty="0">
                <a:latin typeface="Rockwell"/>
                <a:ea typeface="Arial"/>
                <a:cs typeface="Arial"/>
              </a:rPr>
              <a:t>​​</a:t>
            </a:r>
          </a:p>
          <a:p>
            <a:pPr>
              <a:spcAft>
                <a:spcPts val="600"/>
              </a:spcAft>
              <a:buChar char="•"/>
            </a:pPr>
            <a:r>
              <a:rPr lang="cs-CZ" dirty="0" err="1">
                <a:latin typeface="Rockwell"/>
                <a:ea typeface="Arial"/>
                <a:cs typeface="Arial"/>
              </a:rPr>
              <a:t>Vasoaktivní</a:t>
            </a:r>
            <a:r>
              <a:rPr lang="cs-CZ" dirty="0">
                <a:latin typeface="Rockwell"/>
                <a:ea typeface="Arial"/>
                <a:cs typeface="Arial"/>
              </a:rPr>
              <a:t> intestinální peptid</a:t>
            </a:r>
            <a:endParaRPr lang="en-US" dirty="0">
              <a:latin typeface="Rockwell"/>
              <a:ea typeface="Arial"/>
              <a:cs typeface="Arial"/>
            </a:endParaRPr>
          </a:p>
          <a:p>
            <a:pPr>
              <a:spcAft>
                <a:spcPts val="600"/>
              </a:spcAft>
              <a:buChar char="•"/>
            </a:pPr>
            <a:r>
              <a:rPr lang="cs-CZ" dirty="0" err="1">
                <a:latin typeface="Rockwell"/>
                <a:ea typeface="Arial"/>
                <a:cs typeface="Arial"/>
              </a:rPr>
              <a:t>Somatostatin</a:t>
            </a:r>
            <a:r>
              <a:rPr lang="cs-CZ" dirty="0"/>
              <a:t> </a:t>
            </a:r>
            <a:r>
              <a:rPr lang="en-US" dirty="0"/>
              <a:t> </a:t>
            </a:r>
            <a:endParaRPr lang="cs-CZ" dirty="0"/>
          </a:p>
          <a:p>
            <a:pPr lvl="0">
              <a:spcAft>
                <a:spcPts val="600"/>
              </a:spcAft>
              <a:buChar char="•"/>
            </a:pPr>
            <a:r>
              <a:rPr lang="cs-CZ" dirty="0" err="1"/>
              <a:t>Cholecystokinin</a:t>
            </a:r>
            <a:r>
              <a:rPr lang="cs-CZ" dirty="0"/>
              <a:t> </a:t>
            </a:r>
            <a:r>
              <a:rPr lang="en-US" dirty="0"/>
              <a:t> </a:t>
            </a:r>
            <a:endParaRPr lang="cs-CZ" dirty="0"/>
          </a:p>
        </p:txBody>
      </p:sp>
    </p:spTree>
    <p:extLst>
      <p:ext uri="{BB962C8B-B14F-4D97-AF65-F5344CB8AC3E}">
        <p14:creationId xmlns:p14="http://schemas.microsoft.com/office/powerpoint/2010/main" val="1757821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3">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1708AE3-1D28-4BD0-9F78-2276342DC9EB}"/>
              </a:ext>
            </a:extLst>
          </p:cNvPr>
          <p:cNvSpPr>
            <a:spLocks noGrp="1"/>
          </p:cNvSpPr>
          <p:nvPr>
            <p:ph type="title"/>
          </p:nvPr>
        </p:nvSpPr>
        <p:spPr>
          <a:xfrm>
            <a:off x="7883612" y="484632"/>
            <a:ext cx="3816774" cy="1609344"/>
          </a:xfrm>
          <a:ln>
            <a:noFill/>
          </a:ln>
        </p:spPr>
        <p:txBody>
          <a:bodyPr>
            <a:normAutofit/>
          </a:bodyPr>
          <a:lstStyle/>
          <a:p>
            <a:r>
              <a:rPr lang="cs-CZ" sz="3200"/>
              <a:t>Anatomie CNS</a:t>
            </a:r>
          </a:p>
        </p:txBody>
      </p:sp>
      <p:pic>
        <p:nvPicPr>
          <p:cNvPr id="4" name="Obrázek 4" descr="Obsah obrázku ovce&#10;&#10;Popis se vygeneroval automaticky.">
            <a:extLst>
              <a:ext uri="{FF2B5EF4-FFF2-40B4-BE49-F238E27FC236}">
                <a16:creationId xmlns:a16="http://schemas.microsoft.com/office/drawing/2014/main" id="{7CA46CBC-8648-453C-B460-4937CBF02075}"/>
              </a:ext>
            </a:extLst>
          </p:cNvPr>
          <p:cNvPicPr>
            <a:picLocks noChangeAspect="1"/>
          </p:cNvPicPr>
          <p:nvPr/>
        </p:nvPicPr>
        <p:blipFill rotWithShape="1">
          <a:blip r:embed="rId6"/>
          <a:srcRect l="3906" r="3908" b="2"/>
          <a:stretch/>
        </p:blipFill>
        <p:spPr>
          <a:xfrm>
            <a:off x="3343" y="10"/>
            <a:ext cx="7548923" cy="6857990"/>
          </a:xfrm>
          <a:prstGeom prst="rect">
            <a:avLst/>
          </a:prstGeom>
        </p:spPr>
      </p:pic>
      <p:sp>
        <p:nvSpPr>
          <p:cNvPr id="3" name="Zástupný obsah 2">
            <a:extLst>
              <a:ext uri="{FF2B5EF4-FFF2-40B4-BE49-F238E27FC236}">
                <a16:creationId xmlns:a16="http://schemas.microsoft.com/office/drawing/2014/main" id="{A50D9255-D50A-4709-8F43-5E011CE8A23E}"/>
              </a:ext>
            </a:extLst>
          </p:cNvPr>
          <p:cNvSpPr>
            <a:spLocks noGrp="1"/>
          </p:cNvSpPr>
          <p:nvPr>
            <p:ph idx="1"/>
          </p:nvPr>
        </p:nvSpPr>
        <p:spPr>
          <a:xfrm>
            <a:off x="7883611" y="2121408"/>
            <a:ext cx="3816774" cy="4050792"/>
          </a:xfrm>
        </p:spPr>
        <p:txBody>
          <a:bodyPr vert="horz" lIns="91440" tIns="45720" rIns="91440" bIns="45720" rtlCol="0">
            <a:normAutofit/>
          </a:bodyPr>
          <a:lstStyle/>
          <a:p>
            <a:r>
              <a:rPr lang="cs-CZ" sz="1600"/>
              <a:t>Medulla spinalis - hřbetní mícha</a:t>
            </a:r>
          </a:p>
          <a:p>
            <a:r>
              <a:rPr lang="cs-CZ" sz="1600"/>
              <a:t>Mozkový kmen</a:t>
            </a:r>
          </a:p>
          <a:p>
            <a:r>
              <a:rPr lang="cs-CZ" sz="1600"/>
              <a:t>Mozeček</a:t>
            </a:r>
          </a:p>
          <a:p>
            <a:r>
              <a:rPr lang="cs-CZ" sz="1600"/>
              <a:t>Mezimozek</a:t>
            </a:r>
          </a:p>
          <a:p>
            <a:r>
              <a:rPr lang="cs-CZ" sz="1600"/>
              <a:t>Koncový mozek</a:t>
            </a:r>
          </a:p>
          <a:p>
            <a:r>
              <a:rPr lang="cs-CZ" sz="1600"/>
              <a:t>Komorový systém</a:t>
            </a:r>
          </a:p>
          <a:p>
            <a:r>
              <a:rPr lang="cs-CZ" sz="1600"/>
              <a:t>Obaly CNS</a:t>
            </a:r>
          </a:p>
          <a:p>
            <a:r>
              <a:rPr lang="cs-CZ" sz="1600"/>
              <a:t>Cévní zásobení</a:t>
            </a:r>
          </a:p>
        </p:txBody>
      </p:sp>
      <p:grpSp>
        <p:nvGrpSpPr>
          <p:cNvPr id="22" name="Group 25">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7" name="Oval 26">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Nahraný zvuk">
            <a:hlinkClick r:id="" action="ppaction://media"/>
            <a:extLst>
              <a:ext uri="{FF2B5EF4-FFF2-40B4-BE49-F238E27FC236}">
                <a16:creationId xmlns:a16="http://schemas.microsoft.com/office/drawing/2014/main" id="{4DD4BD00-340A-4DD8-AB00-0A6A076614E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551045" y="6015192"/>
            <a:ext cx="487363" cy="487363"/>
          </a:xfrm>
          <a:prstGeom prst="rect">
            <a:avLst/>
          </a:prstGeom>
        </p:spPr>
      </p:pic>
    </p:spTree>
    <p:extLst>
      <p:ext uri="{BB962C8B-B14F-4D97-AF65-F5344CB8AC3E}">
        <p14:creationId xmlns:p14="http://schemas.microsoft.com/office/powerpoint/2010/main" val="389675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9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dpis 1">
            <a:extLst>
              <a:ext uri="{FF2B5EF4-FFF2-40B4-BE49-F238E27FC236}">
                <a16:creationId xmlns:a16="http://schemas.microsoft.com/office/drawing/2014/main" id="{800D3924-120B-4792-8F07-4EB7F2166C38}"/>
              </a:ext>
            </a:extLst>
          </p:cNvPr>
          <p:cNvSpPr>
            <a:spLocks noGrp="1"/>
          </p:cNvSpPr>
          <p:nvPr>
            <p:ph type="title"/>
          </p:nvPr>
        </p:nvSpPr>
        <p:spPr>
          <a:xfrm>
            <a:off x="1069848" y="484632"/>
            <a:ext cx="10058400" cy="1609344"/>
          </a:xfrm>
        </p:spPr>
        <p:txBody>
          <a:bodyPr>
            <a:normAutofit/>
          </a:bodyPr>
          <a:lstStyle/>
          <a:p>
            <a:r>
              <a:rPr lang="cs-CZ"/>
              <a:t>Medulla spinalis</a:t>
            </a:r>
          </a:p>
        </p:txBody>
      </p:sp>
      <p:pic>
        <p:nvPicPr>
          <p:cNvPr id="4" name="Obrázek 4">
            <a:extLst>
              <a:ext uri="{FF2B5EF4-FFF2-40B4-BE49-F238E27FC236}">
                <a16:creationId xmlns:a16="http://schemas.microsoft.com/office/drawing/2014/main" id="{159E9F5C-FB31-4F98-AEF4-D1F906B562F0}"/>
              </a:ext>
            </a:extLst>
          </p:cNvPr>
          <p:cNvPicPr>
            <a:picLocks noChangeAspect="1"/>
          </p:cNvPicPr>
          <p:nvPr/>
        </p:nvPicPr>
        <p:blipFill rotWithShape="1">
          <a:blip r:embed="rId6"/>
          <a:srcRect l="1196" r="1123" b="1"/>
          <a:stretch/>
        </p:blipFill>
        <p:spPr>
          <a:xfrm>
            <a:off x="1007196" y="2265037"/>
            <a:ext cx="5088800" cy="3907158"/>
          </a:xfrm>
          <a:prstGeom prst="rect">
            <a:avLst/>
          </a:prstGeom>
        </p:spPr>
      </p:pic>
      <p:sp>
        <p:nvSpPr>
          <p:cNvPr id="3" name="Zástupný obsah 2">
            <a:extLst>
              <a:ext uri="{FF2B5EF4-FFF2-40B4-BE49-F238E27FC236}">
                <a16:creationId xmlns:a16="http://schemas.microsoft.com/office/drawing/2014/main" id="{460F5AE7-1E9D-4AF8-8AF6-483E7208BD40}"/>
              </a:ext>
            </a:extLst>
          </p:cNvPr>
          <p:cNvSpPr>
            <a:spLocks noGrp="1"/>
          </p:cNvSpPr>
          <p:nvPr>
            <p:ph idx="1"/>
          </p:nvPr>
        </p:nvSpPr>
        <p:spPr>
          <a:xfrm>
            <a:off x="6496216" y="2320412"/>
            <a:ext cx="4632031" cy="3851787"/>
          </a:xfrm>
        </p:spPr>
        <p:txBody>
          <a:bodyPr vert="horz" lIns="91440" tIns="45720" rIns="91440" bIns="45720" rtlCol="0" anchor="ctr">
            <a:normAutofit/>
          </a:bodyPr>
          <a:lstStyle/>
          <a:p>
            <a:r>
              <a:rPr lang="cs-CZ" sz="1700" dirty="0"/>
              <a:t>Hřbetní mícha</a:t>
            </a:r>
          </a:p>
          <a:p>
            <a:r>
              <a:rPr lang="cs-CZ" sz="1700" dirty="0"/>
              <a:t>Provazec nervové tkáně - 40-45 cm</a:t>
            </a:r>
          </a:p>
          <a:p>
            <a:r>
              <a:rPr lang="cs-CZ" sz="1700" dirty="0"/>
              <a:t>Uložena v páteřním kanálu, začíná ve výši atlasu (C1), končí ve výši meziobratlového disku L1 a L2</a:t>
            </a:r>
          </a:p>
          <a:p>
            <a:r>
              <a:rPr lang="cs-CZ" sz="1700" dirty="0"/>
              <a:t>Od 4. prenatálního měsíce roste páteřní kanál rychleji než mícha - mícha tedy nedorůstá až do konce páteřního kanálu (odběr </a:t>
            </a:r>
            <a:r>
              <a:rPr lang="cs-CZ" sz="1700" dirty="0" err="1"/>
              <a:t>likvoru</a:t>
            </a:r>
            <a:r>
              <a:rPr lang="cs-CZ" sz="1700" dirty="0"/>
              <a:t>)</a:t>
            </a:r>
          </a:p>
          <a:p>
            <a:r>
              <a:rPr lang="cs-CZ" sz="1700" dirty="0"/>
              <a:t>Kořenová vlákna - přední a zadní kořeny - míšní nervy</a:t>
            </a:r>
          </a:p>
          <a:p>
            <a:r>
              <a:rPr lang="cs-CZ" sz="1700" dirty="0"/>
              <a:t>Bílá hmota zevně, šedá hmota uvnitř</a:t>
            </a:r>
          </a:p>
        </p:txBody>
      </p:sp>
      <p:sp>
        <p:nvSpPr>
          <p:cNvPr id="17" name="Oval 16">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5" name="Nahraný zvuk">
            <a:hlinkClick r:id="" action="ppaction://media"/>
            <a:extLst>
              <a:ext uri="{FF2B5EF4-FFF2-40B4-BE49-F238E27FC236}">
                <a16:creationId xmlns:a16="http://schemas.microsoft.com/office/drawing/2014/main" id="{FE5CFDAC-8C2D-4A29-8C14-DE5598201E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65062" y="5696598"/>
            <a:ext cx="487363" cy="487363"/>
          </a:xfrm>
          <a:prstGeom prst="rect">
            <a:avLst/>
          </a:prstGeom>
        </p:spPr>
      </p:pic>
    </p:spTree>
    <p:extLst>
      <p:ext uri="{BB962C8B-B14F-4D97-AF65-F5344CB8AC3E}">
        <p14:creationId xmlns:p14="http://schemas.microsoft.com/office/powerpoint/2010/main" val="82051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7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D2F9B8D9-2A0F-48A2-AD9F-81D8C49703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D0D468F-DF47-4158-A7A3-39D394352085}"/>
              </a:ext>
            </a:extLst>
          </p:cNvPr>
          <p:cNvSpPr>
            <a:spLocks noGrp="1"/>
          </p:cNvSpPr>
          <p:nvPr>
            <p:ph type="title"/>
          </p:nvPr>
        </p:nvSpPr>
        <p:spPr>
          <a:xfrm>
            <a:off x="4970109" y="484632"/>
            <a:ext cx="6730277" cy="1609344"/>
          </a:xfrm>
          <a:ln>
            <a:noFill/>
          </a:ln>
        </p:spPr>
        <p:txBody>
          <a:bodyPr>
            <a:normAutofit/>
          </a:bodyPr>
          <a:lstStyle/>
          <a:p>
            <a:r>
              <a:rPr lang="cs-CZ" sz="4400"/>
              <a:t>Mozkový kmen</a:t>
            </a:r>
          </a:p>
        </p:txBody>
      </p:sp>
      <p:pic>
        <p:nvPicPr>
          <p:cNvPr id="4" name="Obrázek 4">
            <a:extLst>
              <a:ext uri="{FF2B5EF4-FFF2-40B4-BE49-F238E27FC236}">
                <a16:creationId xmlns:a16="http://schemas.microsoft.com/office/drawing/2014/main" id="{42CBB5B5-F4A2-4A8B-825A-532CFAE58608}"/>
              </a:ext>
            </a:extLst>
          </p:cNvPr>
          <p:cNvPicPr>
            <a:picLocks noChangeAspect="1"/>
          </p:cNvPicPr>
          <p:nvPr/>
        </p:nvPicPr>
        <p:blipFill>
          <a:blip r:embed="rId6"/>
          <a:stretch>
            <a:fillRect/>
          </a:stretch>
        </p:blipFill>
        <p:spPr>
          <a:xfrm>
            <a:off x="633999" y="1589240"/>
            <a:ext cx="3722101" cy="3689781"/>
          </a:xfrm>
          <a:prstGeom prst="rect">
            <a:avLst/>
          </a:prstGeom>
        </p:spPr>
      </p:pic>
      <p:sp>
        <p:nvSpPr>
          <p:cNvPr id="3" name="Zástupný obsah 2">
            <a:extLst>
              <a:ext uri="{FF2B5EF4-FFF2-40B4-BE49-F238E27FC236}">
                <a16:creationId xmlns:a16="http://schemas.microsoft.com/office/drawing/2014/main" id="{03CB2048-96A9-4F35-A2E2-70A9D93F6EA0}"/>
              </a:ext>
            </a:extLst>
          </p:cNvPr>
          <p:cNvSpPr>
            <a:spLocks noGrp="1"/>
          </p:cNvSpPr>
          <p:nvPr>
            <p:ph idx="1"/>
          </p:nvPr>
        </p:nvSpPr>
        <p:spPr>
          <a:xfrm>
            <a:off x="4970109" y="2121408"/>
            <a:ext cx="6730276" cy="4050792"/>
          </a:xfrm>
        </p:spPr>
        <p:txBody>
          <a:bodyPr vert="horz" lIns="91440" tIns="45720" rIns="91440" bIns="45720" rtlCol="0">
            <a:normAutofit/>
          </a:bodyPr>
          <a:lstStyle/>
          <a:p>
            <a:r>
              <a:rPr lang="cs-CZ" sz="1900"/>
              <a:t>Medulla oblongata - prodloužená mícha</a:t>
            </a:r>
          </a:p>
          <a:p>
            <a:r>
              <a:rPr lang="cs-CZ" sz="1900"/>
              <a:t>Pons Varoli - Varolův most</a:t>
            </a:r>
          </a:p>
          <a:p>
            <a:r>
              <a:rPr lang="cs-CZ" sz="1900"/>
              <a:t>Fossa rhomboidea</a:t>
            </a:r>
          </a:p>
          <a:p>
            <a:r>
              <a:rPr lang="cs-CZ" sz="1900"/>
              <a:t>Mesencephalon</a:t>
            </a:r>
          </a:p>
          <a:p>
            <a:endParaRPr lang="cs-CZ" sz="1900"/>
          </a:p>
          <a:p>
            <a:pPr marL="0" indent="0">
              <a:buNone/>
            </a:pPr>
            <a:r>
              <a:rPr lang="cs-CZ" sz="1900"/>
              <a:t>Spojení s okolním světem, předává informace dalším strukturám, obsahuje centra zodpovědná za nepodmíněné reflexy pro zajištění dechové frekvence, tepové frekvence, TK. Viscerální a obanné reakce (kašel, kýchnutí, zvracení).</a:t>
            </a:r>
          </a:p>
          <a:p>
            <a:pPr marL="0" indent="0">
              <a:buNone/>
            </a:pPr>
            <a:r>
              <a:rPr lang="cs-CZ" sz="1900"/>
              <a:t>Spolu s mozečkem zodpovědný za rovnováhu, svalový tonus, jemnou motoriku.</a:t>
            </a:r>
          </a:p>
        </p:txBody>
      </p:sp>
      <p:grpSp>
        <p:nvGrpSpPr>
          <p:cNvPr id="7" name="Group 10">
            <a:extLst>
              <a:ext uri="{FF2B5EF4-FFF2-40B4-BE49-F238E27FC236}">
                <a16:creationId xmlns:a16="http://schemas.microsoft.com/office/drawing/2014/main" id="{0F7E20FF-7DA6-46B7-AB0E-E6CBFDD072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BE624B6-B9F4-4C3F-9F6E-2182D90EC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8710C23B-B5E1-45A6-80F6-55643AC62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5" name="Nahraný zvuk">
            <a:hlinkClick r:id="" action="ppaction://media"/>
            <a:extLst>
              <a:ext uri="{FF2B5EF4-FFF2-40B4-BE49-F238E27FC236}">
                <a16:creationId xmlns:a16="http://schemas.microsoft.com/office/drawing/2014/main" id="{97ABB934-3F4D-4DEA-B473-81096E92F12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82645" y="5928518"/>
            <a:ext cx="487363" cy="487363"/>
          </a:xfrm>
          <a:prstGeom prst="rect">
            <a:avLst/>
          </a:prstGeom>
        </p:spPr>
      </p:pic>
    </p:spTree>
    <p:extLst>
      <p:ext uri="{BB962C8B-B14F-4D97-AF65-F5344CB8AC3E}">
        <p14:creationId xmlns:p14="http://schemas.microsoft.com/office/powerpoint/2010/main" val="28701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5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7F892DC00D1B941AF9D8C886F87D21A" ma:contentTypeVersion="2" ma:contentTypeDescription="Vytvoří nový dokument" ma:contentTypeScope="" ma:versionID="e1a41a2ce09b29d4769ed7206e097f23">
  <xsd:schema xmlns:xsd="http://www.w3.org/2001/XMLSchema" xmlns:xs="http://www.w3.org/2001/XMLSchema" xmlns:p="http://schemas.microsoft.com/office/2006/metadata/properties" xmlns:ns3="81b0d7d3-03a4-45d7-a633-b486b0a29e22" targetNamespace="http://schemas.microsoft.com/office/2006/metadata/properties" ma:root="true" ma:fieldsID="61b82095770b1f12482a032346b32de5" ns3:_="">
    <xsd:import namespace="81b0d7d3-03a4-45d7-a633-b486b0a29e22"/>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0d7d3-03a4-45d7-a633-b486b0a29e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43517C-E78B-446B-87A0-1ABFBE2437F9}">
  <ds:schemaRefs>
    <ds:schemaRef ds:uri="81b0d7d3-03a4-45d7-a633-b486b0a29e2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7D78CDD-19E7-4A90-92DF-2BF5245F3C72}">
  <ds:schemaRefs>
    <ds:schemaRef ds:uri="http://schemas.microsoft.com/sharepoint/v3/contenttype/forms"/>
  </ds:schemaRefs>
</ds:datastoreItem>
</file>

<file path=customXml/itemProps3.xml><?xml version="1.0" encoding="utf-8"?>
<ds:datastoreItem xmlns:ds="http://schemas.openxmlformats.org/officeDocument/2006/customXml" ds:itemID="{3FDE4710-0D3F-427A-87C4-A3B537C50537}">
  <ds:schemaRefs>
    <ds:schemaRef ds:uri="81b0d7d3-03a4-45d7-a633-b486b0a29e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Wood Type</Template>
  <TotalTime>2560</TotalTime>
  <Words>1773</Words>
  <Application>Microsoft Office PowerPoint</Application>
  <PresentationFormat>Širokoúhlá obrazovka</PresentationFormat>
  <Paragraphs>223</Paragraphs>
  <Slides>25</Slides>
  <Notes>0</Notes>
  <HiddenSlides>0</HiddenSlides>
  <MMClips>15</MMClips>
  <ScaleCrop>false</ScaleCrop>
  <HeadingPairs>
    <vt:vector size="4" baseType="variant">
      <vt:variant>
        <vt:lpstr>Motiv</vt:lpstr>
      </vt:variant>
      <vt:variant>
        <vt:i4>1</vt:i4>
      </vt:variant>
      <vt:variant>
        <vt:lpstr>Nadpisy snímků</vt:lpstr>
      </vt:variant>
      <vt:variant>
        <vt:i4>25</vt:i4>
      </vt:variant>
    </vt:vector>
  </HeadingPairs>
  <TitlesOfParts>
    <vt:vector size="26" baseType="lpstr">
      <vt:lpstr>Wood Type</vt:lpstr>
      <vt:lpstr>Základy neuropsychologie</vt:lpstr>
      <vt:lpstr>Předmět neuropsychologie</vt:lpstr>
      <vt:lpstr>Základy neuroanatomie</vt:lpstr>
      <vt:lpstr>Stavba nervového systému</vt:lpstr>
      <vt:lpstr>KOmunikace mezi neurony</vt:lpstr>
      <vt:lpstr>Neurotransmitery a receptory</vt:lpstr>
      <vt:lpstr>Anatomie CNS</vt:lpstr>
      <vt:lpstr>Medulla spinalis</vt:lpstr>
      <vt:lpstr>Mozkový kmen</vt:lpstr>
      <vt:lpstr>Cerebellum</vt:lpstr>
      <vt:lpstr>diencephalon</vt:lpstr>
      <vt:lpstr>telencephalon</vt:lpstr>
      <vt:lpstr>Limbický systém</vt:lpstr>
      <vt:lpstr>Obaly CNS</vt:lpstr>
      <vt:lpstr>Dutiny CNS</vt:lpstr>
      <vt:lpstr>Autonomní nervový systém</vt:lpstr>
      <vt:lpstr>Plasticita ns</vt:lpstr>
      <vt:lpstr>Zobrazovací metody a pomocná vyšetření</vt:lpstr>
      <vt:lpstr>Paměť</vt:lpstr>
      <vt:lpstr>Prezentace aplikace PowerPoint</vt:lpstr>
      <vt:lpstr>Poruchy paměti</vt:lpstr>
      <vt:lpstr>Korsakovův syndrom</vt:lpstr>
      <vt:lpstr>Tranzitorní globální amnézie</vt:lpstr>
      <vt:lpstr>demence</vt:lpstr>
      <vt:lpstr>Literatura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Petr Grossmann</dc:creator>
  <cp:lastModifiedBy>Petr Grossmann</cp:lastModifiedBy>
  <cp:revision>975</cp:revision>
  <dcterms:created xsi:type="dcterms:W3CDTF">2020-10-10T12:26:53Z</dcterms:created>
  <dcterms:modified xsi:type="dcterms:W3CDTF">2020-10-13T09:54:27Z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0x01010047F892DC00D1B941AF9D8C886F87D21A</vt:lpwstr>
  </property>
</Properties>
</file>