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96" r:id="rId6"/>
    <p:sldId id="260" r:id="rId7"/>
    <p:sldId id="265" r:id="rId8"/>
    <p:sldId id="264" r:id="rId9"/>
    <p:sldId id="266" r:id="rId10"/>
    <p:sldId id="267" r:id="rId11"/>
    <p:sldId id="268" r:id="rId12"/>
    <p:sldId id="295" r:id="rId13"/>
    <p:sldId id="270" r:id="rId14"/>
    <p:sldId id="271" r:id="rId15"/>
    <p:sldId id="273" r:id="rId16"/>
    <p:sldId id="274" r:id="rId17"/>
    <p:sldId id="275" r:id="rId18"/>
    <p:sldId id="281" r:id="rId19"/>
    <p:sldId id="282" r:id="rId20"/>
    <p:sldId id="283" r:id="rId21"/>
    <p:sldId id="285" r:id="rId22"/>
    <p:sldId id="286" r:id="rId23"/>
    <p:sldId id="287" r:id="rId24"/>
    <p:sldId id="288" r:id="rId25"/>
    <p:sldId id="291" r:id="rId26"/>
    <p:sldId id="294" r:id="rId27"/>
    <p:sldId id="293" r:id="rId28"/>
    <p:sldId id="292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35" autoAdjust="0"/>
    <p:restoredTop sz="94650"/>
  </p:normalViewPr>
  <p:slideViewPr>
    <p:cSldViewPr snapToGrid="0">
      <p:cViewPr varScale="1">
        <p:scale>
          <a:sx n="87" d="100"/>
          <a:sy n="87" d="100"/>
        </p:scale>
        <p:origin x="86" y="5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016b71860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016b71860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016b71860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016b71860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016b71860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016b71860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016b71860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016b71860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016b7186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016b7186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016b71860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016b71860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016b71860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016b71860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016b71860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016b71860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016b71860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016b71860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016b71860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016b71860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7016b71860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7016b71860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016b71860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016b71860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016b71860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7016b71860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016b71860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7016b71860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7016b71860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7016b71860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016b71860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016b71860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016b71860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7016b71860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7016b71860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7016b71860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016b7186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016b7186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016b7186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016b71860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016b71860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016b71860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8256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016b71860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016b71860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016b71860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016b71860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016b71860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016b71860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016b71860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016b71860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scontent-lga3-1.cdninstagram.com/v/t51.2885-15/sh0.08/e35/c0.135.1080.1080a/s640x640/76820603_2370842703026067_867043874665907836_n.jpg?_nc_ht=scontent-lga3-1.cdninstagram.com&amp;_nc_cat=103&amp;_nc_ohc=q3qO9nD86uwAX-7yTWs&amp;oh=3d5c52cf661f00ed604cd53e5ebe539e&amp;oe=5EB027DC" TargetMode="External"/><Relationship Id="rId13" Type="http://schemas.openxmlformats.org/officeDocument/2006/relationships/hyperlink" Target="https://cdn.idolnetworth.com/images/46/casey-anthony.jpg" TargetMode="External"/><Relationship Id="rId18" Type="http://schemas.openxmlformats.org/officeDocument/2006/relationships/hyperlink" Target="https://oftenofftopic.files.wordpress.com/2019/04/movie-job-interviews-nightcrawler-2014.jpg?w=660" TargetMode="External"/><Relationship Id="rId3" Type="http://schemas.openxmlformats.org/officeDocument/2006/relationships/hyperlink" Target="https://66.media.tumblr.com/54d990f3670018055c933ae18b65d667/tumblr_inline_o63vi35pZD1sjvh98_1280.png" TargetMode="External"/><Relationship Id="rId21" Type="http://schemas.openxmlformats.org/officeDocument/2006/relationships/hyperlink" Target="https://pop-verse.com/wp-content/uploads/2014/10/nightcrawler-smile-620x330.jpg" TargetMode="External"/><Relationship Id="rId7" Type="http://schemas.openxmlformats.org/officeDocument/2006/relationships/hyperlink" Target="https://pbs.twimg.com/profile_images/514415603990290433/IVG_F-32.jpeg" TargetMode="External"/><Relationship Id="rId12" Type="http://schemas.openxmlformats.org/officeDocument/2006/relationships/hyperlink" Target="https://upload.wikimedia.org/wikipedia/en/thumb/f/f6/Weegee-International_Center_of_Photography.jpg/225px-Weegee-International_Center_of_Photography.jpg" TargetMode="External"/><Relationship Id="rId17" Type="http://schemas.openxmlformats.org/officeDocument/2006/relationships/hyperlink" Target="https://img.csfd.cz/files/images/film/posters/163/671/163671603_6633ca.jpg?w370h370" TargetMode="External"/><Relationship Id="rId2" Type="http://schemas.openxmlformats.org/officeDocument/2006/relationships/notesSlide" Target="../notesSlides/notesSlide14.xml"/><Relationship Id="rId16" Type="http://schemas.openxmlformats.org/officeDocument/2006/relationships/hyperlink" Target="https://i.grassets.com/images/S/compressed.photo.goodreads.com/books/1525118358l/40005323.jpg" TargetMode="External"/><Relationship Id="rId20" Type="http://schemas.openxmlformats.org/officeDocument/2006/relationships/hyperlink" Target="https://cdn.onebauer.media/one/empire-legacy/uploaded/nightcrawler-rene-russo-jake-gyllenhaal.jpg?quality=50&amp;width=1000&amp;ratio=1-1&amp;resizeStyle=aspectfit&amp;format=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.pinimg.com/originals/94/6a/11/946a11bc8c2539457d8c8d2636f0cf94.jpg" TargetMode="External"/><Relationship Id="rId11" Type="http://schemas.openxmlformats.org/officeDocument/2006/relationships/hyperlink" Target="https://www.lempertz.com/uploads/tx_lempertzproject/Lempertz-988-109-Photography-Weegee-Arthur-Fellig-Murder-in-Hells-Kitchen.jpg" TargetMode="External"/><Relationship Id="rId5" Type="http://schemas.openxmlformats.org/officeDocument/2006/relationships/hyperlink" Target="https://i.redd.it/cg3hapb5s4f31.jpg" TargetMode="External"/><Relationship Id="rId15" Type="http://schemas.openxmlformats.org/officeDocument/2006/relationships/hyperlink" Target="https://thumborcdn.acast.com/3OIcgPPJ3d0TxXY6pylST7nHWiA=/1500x1500/https:/mediacdn.acast.com/assets/afceb62a-3487-4c96-b760-72421fdf7891/-jrosbpfb-insidecrimeinvestigation.png" TargetMode="External"/><Relationship Id="rId10" Type="http://schemas.openxmlformats.org/officeDocument/2006/relationships/hyperlink" Target="https://i.pinimg.com/originals/d2/de/f0/d2def0a57a3e8af2731f40612d49ede4.jpg" TargetMode="External"/><Relationship Id="rId19" Type="http://schemas.openxmlformats.org/officeDocument/2006/relationships/hyperlink" Target="https://pmcvariety.files.wordpress.com/2017/06/nightcrawler.jpg?w=700&amp;h=393&amp;crop=1" TargetMode="External"/><Relationship Id="rId4" Type="http://schemas.openxmlformats.org/officeDocument/2006/relationships/hyperlink" Target="https://theplaylist.net/wp-content/uploads/2015/07/nightcrawler-jake-gyllenhaal-02543.jpg" TargetMode="External"/><Relationship Id="rId9" Type="http://schemas.openxmlformats.org/officeDocument/2006/relationships/hyperlink" Target="https://3.bp.blogspot.com/-Q-5HRFSWOrs/VFzjbiYFMdI/AAAAAAAALj0/ppatTaPxsg0/s1600/download.jpg" TargetMode="External"/><Relationship Id="rId14" Type="http://schemas.openxmlformats.org/officeDocument/2006/relationships/hyperlink" Target="https://i.insider.com/562691c2bd86ef175c8b848a?width=1100&amp;format=jpeg&amp;auto=webp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59333" y="10693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Psychologické charakteristiky filmových postav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3998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cs" dirty="0"/>
              <a:t>L. Hůtová, M. Chromčák, K. Kemková, A. Sokol, R. Šíp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9725" y="192300"/>
            <a:ext cx="4899926" cy="20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5375" y="2262644"/>
            <a:ext cx="5028625" cy="282320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4"/>
          <p:cNvSpPr txBox="1"/>
          <p:nvPr/>
        </p:nvSpPr>
        <p:spPr>
          <a:xfrm>
            <a:off x="201425" y="3463750"/>
            <a:ext cx="3978300" cy="16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rgbClr val="D9D9D9"/>
                </a:solidFill>
              </a:rPr>
              <a:t>“Hey man, don’t film that, he’s one of us.”</a:t>
            </a:r>
            <a:endParaRPr sz="1600">
              <a:solidFill>
                <a:srgbClr val="D9D9D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D9D9D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rgbClr val="D9D9D9"/>
                </a:solidFill>
              </a:rPr>
              <a:t>“Not anymore, Rick, we’re professionals, he’s a sale.”</a:t>
            </a:r>
            <a:endParaRPr sz="1600">
              <a:solidFill>
                <a:srgbClr val="D9D9D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D9D9D9"/>
              </a:solidFill>
            </a:endParaRPr>
          </a:p>
        </p:txBody>
      </p:sp>
      <p:sp>
        <p:nvSpPr>
          <p:cNvPr id="124" name="Google Shape;124;p24"/>
          <p:cNvSpPr txBox="1"/>
          <p:nvPr/>
        </p:nvSpPr>
        <p:spPr>
          <a:xfrm>
            <a:off x="360700" y="192300"/>
            <a:ext cx="3489000" cy="1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D9D9D9"/>
                </a:solidFill>
              </a:rPr>
              <a:t>“Okay. Well, I’m Rick, of course. I took three buses to get here. I finished high school. I need a job. I’ll do just about anything. That’s me. Hire Rick.”</a:t>
            </a:r>
            <a:endParaRPr/>
          </a:p>
        </p:txBody>
      </p:sp>
      <p:sp>
        <p:nvSpPr>
          <p:cNvPr id="125" name="Google Shape;125;p24"/>
          <p:cNvSpPr txBox="1"/>
          <p:nvPr/>
        </p:nvSpPr>
        <p:spPr>
          <a:xfrm>
            <a:off x="360700" y="1772075"/>
            <a:ext cx="4094400" cy="14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rgbClr val="D9D9D9"/>
                </a:solidFill>
              </a:rPr>
              <a:t>“You gotta call the cops.”</a:t>
            </a:r>
            <a:endParaRPr sz="1600">
              <a:solidFill>
                <a:srgbClr val="D9D9D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D9D9D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rgbClr val="D9D9D9"/>
                </a:solidFill>
              </a:rPr>
              <a:t>“And we will. At the right time.”</a:t>
            </a:r>
            <a:endParaRPr sz="1600"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350" y="1967975"/>
            <a:ext cx="5159425" cy="296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5"/>
          <p:cNvSpPr txBox="1"/>
          <p:nvPr/>
        </p:nvSpPr>
        <p:spPr>
          <a:xfrm>
            <a:off x="313600" y="922500"/>
            <a:ext cx="52212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D9D9D9"/>
                </a:solidFill>
              </a:rPr>
              <a:t>“The best and clearest way that I can phrase it to you, Lou, to capture the spirit of what we air, is think of our newscast as a screaming woman running down the street with her throat cut.”</a:t>
            </a:r>
            <a:endParaRPr>
              <a:solidFill>
                <a:srgbClr val="D9D9D9"/>
              </a:solidFill>
            </a:endParaRPr>
          </a:p>
        </p:txBody>
      </p:sp>
      <p:sp>
        <p:nvSpPr>
          <p:cNvPr id="132" name="Google Shape;132;p25"/>
          <p:cNvSpPr txBox="1"/>
          <p:nvPr/>
        </p:nvSpPr>
        <p:spPr>
          <a:xfrm>
            <a:off x="5772450" y="1967975"/>
            <a:ext cx="3172800" cy="24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rgbClr val="D9D9D9"/>
                </a:solidFill>
              </a:rPr>
              <a:t>“Friends don’t pressure friends to sleep with them.”</a:t>
            </a:r>
            <a:endParaRPr sz="1800">
              <a:solidFill>
                <a:srgbClr val="D9D9D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D9D9D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rgbClr val="D9D9D9"/>
                </a:solidFill>
              </a:rPr>
              <a:t>“Actually that’s not true because as you know Nina, a friend is a gift you give yourself.”</a:t>
            </a:r>
            <a:endParaRPr sz="1800"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0;p26">
            <a:extLst>
              <a:ext uri="{FF2B5EF4-FFF2-40B4-BE49-F238E27FC236}">
                <a16:creationId xmlns:a16="http://schemas.microsoft.com/office/drawing/2014/main" id="{FBFDCC4F-A93B-48F8-BFC1-2FC34D1D4520}"/>
              </a:ext>
            </a:extLst>
          </p:cNvPr>
          <p:cNvSpPr txBox="1"/>
          <p:nvPr/>
        </p:nvSpPr>
        <p:spPr>
          <a:xfrm>
            <a:off x="1965478" y="308182"/>
            <a:ext cx="3466200" cy="483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>
                <a:solidFill>
                  <a:srgbClr val="EFEFEF"/>
                </a:solidFill>
              </a:rPr>
              <a:t>F60.2 Disociální porucha osobnosti</a:t>
            </a:r>
            <a:endParaRPr b="1" dirty="0">
              <a:solidFill>
                <a:srgbClr val="EFEFEF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EFEFEF"/>
              </a:solidFill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solidFill>
                  <a:srgbClr val="EFEFEF"/>
                </a:solidFill>
              </a:rPr>
              <a:t>Porucha osobnosti charakterizovaná bezohledností v sociálních závazcích‚ nedostatkem cítění pro druhé.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" dirty="0">
              <a:solidFill>
                <a:srgbClr val="EFEFEF"/>
              </a:solidFill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solidFill>
                  <a:srgbClr val="EFEFEF"/>
                </a:solidFill>
              </a:rPr>
              <a:t> Je velká nerovnováha mezi chováním a současnými sociálními normami. 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" dirty="0">
              <a:solidFill>
                <a:srgbClr val="EFEFEF"/>
              </a:solidFill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solidFill>
                  <a:srgbClr val="EFEFEF"/>
                </a:solidFill>
              </a:rPr>
              <a:t>Chování nelze snadno změnit zkušeností‚ dokonce ani trestem. Je nízká tolerance k frustraci‚ nízký práh pro spouštění agrese včetně násilných činů; subjekt má tendenci klamat druhé nebo nabízet přijatelné vysvětlení pro chování‚ které ho přivádí do konfliktu se společností.</a:t>
            </a:r>
            <a:endParaRPr dirty="0"/>
          </a:p>
        </p:txBody>
      </p:sp>
      <p:pic>
        <p:nvPicPr>
          <p:cNvPr id="8" name="Grafický objekt 7" descr="Mozek v hlavě">
            <a:extLst>
              <a:ext uri="{FF2B5EF4-FFF2-40B4-BE49-F238E27FC236}">
                <a16:creationId xmlns:a16="http://schemas.microsoft.com/office/drawing/2014/main" id="{E87611C2-8CF7-4DF2-A154-B3465F23C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5613" y="248429"/>
            <a:ext cx="939670" cy="9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19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body" idx="1"/>
          </p:nvPr>
        </p:nvSpPr>
        <p:spPr>
          <a:xfrm>
            <a:off x="744975" y="339950"/>
            <a:ext cx="4887600" cy="30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solidFill>
                  <a:srgbClr val="FFFFFF"/>
                </a:solidFill>
              </a:rPr>
              <a:t>Hungry coyote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400" i="1">
                <a:solidFill>
                  <a:srgbClr val="D9D9D9"/>
                </a:solidFill>
              </a:rPr>
              <a:t>“As Nightcrawler compellingly depicts, every member of society is one rent payment away from tapping into their dark side.” </a:t>
            </a:r>
            <a:endParaRPr sz="2400" i="1">
              <a:solidFill>
                <a:srgbClr val="D9D9D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6" name="Google Shape;1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900" y="168525"/>
            <a:ext cx="2369028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975" y="2730750"/>
            <a:ext cx="3238500" cy="22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body" idx="4294967295"/>
          </p:nvPr>
        </p:nvSpPr>
        <p:spPr>
          <a:xfrm>
            <a:off x="182200" y="3896150"/>
            <a:ext cx="4046100" cy="7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/>
              <a:t>Arthur "Weegee" Fellig </a:t>
            </a:r>
            <a:endParaRPr sz="24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3" name="Google Shape;1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5932" y="0"/>
            <a:ext cx="404598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0501" y="678700"/>
            <a:ext cx="2369500" cy="296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>
            <a:spLocks noGrp="1"/>
          </p:cNvSpPr>
          <p:nvPr>
            <p:ph type="body" idx="1"/>
          </p:nvPr>
        </p:nvSpPr>
        <p:spPr>
          <a:xfrm>
            <a:off x="311700" y="237600"/>
            <a:ext cx="8520600" cy="43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000" dirty="0"/>
              <a:t>Odkazy obrázkov:</a:t>
            </a:r>
            <a:br>
              <a:rPr lang="cs" sz="1000" dirty="0"/>
            </a:br>
            <a:r>
              <a:rPr lang="cs" sz="1000" u="sng" dirty="0">
                <a:solidFill>
                  <a:schemeClr val="hlink"/>
                </a:solidFill>
                <a:hlinkClick r:id="rId3"/>
              </a:rPr>
              <a:t>https://66.media.tumblr.com/54d990f3670018055c933ae18b65d667/tumblr_inline_o63vi35pZD1sjvh98_1280.png</a:t>
            </a:r>
            <a:br>
              <a:rPr lang="cs" sz="1000" dirty="0"/>
            </a:br>
            <a:r>
              <a:rPr lang="cs" sz="1000" u="sng" dirty="0">
                <a:solidFill>
                  <a:schemeClr val="hlink"/>
                </a:solidFill>
                <a:hlinkClick r:id="rId4"/>
              </a:rPr>
              <a:t>https://theplaylist.net/wp-content/uploads/2015/07/nightcrawler-jake-gyllenhaal-02543.jpg</a:t>
            </a:r>
            <a:br>
              <a:rPr lang="cs" sz="1000" dirty="0"/>
            </a:br>
            <a:r>
              <a:rPr lang="cs" sz="1000" u="sng" dirty="0">
                <a:solidFill>
                  <a:schemeClr val="hlink"/>
                </a:solidFill>
                <a:hlinkClick r:id="rId5"/>
              </a:rPr>
              <a:t>https://i.redd.it/cg3hapb5s4f31.jpg</a:t>
            </a:r>
            <a:br>
              <a:rPr lang="cs" sz="1000" dirty="0"/>
            </a:br>
            <a:r>
              <a:rPr lang="cs" sz="1000" u="sng" dirty="0">
                <a:solidFill>
                  <a:schemeClr val="hlink"/>
                </a:solidFill>
                <a:hlinkClick r:id="rId6"/>
              </a:rPr>
              <a:t>https://i.pinimg.com/originals/94/6a/11/946a11bc8c2539457d8c8d2636f0cf94.jpg</a:t>
            </a:r>
            <a:br>
              <a:rPr lang="cs" sz="1000" dirty="0"/>
            </a:br>
            <a:r>
              <a:rPr lang="cs" sz="1000" u="sng" dirty="0">
                <a:solidFill>
                  <a:schemeClr val="hlink"/>
                </a:solidFill>
                <a:hlinkClick r:id="rId7"/>
              </a:rPr>
              <a:t>https://pbs.twimg.com/profile_images/514415603990290433/IVG_F-32.jpeg</a:t>
            </a:r>
            <a:br>
              <a:rPr lang="cs" sz="1000" dirty="0"/>
            </a:br>
            <a:r>
              <a:rPr lang="cs" sz="1000" u="sng" dirty="0">
                <a:solidFill>
                  <a:schemeClr val="hlink"/>
                </a:solidFill>
                <a:hlinkClick r:id="rId8"/>
              </a:rPr>
              <a:t>https://scontent-lga3-1.cdninstagram.com/v/t51.2885-15/sh0.08/e35/c0.135.1080.1080a/s640x640/76820603_2370842703026067_867043874665907836_n.jpg?_nc_ht=scontent-lga3-1.cdninstagram.com&amp;_nc_cat=103&amp;_nc_ohc=q3qO9nD86uwAX-7yTWs&amp;oh=3d5c52cf661f00ed604cd53e5ebe539e&amp;oe=5EB027DC</a:t>
            </a:r>
            <a:br>
              <a:rPr lang="cs" sz="1000" dirty="0"/>
            </a:br>
            <a:r>
              <a:rPr lang="cs" sz="1000" u="sng" dirty="0">
                <a:solidFill>
                  <a:schemeClr val="hlink"/>
                </a:solidFill>
                <a:hlinkClick r:id="rId9"/>
              </a:rPr>
              <a:t>https://3.bp.blogspot.com/-Q-5HRFSWOrs/VFzjbiYFMdI/AAAAAAAALj0/ppatTaPxsg0/s1600/download.jpg</a:t>
            </a:r>
            <a:br>
              <a:rPr lang="cs" sz="1000" dirty="0"/>
            </a:br>
            <a:r>
              <a:rPr lang="cs" sz="1000" u="sng" dirty="0">
                <a:solidFill>
                  <a:schemeClr val="hlink"/>
                </a:solidFill>
                <a:hlinkClick r:id="rId10"/>
              </a:rPr>
              <a:t>https://i.pinimg.com/originals/d2/de/f0/d2def0a57a3e8af2731f40612d49ede4.jpg</a:t>
            </a:r>
            <a:br>
              <a:rPr lang="cs" sz="1000" dirty="0"/>
            </a:br>
            <a:r>
              <a:rPr lang="cs" sz="1000" u="sng" dirty="0">
                <a:solidFill>
                  <a:schemeClr val="hlink"/>
                </a:solidFill>
                <a:hlinkClick r:id="rId11"/>
              </a:rPr>
              <a:t>https://www.lempertz.com/uploads/tx_lempertzproject/Lempertz-988-109-Photography-Weegee-Arthur-Fellig-Murder-in-Hells-Kitchen.jpg</a:t>
            </a:r>
            <a:br>
              <a:rPr lang="cs" sz="1000" dirty="0"/>
            </a:br>
            <a:r>
              <a:rPr lang="cs" sz="1000" u="sng" dirty="0">
                <a:solidFill>
                  <a:schemeClr val="hlink"/>
                </a:solidFill>
                <a:hlinkClick r:id="rId12"/>
              </a:rPr>
              <a:t>https://upload.wikimedia.org/wikipedia/en/thumb/f/f6/Weegee-International_Center_of_Photography.jpg/225px-Weegee-International_Center_of_Photography.jpg</a:t>
            </a:r>
            <a:br>
              <a:rPr lang="cs" sz="1000" dirty="0"/>
            </a:br>
            <a:r>
              <a:rPr lang="cs" sz="1000" u="sng" dirty="0">
                <a:solidFill>
                  <a:schemeClr val="hlink"/>
                </a:solidFill>
                <a:hlinkClick r:id="rId13"/>
              </a:rPr>
              <a:t>https://cdn.idolnetworth.com/images/46/casey-anthony.jpg</a:t>
            </a:r>
            <a:br>
              <a:rPr lang="cs" sz="1000" dirty="0"/>
            </a:br>
            <a:r>
              <a:rPr lang="cs" sz="1000" u="sng" dirty="0">
                <a:solidFill>
                  <a:schemeClr val="hlink"/>
                </a:solidFill>
                <a:hlinkClick r:id="rId14"/>
              </a:rPr>
              <a:t>https://i.insider.com/562691c2bd86ef175c8b848a?width=1100&amp;format=jpeg&amp;auto=webp</a:t>
            </a:r>
            <a:br>
              <a:rPr lang="cs" sz="1000" dirty="0"/>
            </a:br>
            <a:r>
              <a:rPr lang="cs" sz="1000" u="sng" dirty="0">
                <a:solidFill>
                  <a:schemeClr val="hlink"/>
                </a:solidFill>
                <a:hlinkClick r:id="rId15"/>
              </a:rPr>
              <a:t>https://thumborcdn.acast.com/3OIcgPPJ3d0TxXY6pylST7nHWiA=/1500x1500/https://mediacdn.acast.com/assets/afceb62a-3487-4c96-b760-72421fdf7891/-jrosbpfb-insidecrimeinvestigation.png</a:t>
            </a:r>
            <a:br>
              <a:rPr lang="cs" sz="1000" dirty="0"/>
            </a:br>
            <a:r>
              <a:rPr lang="cs" sz="1000" u="sng" dirty="0">
                <a:solidFill>
                  <a:schemeClr val="hlink"/>
                </a:solidFill>
                <a:hlinkClick r:id="rId16"/>
              </a:rPr>
              <a:t>https://i.grassets.com/images/S/compressed.photo.goodreads.com/books/1525118358l/40005323.jpg</a:t>
            </a:r>
            <a:br>
              <a:rPr lang="cs" sz="1000" dirty="0"/>
            </a:br>
            <a:r>
              <a:rPr lang="cs" sz="1000" u="sng" dirty="0">
                <a:solidFill>
                  <a:schemeClr val="hlink"/>
                </a:solidFill>
                <a:hlinkClick r:id="rId17"/>
              </a:rPr>
              <a:t>https://img.csfd.cz/files/images/film/posters/163/671/163671603_6633ca.jpg?w370h370</a:t>
            </a:r>
            <a:br>
              <a:rPr lang="cs" sz="1000" dirty="0"/>
            </a:br>
            <a:r>
              <a:rPr lang="cs" sz="1000" u="sng" dirty="0">
                <a:solidFill>
                  <a:schemeClr val="hlink"/>
                </a:solidFill>
                <a:hlinkClick r:id="rId18"/>
              </a:rPr>
              <a:t>https://oftenofftopic.files.wordpress.com/2019/04/movie-job-interviews-nightcrawler-2014.jpg?w=660</a:t>
            </a:r>
            <a:br>
              <a:rPr lang="cs" sz="1000" dirty="0"/>
            </a:br>
            <a:r>
              <a:rPr lang="cs" sz="1000" u="sng" dirty="0">
                <a:solidFill>
                  <a:schemeClr val="hlink"/>
                </a:solidFill>
                <a:hlinkClick r:id="rId19"/>
              </a:rPr>
              <a:t>https://pmcvariety.files.wordpress.com/2017/06/nightcrawler.jpg?w=700&amp;h=393&amp;crop=1</a:t>
            </a:r>
            <a:br>
              <a:rPr lang="cs" sz="1000" dirty="0"/>
            </a:br>
            <a:r>
              <a:rPr lang="cs" sz="1000" u="sng" dirty="0">
                <a:solidFill>
                  <a:schemeClr val="hlink"/>
                </a:solidFill>
                <a:hlinkClick r:id="rId20"/>
              </a:rPr>
              <a:t>https://cdn.onebauer.media/one/empire-legacy/uploaded/nightcrawler-rene-russo-jake-gyllenhaal.jpg?quality=50&amp;width=1000&amp;ratio=1-1&amp;resizeStyle=aspectfit&amp;format=jpg</a:t>
            </a:r>
            <a:br>
              <a:rPr lang="cs" sz="1000" dirty="0"/>
            </a:br>
            <a:r>
              <a:rPr lang="cs" sz="1000" u="sng" dirty="0">
                <a:solidFill>
                  <a:schemeClr val="hlink"/>
                </a:solidFill>
                <a:hlinkClick r:id="rId21"/>
              </a:rPr>
              <a:t>https://pop-verse.com/wp-content/uploads/2014/10/nightcrawler-smile-620x330.jpg</a:t>
            </a:r>
            <a:endParaRPr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>
            <a:spLocks noGrp="1"/>
          </p:cNvSpPr>
          <p:nvPr>
            <p:ph type="body" idx="1"/>
          </p:nvPr>
        </p:nvSpPr>
        <p:spPr>
          <a:xfrm>
            <a:off x="311700" y="167725"/>
            <a:ext cx="8100780" cy="46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 dirty="0">
                <a:solidFill>
                  <a:srgbClr val="EFEFEF"/>
                </a:solidFill>
              </a:rPr>
              <a:t>Zdroje:</a:t>
            </a:r>
            <a:endParaRPr sz="1100" dirty="0">
              <a:solidFill>
                <a:srgbClr val="EFEFEF"/>
              </a:solidFill>
            </a:endParaRP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" sz="1100" dirty="0">
                <a:solidFill>
                  <a:srgbClr val="EFEFEF"/>
                </a:solidFill>
              </a:rPr>
              <a:t>Svoboda, M., Češková, E. &amp; Kučerová, H. (2006). Psychopatologie a psychiatrie. 1. vyd. Praha: Portál. ISBN 80-7367-154-9. </a:t>
            </a:r>
            <a:endParaRPr sz="1100" dirty="0">
              <a:solidFill>
                <a:srgbClr val="EFEFEF"/>
              </a:solidFill>
            </a:endParaRPr>
          </a:p>
          <a:p>
            <a:pPr marL="1714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" sz="1100" dirty="0">
                <a:solidFill>
                  <a:srgbClr val="EFEFEF"/>
                </a:solidFill>
              </a:rPr>
              <a:t>Mezinárodní statistická klasifikace nemocí a přidružených zdravotních problémů: MKN-10 :desátá revize : aktualizovaná druhá verze k 1.1.2009., aktualizované vydání. Praha: Bomton Agency, 2008-. ISBN 978-80-904259-0.3. </a:t>
            </a:r>
            <a:endParaRPr sz="1100" dirty="0">
              <a:solidFill>
                <a:srgbClr val="EFEFE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EFEFE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>
            <a:spLocks noGrp="1"/>
          </p:cNvSpPr>
          <p:nvPr>
            <p:ph type="title"/>
          </p:nvPr>
        </p:nvSpPr>
        <p:spPr>
          <a:xfrm>
            <a:off x="311700" y="5542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 </a:t>
            </a:r>
            <a:r>
              <a:rPr lang="cs">
                <a:solidFill>
                  <a:srgbClr val="F3F3F3"/>
                </a:solidFill>
              </a:rPr>
              <a:t>se bude dít?</a:t>
            </a:r>
            <a:endParaRPr/>
          </a:p>
        </p:txBody>
      </p:sp>
      <p:sp>
        <p:nvSpPr>
          <p:cNvPr id="182" name="Google Shape;182;p32"/>
          <p:cNvSpPr txBox="1"/>
          <p:nvPr/>
        </p:nvSpPr>
        <p:spPr>
          <a:xfrm>
            <a:off x="516025" y="1651275"/>
            <a:ext cx="8431500" cy="26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Char char="●"/>
            </a:pPr>
            <a:r>
              <a:rPr lang="cs" sz="1900">
                <a:solidFill>
                  <a:srgbClr val="F3F3F3"/>
                </a:solidFill>
              </a:rPr>
              <a:t>skupinová práce (příprava filmu)</a:t>
            </a:r>
            <a:endParaRPr sz="1900">
              <a:solidFill>
                <a:srgbClr val="F3F3F3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Char char="●"/>
            </a:pPr>
            <a:r>
              <a:rPr lang="cs" sz="1900">
                <a:solidFill>
                  <a:srgbClr val="F3F3F3"/>
                </a:solidFill>
              </a:rPr>
              <a:t>seminární práce (zpracovat pozorování)</a:t>
            </a:r>
            <a:endParaRPr sz="190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Na co si dávat pozor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>
            <a:spLocks noGrp="1"/>
          </p:cNvSpPr>
          <p:nvPr>
            <p:ph type="title"/>
          </p:nvPr>
        </p:nvSpPr>
        <p:spPr>
          <a:xfrm>
            <a:off x="311700" y="5542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Před hodinou</a:t>
            </a:r>
            <a:endParaRPr/>
          </a:p>
        </p:txBody>
      </p:sp>
      <p:sp>
        <p:nvSpPr>
          <p:cNvPr id="223" name="Google Shape;223;p39"/>
          <p:cNvSpPr txBox="1"/>
          <p:nvPr/>
        </p:nvSpPr>
        <p:spPr>
          <a:xfrm>
            <a:off x="500123" y="1531173"/>
            <a:ext cx="8431500" cy="26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Char char="●"/>
            </a:pPr>
            <a:r>
              <a:rPr lang="cs" sz="1600" dirty="0">
                <a:solidFill>
                  <a:schemeClr val="tx1"/>
                </a:solidFill>
              </a:rPr>
              <a:t>Mít stažený/zakoupený film </a:t>
            </a:r>
            <a:r>
              <a:rPr lang="cs" sz="1600" dirty="0">
                <a:solidFill>
                  <a:srgbClr val="FF0000"/>
                </a:solidFill>
              </a:rPr>
              <a:t>(platí pro všechny)</a:t>
            </a: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Char char="●"/>
            </a:pPr>
            <a:r>
              <a:rPr lang="cs" sz="1600" dirty="0">
                <a:solidFill>
                  <a:schemeClr val="tx1"/>
                </a:solidFill>
              </a:rPr>
              <a:t>Nainstalovat aplikaci </a:t>
            </a:r>
            <a:r>
              <a:rPr lang="cs" sz="1600" dirty="0">
                <a:solidFill>
                  <a:srgbClr val="FF0000"/>
                </a:solidFill>
              </a:rPr>
              <a:t>Zoom</a:t>
            </a: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Char char="●"/>
            </a:pPr>
            <a:r>
              <a:rPr lang="cs" sz="1600" dirty="0">
                <a:solidFill>
                  <a:srgbClr val="F3F3F3"/>
                </a:solidFill>
              </a:rPr>
              <a:t>Zvolit ve skupině </a:t>
            </a:r>
            <a:r>
              <a:rPr lang="cs" sz="1600" dirty="0">
                <a:solidFill>
                  <a:srgbClr val="FF0000"/>
                </a:solidFill>
              </a:rPr>
              <a:t>jednotné téma prezentace</a:t>
            </a:r>
            <a:r>
              <a:rPr lang="cs" sz="1600" dirty="0">
                <a:solidFill>
                  <a:srgbClr val="F3F3F3"/>
                </a:solidFill>
              </a:rPr>
              <a:t> </a:t>
            </a:r>
            <a:endParaRPr sz="1600" dirty="0">
              <a:solidFill>
                <a:srgbClr val="F3F3F3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dirty="0">
                <a:solidFill>
                  <a:srgbClr val="F3F3F3"/>
                </a:solidFill>
              </a:rPr>
              <a:t> - nemusí jít jen o patologii (vývojový úkol, mechanismy sociální psychologie…) </a:t>
            </a:r>
            <a:endParaRPr sz="1600" dirty="0">
              <a:solidFill>
                <a:srgbClr val="F3F3F3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Char char="●"/>
            </a:pPr>
            <a:r>
              <a:rPr lang="cs-CZ" sz="1600" dirty="0">
                <a:solidFill>
                  <a:srgbClr val="F3F3F3"/>
                </a:solidFill>
              </a:rPr>
              <a:t>Před termínem přednášky kontaktovat K. </a:t>
            </a:r>
            <a:r>
              <a:rPr lang="cs-CZ" sz="1600" dirty="0" err="1">
                <a:solidFill>
                  <a:srgbClr val="F3F3F3"/>
                </a:solidFill>
              </a:rPr>
              <a:t>Kemkovou</a:t>
            </a:r>
            <a:r>
              <a:rPr lang="cs-CZ" sz="1600" dirty="0">
                <a:solidFill>
                  <a:srgbClr val="F3F3F3"/>
                </a:solidFill>
              </a:rPr>
              <a:t> nebo R. Šípa skrz e-mail</a:t>
            </a:r>
            <a:br>
              <a:rPr lang="cs-CZ" sz="1600" dirty="0">
                <a:solidFill>
                  <a:srgbClr val="F3F3F3"/>
                </a:solidFill>
              </a:rPr>
            </a:br>
            <a:r>
              <a:rPr lang="cs-CZ" sz="1600" dirty="0">
                <a:solidFill>
                  <a:srgbClr val="F3F3F3"/>
                </a:solidFill>
              </a:rPr>
              <a:t>	- co potřebuji ke své prezentaci? </a:t>
            </a:r>
          </a:p>
          <a:p>
            <a:pPr marL="457200" lvl="2" indent="-349250">
              <a:lnSpc>
                <a:spcPct val="150000"/>
              </a:lnSpc>
              <a:buClr>
                <a:srgbClr val="F3F3F3"/>
              </a:buClr>
              <a:buSzPts val="1900"/>
              <a:buChar char="●"/>
            </a:pPr>
            <a:r>
              <a:rPr lang="cs-CZ" sz="1600" dirty="0">
                <a:solidFill>
                  <a:srgbClr val="F3F3F3"/>
                </a:solidFill>
              </a:rPr>
              <a:t>Odevzdat prezentaci do </a:t>
            </a:r>
            <a:r>
              <a:rPr lang="cs-CZ" sz="1600" dirty="0" err="1">
                <a:solidFill>
                  <a:srgbClr val="FF0000"/>
                </a:solidFill>
              </a:rPr>
              <a:t>odevzdávárny</a:t>
            </a:r>
            <a:endParaRPr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2296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>
            <a:spLocks noGrp="1"/>
          </p:cNvSpPr>
          <p:nvPr>
            <p:ph type="title"/>
          </p:nvPr>
        </p:nvSpPr>
        <p:spPr>
          <a:xfrm>
            <a:off x="311700" y="5542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Před filmem</a:t>
            </a:r>
            <a:endParaRPr/>
          </a:p>
        </p:txBody>
      </p:sp>
      <p:sp>
        <p:nvSpPr>
          <p:cNvPr id="229" name="Google Shape;229;p40"/>
          <p:cNvSpPr txBox="1"/>
          <p:nvPr/>
        </p:nvSpPr>
        <p:spPr>
          <a:xfrm>
            <a:off x="516025" y="1651275"/>
            <a:ext cx="8431500" cy="26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Char char="●"/>
            </a:pPr>
            <a:r>
              <a:rPr lang="cs" sz="1900" dirty="0">
                <a:solidFill>
                  <a:srgbClr val="F3F3F3"/>
                </a:solidFill>
              </a:rPr>
              <a:t>Představit každého člena skupiny</a:t>
            </a:r>
            <a:endParaRPr sz="1900" dirty="0">
              <a:solidFill>
                <a:srgbClr val="F3F3F3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Char char="●"/>
            </a:pPr>
            <a:r>
              <a:rPr lang="cs" sz="1900" dirty="0">
                <a:solidFill>
                  <a:srgbClr val="F3F3F3"/>
                </a:solidFill>
              </a:rPr>
              <a:t>V rychlosti uvést film </a:t>
            </a:r>
            <a:endParaRPr sz="1900" dirty="0">
              <a:solidFill>
                <a:srgbClr val="F3F3F3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Char char="●"/>
            </a:pPr>
            <a:r>
              <a:rPr lang="cs" sz="1900" dirty="0">
                <a:solidFill>
                  <a:srgbClr val="F3F3F3"/>
                </a:solidFill>
              </a:rPr>
              <a:t>Sdělit třídě co mají pozorovat </a:t>
            </a:r>
            <a:endParaRPr sz="1900" dirty="0">
              <a:solidFill>
                <a:srgbClr val="F3F3F3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Char char="●"/>
            </a:pPr>
            <a:r>
              <a:rPr lang="cs" sz="1900" dirty="0">
                <a:solidFill>
                  <a:srgbClr val="F3F3F3"/>
                </a:solidFill>
              </a:rPr>
              <a:t>Pokud je to pro pozorování potřeba, představit a vysvětlit teorii</a:t>
            </a:r>
            <a:endParaRPr sz="1900" dirty="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2"/>
          <p:cNvSpPr txBox="1">
            <a:spLocks noGrp="1"/>
          </p:cNvSpPr>
          <p:nvPr>
            <p:ph type="title"/>
          </p:nvPr>
        </p:nvSpPr>
        <p:spPr>
          <a:xfrm>
            <a:off x="311700" y="5542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 filmu - Teoretická část</a:t>
            </a:r>
            <a:endParaRPr/>
          </a:p>
        </p:txBody>
      </p:sp>
      <p:sp>
        <p:nvSpPr>
          <p:cNvPr id="241" name="Google Shape;241;p42"/>
          <p:cNvSpPr txBox="1"/>
          <p:nvPr/>
        </p:nvSpPr>
        <p:spPr>
          <a:xfrm>
            <a:off x="516025" y="1651275"/>
            <a:ext cx="8431500" cy="26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Char char="●"/>
            </a:pPr>
            <a:r>
              <a:rPr lang="cs" sz="1900" dirty="0">
                <a:solidFill>
                  <a:srgbClr val="F3F3F3"/>
                </a:solidFill>
              </a:rPr>
              <a:t>Představit teorii </a:t>
            </a:r>
            <a:endParaRPr sz="1900" dirty="0">
              <a:solidFill>
                <a:srgbClr val="F3F3F3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Char char="●"/>
            </a:pPr>
            <a:r>
              <a:rPr lang="cs" sz="1900" dirty="0">
                <a:solidFill>
                  <a:srgbClr val="F3F3F3"/>
                </a:solidFill>
              </a:rPr>
              <a:t>Porovnat teorii s vykreslením problematiky ve filmu - uvést konkrétní příklady z filmu</a:t>
            </a:r>
            <a:endParaRPr sz="1900" dirty="0">
              <a:solidFill>
                <a:srgbClr val="F3F3F3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Char char="●"/>
            </a:pPr>
            <a:r>
              <a:rPr lang="cs" sz="1900" dirty="0">
                <a:solidFill>
                  <a:srgbClr val="F3F3F3"/>
                </a:solidFill>
              </a:rPr>
              <a:t>Vycházet z literatury, odkazovat na ní</a:t>
            </a:r>
            <a:endParaRPr sz="1900" dirty="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3"/>
          <p:cNvSpPr txBox="1">
            <a:spLocks noGrp="1"/>
          </p:cNvSpPr>
          <p:nvPr>
            <p:ph type="title"/>
          </p:nvPr>
        </p:nvSpPr>
        <p:spPr>
          <a:xfrm>
            <a:off x="311700" y="5542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 filmu - Diskuze</a:t>
            </a:r>
            <a:endParaRPr/>
          </a:p>
        </p:txBody>
      </p:sp>
      <p:sp>
        <p:nvSpPr>
          <p:cNvPr id="247" name="Google Shape;247;p43"/>
          <p:cNvSpPr txBox="1"/>
          <p:nvPr/>
        </p:nvSpPr>
        <p:spPr>
          <a:xfrm>
            <a:off x="516025" y="1651275"/>
            <a:ext cx="8431500" cy="26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Char char="●"/>
            </a:pPr>
            <a:r>
              <a:rPr lang="cs" sz="1900" dirty="0">
                <a:solidFill>
                  <a:srgbClr val="F3F3F3"/>
                </a:solidFill>
              </a:rPr>
              <a:t>Rozdělení do skupin na Zoomu  (domluva s námi)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Char char="●"/>
            </a:pPr>
            <a:r>
              <a:rPr lang="cs" sz="1900" dirty="0">
                <a:solidFill>
                  <a:srgbClr val="F3F3F3"/>
                </a:solidFill>
              </a:rPr>
              <a:t>Klást otevřené otázky (Proč myslíte, že…) </a:t>
            </a:r>
            <a:endParaRPr sz="1900" dirty="0">
              <a:solidFill>
                <a:srgbClr val="F3F3F3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Char char="●"/>
            </a:pPr>
            <a:r>
              <a:rPr lang="cs" sz="1900" dirty="0">
                <a:solidFill>
                  <a:srgbClr val="F3F3F3"/>
                </a:solidFill>
              </a:rPr>
              <a:t>Do diskuze se také zapojovat, dávat podněty</a:t>
            </a:r>
            <a:endParaRPr sz="1900" dirty="0">
              <a:solidFill>
                <a:srgbClr val="F3F3F3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Char char="●"/>
            </a:pPr>
            <a:r>
              <a:rPr lang="cs" sz="1900" dirty="0">
                <a:solidFill>
                  <a:srgbClr val="F3F3F3"/>
                </a:solidFill>
              </a:rPr>
              <a:t>Souvislost s tématem </a:t>
            </a:r>
            <a:endParaRPr sz="1900" dirty="0">
              <a:solidFill>
                <a:srgbClr val="F3F3F3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Char char="●"/>
            </a:pPr>
            <a:r>
              <a:rPr lang="cs" sz="1900" dirty="0">
                <a:solidFill>
                  <a:srgbClr val="F3F3F3"/>
                </a:solidFill>
              </a:rPr>
              <a:t>Ujistit se, že každý měl prostor pro vyjádření </a:t>
            </a:r>
            <a:endParaRPr sz="1900" dirty="0">
              <a:solidFill>
                <a:srgbClr val="F3F3F3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Char char="●"/>
            </a:pPr>
            <a:r>
              <a:rPr lang="cs" sz="1900" dirty="0">
                <a:solidFill>
                  <a:srgbClr val="F3F3F3"/>
                </a:solidFill>
              </a:rPr>
              <a:t>Hlídat čas</a:t>
            </a:r>
            <a:endParaRPr sz="1900" dirty="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4"/>
          <p:cNvSpPr txBox="1">
            <a:spLocks noGrp="1"/>
          </p:cNvSpPr>
          <p:nvPr>
            <p:ph type="title"/>
          </p:nvPr>
        </p:nvSpPr>
        <p:spPr>
          <a:xfrm>
            <a:off x="311700" y="5542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 filmu - zdroje</a:t>
            </a:r>
            <a:endParaRPr/>
          </a:p>
        </p:txBody>
      </p:sp>
      <p:sp>
        <p:nvSpPr>
          <p:cNvPr id="253" name="Google Shape;253;p44"/>
          <p:cNvSpPr txBox="1"/>
          <p:nvPr/>
        </p:nvSpPr>
        <p:spPr>
          <a:xfrm>
            <a:off x="516025" y="1651275"/>
            <a:ext cx="8431500" cy="26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Char char="●"/>
            </a:pPr>
            <a:r>
              <a:rPr lang="cs" sz="1900">
                <a:solidFill>
                  <a:srgbClr val="F3F3F3"/>
                </a:solidFill>
              </a:rPr>
              <a:t>Pro diagnostiku používat MKN-10 nebo DSM </a:t>
            </a:r>
            <a:endParaRPr sz="1900">
              <a:solidFill>
                <a:srgbClr val="F3F3F3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Char char="●"/>
            </a:pPr>
            <a:r>
              <a:rPr lang="cs" sz="1900">
                <a:solidFill>
                  <a:srgbClr val="F3F3F3"/>
                </a:solidFill>
              </a:rPr>
              <a:t>Pro teorie relevantní literaturu či výzkumy</a:t>
            </a:r>
            <a:endParaRPr sz="190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5"/>
          <p:cNvSpPr txBox="1">
            <a:spLocks noGrp="1"/>
          </p:cNvSpPr>
          <p:nvPr>
            <p:ph type="title"/>
          </p:nvPr>
        </p:nvSpPr>
        <p:spPr>
          <a:xfrm>
            <a:off x="311700" y="5542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Obecné</a:t>
            </a:r>
            <a:endParaRPr/>
          </a:p>
        </p:txBody>
      </p:sp>
      <p:sp>
        <p:nvSpPr>
          <p:cNvPr id="259" name="Google Shape;259;p45"/>
          <p:cNvSpPr txBox="1"/>
          <p:nvPr/>
        </p:nvSpPr>
        <p:spPr>
          <a:xfrm>
            <a:off x="516025" y="1651275"/>
            <a:ext cx="8431500" cy="26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Char char="●"/>
            </a:pPr>
            <a:r>
              <a:rPr lang="cs" sz="1900" dirty="0">
                <a:solidFill>
                  <a:srgbClr val="F3F3F3"/>
                </a:solidFill>
              </a:rPr>
              <a:t>Zapojit do prezentace všechny členy skupiny </a:t>
            </a:r>
            <a:endParaRPr sz="1900" dirty="0">
              <a:solidFill>
                <a:srgbClr val="F3F3F3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Char char="●"/>
            </a:pPr>
            <a:r>
              <a:rPr lang="cs" sz="1900" dirty="0">
                <a:solidFill>
                  <a:srgbClr val="F3F3F3"/>
                </a:solidFill>
              </a:rPr>
              <a:t>“Neschovávat se” za počítačem </a:t>
            </a:r>
            <a:endParaRPr sz="1900" dirty="0">
              <a:solidFill>
                <a:srgbClr val="F3F3F3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Char char="●"/>
            </a:pPr>
            <a:r>
              <a:rPr lang="cs" sz="1900" dirty="0">
                <a:solidFill>
                  <a:srgbClr val="F3F3F3"/>
                </a:solidFill>
              </a:rPr>
              <a:t>Mluvit zřetelně </a:t>
            </a:r>
            <a:endParaRPr sz="1900" dirty="0">
              <a:solidFill>
                <a:srgbClr val="F3F3F3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Char char="●"/>
            </a:pPr>
            <a:r>
              <a:rPr lang="cs" sz="1900" dirty="0">
                <a:solidFill>
                  <a:srgbClr val="F3F3F3"/>
                </a:solidFill>
              </a:rPr>
              <a:t>Pracovat s časem (líp jak my)</a:t>
            </a:r>
            <a:endParaRPr sz="1900" dirty="0">
              <a:solidFill>
                <a:srgbClr val="F3F3F3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Char char="●"/>
            </a:pPr>
            <a:r>
              <a:rPr lang="cs" sz="1900" dirty="0">
                <a:solidFill>
                  <a:srgbClr val="F3F3F3"/>
                </a:solidFill>
              </a:rPr>
              <a:t>Držet se jednotného tématu</a:t>
            </a:r>
            <a:endParaRPr sz="1900" dirty="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8"/>
          <p:cNvSpPr txBox="1">
            <a:spLocks noGrp="1"/>
          </p:cNvSpPr>
          <p:nvPr>
            <p:ph type="title"/>
          </p:nvPr>
        </p:nvSpPr>
        <p:spPr>
          <a:xfrm>
            <a:off x="311700" y="5542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Práce</a:t>
            </a:r>
            <a:endParaRPr dirty="0"/>
          </a:p>
        </p:txBody>
      </p:sp>
      <p:sp>
        <p:nvSpPr>
          <p:cNvPr id="276" name="Google Shape;276;p48"/>
          <p:cNvSpPr txBox="1"/>
          <p:nvPr/>
        </p:nvSpPr>
        <p:spPr>
          <a:xfrm>
            <a:off x="516025" y="1651275"/>
            <a:ext cx="8431500" cy="28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Char char="●"/>
            </a:pPr>
            <a:r>
              <a:rPr lang="cs" sz="1900" dirty="0">
                <a:solidFill>
                  <a:srgbClr val="FF0000"/>
                </a:solidFill>
              </a:rPr>
              <a:t>Termín odevzdání: 20.12.2020</a:t>
            </a:r>
          </a:p>
          <a:p>
            <a:pPr marL="457200" indent="-349250">
              <a:buClr>
                <a:srgbClr val="FF0000"/>
              </a:buClr>
              <a:buSzPts val="1900"/>
              <a:buFont typeface="Arial"/>
              <a:buChar char="●"/>
            </a:pPr>
            <a:r>
              <a:rPr lang="cs-CZ" sz="1900" dirty="0">
                <a:solidFill>
                  <a:schemeClr val="tx1"/>
                </a:solidFill>
              </a:rPr>
              <a:t>Vybrat si jednu postavu z filmu, který jste tento semestr na semináři viděli a na </a:t>
            </a:r>
            <a:r>
              <a:rPr lang="cs" sz="1900" dirty="0">
                <a:solidFill>
                  <a:schemeClr val="tx1"/>
                </a:solidFill>
              </a:rPr>
              <a:t>základě literatury a pozorování napsat úvahu </a:t>
            </a:r>
            <a:endParaRPr sz="1900" dirty="0">
              <a:solidFill>
                <a:schemeClr val="tx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Char char="●"/>
            </a:pPr>
            <a:r>
              <a:rPr lang="cs" sz="1900" dirty="0">
                <a:solidFill>
                  <a:srgbClr val="F3F3F3"/>
                </a:solidFill>
              </a:rPr>
              <a:t> Rozsah: 2-3 normostrany</a:t>
            </a:r>
            <a:endParaRPr sz="1900" dirty="0">
              <a:solidFill>
                <a:srgbClr val="F3F3F3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Char char="●"/>
            </a:pPr>
            <a:r>
              <a:rPr lang="cs" sz="1900" dirty="0">
                <a:solidFill>
                  <a:srgbClr val="F3F3F3"/>
                </a:solidFill>
              </a:rPr>
              <a:t> Hodnotí se: Formální hledisko, Obsahové hledisko (pozorování +    vlastní úvaha) </a:t>
            </a:r>
            <a:r>
              <a:rPr lang="cs" sz="1900" dirty="0">
                <a:solidFill>
                  <a:srgbClr val="FF0000"/>
                </a:solidFill>
              </a:rPr>
              <a:t>podrobně vše dostanete v emailu</a:t>
            </a:r>
            <a:endParaRPr sz="1900" dirty="0">
              <a:solidFill>
                <a:srgbClr val="FF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Char char="●"/>
            </a:pPr>
            <a:r>
              <a:rPr lang="cs" sz="1900" dirty="0">
                <a:solidFill>
                  <a:srgbClr val="F3F3F3"/>
                </a:solidFill>
              </a:rPr>
              <a:t> Práci umíme, ač neradi, i vrátit.</a:t>
            </a:r>
            <a:endParaRPr sz="1900" dirty="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F3DEE-91D7-4800-8877-F6B1AED1A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Otázky?</a:t>
            </a:r>
          </a:p>
        </p:txBody>
      </p:sp>
    </p:spTree>
    <p:extLst>
      <p:ext uri="{BB962C8B-B14F-4D97-AF65-F5344CB8AC3E}">
        <p14:creationId xmlns:p14="http://schemas.microsoft.com/office/powerpoint/2010/main" val="3555189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53A29E-F801-4F9D-B36A-2C4A3083F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Zpětná vazba</a:t>
            </a:r>
          </a:p>
        </p:txBody>
      </p:sp>
    </p:spTree>
    <p:extLst>
      <p:ext uri="{BB962C8B-B14F-4D97-AF65-F5344CB8AC3E}">
        <p14:creationId xmlns:p14="http://schemas.microsoft.com/office/powerpoint/2010/main" val="376125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Děkujeme za pozornost :)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83075" y="724850"/>
            <a:ext cx="265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Louis  Bloom</a:t>
            </a:r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l="25099"/>
          <a:stretch/>
        </p:blipFill>
        <p:spPr>
          <a:xfrm>
            <a:off x="283087" y="1553625"/>
            <a:ext cx="2909776" cy="25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 rotWithShape="1">
          <a:blip r:embed="rId4">
            <a:alphaModFix/>
          </a:blip>
          <a:srcRect l="27946" r="9868"/>
          <a:stretch/>
        </p:blipFill>
        <p:spPr>
          <a:xfrm>
            <a:off x="3537325" y="1553625"/>
            <a:ext cx="2413725" cy="25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3551150" y="724850"/>
            <a:ext cx="265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>
                <a:solidFill>
                  <a:schemeClr val="dk1"/>
                </a:solidFill>
              </a:rPr>
              <a:t>Rick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6295488" y="724850"/>
            <a:ext cx="1617900" cy="12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>
                <a:solidFill>
                  <a:schemeClr val="dk1"/>
                </a:solidFill>
              </a:rPr>
              <a:t>Nina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5">
            <a:alphaModFix/>
          </a:blip>
          <a:srcRect l="13712" r="10316" b="47687"/>
          <a:stretch/>
        </p:blipFill>
        <p:spPr>
          <a:xfrm>
            <a:off x="6295502" y="1553625"/>
            <a:ext cx="2606723" cy="258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Ako by ste postavy opísali?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Charakteristiky v správaní (mimika, gestika, jazykový prejav,...)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Čo postavy formovalo?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Ktoré sú významné momenty, ktoré vykresľujú dané postavy?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Bol niekedy v ich správaní rozpor?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Aké boli medzi postavami vzťahy?</a:t>
            </a: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Film</a:t>
            </a:r>
            <a:endParaRPr dirty="0"/>
          </a:p>
        </p:txBody>
      </p:sp>
      <p:pic>
        <p:nvPicPr>
          <p:cNvPr id="3" name="Grafický objekt 2" descr="Videokamera">
            <a:extLst>
              <a:ext uri="{FF2B5EF4-FFF2-40B4-BE49-F238E27FC236}">
                <a16:creationId xmlns:a16="http://schemas.microsoft.com/office/drawing/2014/main" id="{D8E0D504-B964-40C2-8548-A023DA807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7900" y="687933"/>
            <a:ext cx="1035359" cy="103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44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Dojmy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283075" y="326750"/>
            <a:ext cx="265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Louis  Bloom</a:t>
            </a:r>
            <a:endParaRPr dirty="0"/>
          </a:p>
        </p:txBody>
      </p:sp>
      <p:pic>
        <p:nvPicPr>
          <p:cNvPr id="106" name="Google Shape;106;p22"/>
          <p:cNvPicPr preferRelativeResize="0"/>
          <p:nvPr/>
        </p:nvPicPr>
        <p:blipFill rotWithShape="1">
          <a:blip r:embed="rId3">
            <a:alphaModFix/>
          </a:blip>
          <a:srcRect l="25099"/>
          <a:stretch/>
        </p:blipFill>
        <p:spPr>
          <a:xfrm>
            <a:off x="380734" y="1155525"/>
            <a:ext cx="2167754" cy="2060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 rotWithShape="1">
          <a:blip r:embed="rId4">
            <a:alphaModFix/>
          </a:blip>
          <a:srcRect l="27946" r="9868"/>
          <a:stretch/>
        </p:blipFill>
        <p:spPr>
          <a:xfrm>
            <a:off x="3537325" y="1155525"/>
            <a:ext cx="1861989" cy="206043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2"/>
          <p:cNvSpPr txBox="1"/>
          <p:nvPr/>
        </p:nvSpPr>
        <p:spPr>
          <a:xfrm>
            <a:off x="3551150" y="326750"/>
            <a:ext cx="265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>
                <a:solidFill>
                  <a:schemeClr val="dk1"/>
                </a:solidFill>
              </a:rPr>
              <a:t>Rick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09" name="Google Shape;109;p22"/>
          <p:cNvSpPr txBox="1"/>
          <p:nvPr/>
        </p:nvSpPr>
        <p:spPr>
          <a:xfrm>
            <a:off x="6295488" y="326750"/>
            <a:ext cx="1617900" cy="12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>
                <a:solidFill>
                  <a:schemeClr val="dk1"/>
                </a:solidFill>
              </a:rPr>
              <a:t>Nina</a:t>
            </a:r>
            <a:endParaRPr/>
          </a:p>
        </p:txBody>
      </p:sp>
      <p:pic>
        <p:nvPicPr>
          <p:cNvPr id="110" name="Google Shape;110;p22"/>
          <p:cNvPicPr preferRelativeResize="0"/>
          <p:nvPr/>
        </p:nvPicPr>
        <p:blipFill rotWithShape="1">
          <a:blip r:embed="rId5">
            <a:alphaModFix/>
          </a:blip>
          <a:srcRect l="13712" r="10316" b="47687"/>
          <a:stretch/>
        </p:blipFill>
        <p:spPr>
          <a:xfrm>
            <a:off x="6295503" y="1155525"/>
            <a:ext cx="1958980" cy="19857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5;p16">
            <a:extLst>
              <a:ext uri="{FF2B5EF4-FFF2-40B4-BE49-F238E27FC236}">
                <a16:creationId xmlns:a16="http://schemas.microsoft.com/office/drawing/2014/main" id="{35A9DB24-FE9D-4EB0-A3D9-ACB8BA7745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3075" y="3215957"/>
            <a:ext cx="8520600" cy="1796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600" dirty="0"/>
              <a:t>Ako by ste postavy opísali?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600" dirty="0"/>
              <a:t>Charakteristiky v správaní (mimika, gestika, jazykový prejav,...)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600" dirty="0"/>
              <a:t>Čo postavy formovalo? 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600" dirty="0"/>
              <a:t>Ktoré sú významné momenty, ktoré vykresľujú dané postavy?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600" dirty="0"/>
              <a:t>Bol niekedy v ich správaní rozpor?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600" dirty="0"/>
              <a:t>Aké boli medzi postavami vzťahy?</a:t>
            </a:r>
            <a:endParaRPr sz="1600"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Diskuze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3728350" y="1003850"/>
            <a:ext cx="4978200" cy="38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oploštělost vyšších citů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krajní egoismus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nedostatek soucitu, empatie a pochopení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minimální morální a etické zábrany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sklony k protispolečenskému chování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sklony k agresivnímu chování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175" y="1087725"/>
            <a:ext cx="3537750" cy="353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1225</Words>
  <Application>Microsoft Office PowerPoint</Application>
  <PresentationFormat>Předvádění na obrazovce (16:9)</PresentationFormat>
  <Paragraphs>103</Paragraphs>
  <Slides>28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0" baseType="lpstr">
      <vt:lpstr>Arial</vt:lpstr>
      <vt:lpstr>Simple Dark</vt:lpstr>
      <vt:lpstr>Psychologické charakteristiky filmových postav</vt:lpstr>
      <vt:lpstr>Prezentace aplikace PowerPoint</vt:lpstr>
      <vt:lpstr>Louis  Bloom</vt:lpstr>
      <vt:lpstr>Prezentace aplikace PowerPoint</vt:lpstr>
      <vt:lpstr>Film</vt:lpstr>
      <vt:lpstr>Dojmy</vt:lpstr>
      <vt:lpstr>Louis  Bloom</vt:lpstr>
      <vt:lpstr>Diskuze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se bude dít?</vt:lpstr>
      <vt:lpstr>Na co si dávat pozor</vt:lpstr>
      <vt:lpstr>Před hodinou</vt:lpstr>
      <vt:lpstr>Před filmem</vt:lpstr>
      <vt:lpstr>Po filmu - Teoretická část</vt:lpstr>
      <vt:lpstr>Po filmu - Diskuze</vt:lpstr>
      <vt:lpstr>Po filmu - zdroje</vt:lpstr>
      <vt:lpstr>Obecné</vt:lpstr>
      <vt:lpstr>Práce</vt:lpstr>
      <vt:lpstr>Otázky?</vt:lpstr>
      <vt:lpstr>Zpětná vazba</vt:lpstr>
      <vt:lpstr>Děkujeme za pozornost :)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Psychologické charakteristiky filmových postav</dc:title>
  <cp:lastModifiedBy>Radek Šíp</cp:lastModifiedBy>
  <cp:revision>14</cp:revision>
  <dcterms:modified xsi:type="dcterms:W3CDTF">2020-10-18T18:17:40Z</dcterms:modified>
</cp:coreProperties>
</file>