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Average"/>
      <p:regular r:id="rId35"/>
    </p:embeddedFont>
    <p:embeddedFont>
      <p:font typeface="Oswald"/>
      <p:regular r:id="rId36"/>
      <p:bold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Average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37" Type="http://schemas.openxmlformats.org/officeDocument/2006/relationships/font" Target="fonts/Oswald-bold.fntdata"/><Relationship Id="rId14" Type="http://schemas.openxmlformats.org/officeDocument/2006/relationships/slide" Target="slides/slide9.xml"/><Relationship Id="rId36" Type="http://schemas.openxmlformats.org/officeDocument/2006/relationships/font" Target="fonts/Oswald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de9c98cec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de9c98cec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de9c98cec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de9c98cec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e81357b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e81357b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530a64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e530a64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e5eccdb4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e5eccdb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e5eccdb4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e5eccdb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e530a64a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e530a64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e5eccdb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e5eccdb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e81357b2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e81357b2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e81357b2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e81357b2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de9c98cec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de9c98cec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de9c98cec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de9c98cec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e81357b2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e81357b2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de9c98cec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de9c98cec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de9c98f6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de9c98f6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e9c98cec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de9c98cec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de9c98cec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de9c98cec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de9c98cec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de9c98cec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de9c98cec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de9c98cec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de9c98cec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de9c98cec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BirE1gaBZio" TargetMode="External"/><Relationship Id="rId4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rU1pC7nF0rw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itamsolutions.com/wp-content/uploads/2017/11/What-you-need-to-know.png" TargetMode="External"/><Relationship Id="rId4" Type="http://schemas.openxmlformats.org/officeDocument/2006/relationships/hyperlink" Target="https://cdn3.vectorstock.com/i/1000x1000/69/92/side-view-a-businessman-walking-forward-vector-25496992.jpg" TargetMode="External"/><Relationship Id="rId11" Type="http://schemas.openxmlformats.org/officeDocument/2006/relationships/hyperlink" Target="https://www.dragosroua.com/wp-content/uploads/2009/09/Action.png" TargetMode="External"/><Relationship Id="rId10" Type="http://schemas.openxmlformats.org/officeDocument/2006/relationships/hyperlink" Target="https://static.dezeen.com/uploads/2019/10/boulevard-theatre-soho-london-soda_dezeen_2364_hero.jpg" TargetMode="External"/><Relationship Id="rId12" Type="http://schemas.openxmlformats.org/officeDocument/2006/relationships/hyperlink" Target="https://lh3.googleusercontent.com/proxy/JEPt3hmbh6I1axelqJFBurTvjdbgf0W8sDslXXC7wCp17VPVUeLTWf-tIUYsUBLedrYFmbaX4NHV-fXC3aKq1DykaMqt87ANJCIxhlSU9tklzlsbfZQMY2uO3Yk" TargetMode="External"/><Relationship Id="rId9" Type="http://schemas.openxmlformats.org/officeDocument/2006/relationships/hyperlink" Target="https://www.pedestrian.tv/content/uploads/2017/10/sydney-train-636x397.jpg" TargetMode="External"/><Relationship Id="rId5" Type="http://schemas.openxmlformats.org/officeDocument/2006/relationships/hyperlink" Target="https://cdn1.vectorstock.com/i/1000x1000/89/00/manual-workers-vector-2008900.jpg" TargetMode="External"/><Relationship Id="rId6" Type="http://schemas.openxmlformats.org/officeDocument/2006/relationships/hyperlink" Target="https://i0.wp.com/metro.co.uk/wp-content/uploads/2018/01/pri_64447747.jpg?quality=90&amp;strip=all&amp;zoom=1&amp;resize=644%2C429&amp;ssl=1" TargetMode="External"/><Relationship Id="rId7" Type="http://schemas.openxmlformats.org/officeDocument/2006/relationships/hyperlink" Target="https://allthatsinteresting.com/wordpress/wp-content/uploads/2015/06/donald-trump-quotes-stupid.jpg" TargetMode="External"/><Relationship Id="rId8" Type="http://schemas.openxmlformats.org/officeDocument/2006/relationships/hyperlink" Target="https://i.ytimg.com/vi/OyHvAiG0GtY/maxresdefault.jp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obcanskevzdelavani.cz/argumentacni-fauly" TargetMode="External"/><Relationship Id="rId4" Type="http://schemas.openxmlformats.org/officeDocument/2006/relationships/hyperlink" Target="https://www.youtube.com/watch?v=BirE1gaBZio&amp;t=34s" TargetMode="External"/><Relationship Id="rId5" Type="http://schemas.openxmlformats.org/officeDocument/2006/relationships/hyperlink" Target="https://www.youtube.com/watch?v=rU1pC7nF0rw&amp;t=856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5200"/>
              <a:t>Praktikum pozorovania</a:t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100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k" sz="16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PS_BB067 / PSBB045</a:t>
            </a:r>
            <a:endParaRPr sz="16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k" sz="16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Mgr. Katarína Kemková </a:t>
            </a:r>
            <a:endParaRPr sz="16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1303800" y="7603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/>
              <a:t>6. situačné deje</a:t>
            </a:r>
            <a:endParaRPr b="1" sz="1800"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721500" y="2070925"/>
            <a:ext cx="40014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- zaznamenávanie udalostí a zmien, ktoré sa v čase pozorovania odohrali priamo v danej situácii, na ktorú sa pozorovateľ zameral (môže byť aj makro prostredie - štát)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925" y="2167375"/>
            <a:ext cx="3659200" cy="2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ctrTitle"/>
          </p:nvPr>
        </p:nvSpPr>
        <p:spPr>
          <a:xfrm>
            <a:off x="2444250" y="807638"/>
            <a:ext cx="4255500" cy="18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limity pozorovania</a:t>
            </a:r>
            <a:endParaRPr/>
          </a:p>
        </p:txBody>
      </p: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413850" y="3194350"/>
            <a:ext cx="83163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validita pozorovania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pozorovanie vs. interpretácia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pozornosť, schopnosti a osobnosť pozorovateľa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etické otázky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Validita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spája sa s otázkou, či získavané údaje z pozorovania zodpovedajú pojmom alebo konštruktom, ktoré boli cieľom pozorovania, respektíve, či získavame informácie o tých javoch, o ktorých predpokladáme 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1872925" y="2571750"/>
            <a:ext cx="13977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získavané údaje</a:t>
            </a: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5323875" y="2571750"/>
            <a:ext cx="13290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konštrukt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3342000" y="2823350"/>
            <a:ext cx="2109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rozdiel  = nízka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270600" y="3340450"/>
            <a:ext cx="2180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identické = vysoká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3455438" y="3172800"/>
            <a:ext cx="16836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Pozorovanie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ČO? KOĽKO? KEDY?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neobsahuje vysvetlenie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môže obsahovať kvantitatívne aj kvalitatívne údaje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obsahuje len údaje, ktoré môžu byť reálne pozorovateľné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X myslí, cíti, chce,...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slúži na získanie základných informácií pre ďalšie možné hypotézy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“Ľudia vo Švédsku nám pri nehode zavolali pomoc a postarali sa o nás.”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PREČO?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snaží sa vysvetliť význam pozorovaného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väčší obraz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prepojenie pozorovaného s ďalšími údajmi získanými prostredníctvom ďalších klinických prístupov alebo diagnostiky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vyžaduje skúsenosť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sk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“Švédi sú ochotní a nápomocní ľudia.”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4832400" y="445025"/>
            <a:ext cx="73350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Interpretácia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4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“Pacient sa hrá s prstami a počas sledovania si neustále poposedáva a klope nohou. Je zo situácie nervózny a chce odísť. Nemá záujem liečiť sa.”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“Manželia nedokážu spolu efektívne komunikovať. Skáču si do reči a nereagujú na argumenty protistrany.”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“Hľadá dostupné riešenia.”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“Konzultuje možnosti a pýta sa na názory svojich kolegov.”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“Počas rozhovoru neudržuje očný kontakt a telom sa otáča od ostatných.”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“Zapája sa do všetkých aktivít na oddelení.”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“Má snahu vyliečiť sa a žiť samostatnejšie.”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idx="4294967295" type="title"/>
          </p:nvPr>
        </p:nvSpPr>
        <p:spPr>
          <a:xfrm>
            <a:off x="311700" y="445025"/>
            <a:ext cx="8520600" cy="4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“Pacient sa hrá s prstami a počas sledovania si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neustále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poposedáva a klope nohou. Je zo situácie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nervózny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chce odísť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Nemá záujem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liečiť sa.”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“Manželia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nedokážu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spolu efektívne komunikovať. Skáču si do reči a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nereagujú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na argumenty protistrany.”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Hľadá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dostupné riešenia.”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“Konzultuje možnosti a pýta sa na názory svojich kolegov.”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“Počas rozhovoru neudržuje očný kontakt a telom sa otáča od ostatných.”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“Zapája sa do všetkých aktivít na oddelení.”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Má snahu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vyliečiť sa a žiť samostatnejšie.”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“Na začiatku uchádzač nevedel správne pochopiť úlohu po jej zadaní, ale nespýtal sa na upresnenie. Uchádzač sa počas úlohy snažil zapojiť do rozhovoru. Občas skákal ostatným do reči a chcel ich prekričať. Prispel nápadom, o ktorom ale sám pochyboval keď ho predkladal. Verbalizoval pochvalu kolegovi za nápad, ale ďalej sa ho nerozvíjal a nezaujímal sa. Mal príležitosť viac pracovať na procese realizácie.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idx="4294967295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“Na začiatku uchádzač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nevedel 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správne pochopiť úlohu po jej zadaní, ale nespýtal sa na upresnenie. Uchádzač sa počas úlohy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snažil zapojiť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do rozhovoru.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Občas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skákal ostatným do reči a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chcel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ich prekričať. Prispel nápadom, o ktorom ale sám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pochyboval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keď ho predkladal. Verbalizoval pochvalu kolegovi za nápad, ale ďalej sa ho nerozvíjal a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nezaujímal sa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Mal príležitosť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viac pracovať na procese realizácie.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is me giving my first speech and as you can tell I am extremely nervous." id="174" name="Google Shape;174;p30" title="Im a horrible public speak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412" y="1045475"/>
            <a:ext cx="4881175" cy="36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238250" y="189875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Vonkajšie a pohybové znaky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143525" y="269525"/>
            <a:ext cx="8520600" cy="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Formálne a obsahové znaky verbálneho prejavu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 liberálmi sa nedá rozprávať, napísala... A teraz, keď sa pozriete na dĺžku tohto podcastu, zistíte, že to nie je až také nemožné. Liberál a konzervatívna vlastenka – nacionalistka, dvaja názorovo vzdialení 18-roční Slováci, spolu tvárou v tvár sedeli za jedným stolom vyše dvoch hodín. A pred vami je najprekvapujúcejšia debata volebného roka. O transrodovosti, agende LGBTI, potratoch, modernom feminizme, multikultúre, migrácii a iných témach, ktoré rozdeľujú Slovensko.&#10;&#10;V tejto epizóde budete počuť dlho očakávanú diskusiu prvovoličov:&#10;Lívia Garčalová z portálu Kulturblog&#10;Marek Mach z projektu Mladí proti fašizmu&#10;Web: https://www.expres.sk/209449/debata-prvovolicov-livia-verzus-marek/ &#10;&#10;Facebook: https://www.facebook.com/RadioExpres/&#10;Instagram: https://instagram.com/radioexpres/&#10;Podcast: https://www.expres.sk/archiv-podcast/&#10;Mobilné aplikácie: http://www.expres.sk/aplikacie/" id="181" name="Google Shape;181;p31" title="Debata prvovoličov: Lívia (Kulturblog) verzus Marek (Mladí proti fašizmu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550" y="738350"/>
            <a:ext cx="5646900" cy="42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732500" y="1967925"/>
            <a:ext cx="81420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 skupiny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vyučovanie každý týždeň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80% dochádzka na semináre (2 povolené absencie)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seminárna práca vo forme úvahy (min. 3 normostrany) 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deadline seminárnej práce - 20.12. 2020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ukončenie - kolokvium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nadpriemerne kvalitná práca bude hodnotená ako náhrada za  kolokvium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-5989" l="-3030" r="3030" t="5990"/>
          <a:stretch/>
        </p:blipFill>
        <p:spPr>
          <a:xfrm>
            <a:off x="4340150" y="-4"/>
            <a:ext cx="4803851" cy="21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/>
              <a:t>Zdroje obrázkov </a:t>
            </a:r>
            <a:endParaRPr sz="1100"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788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http://itamsolutions.com/wp-content/uploads/2017/11/What-you-need-to-know.png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https://cdn3.vectorstock.com/i/1000x1000/69/92/side-view-a-businessman-walking-forward-vector-25496992.jpg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https://cdn1.vectorstock.com/i/1000x1000/89/00/manual-workers-vector-2008900.jpg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https://i0.wp.com/metro.co.uk/wp-content/uploads/2018/01/pri_64447747.jpg?quality=90&amp;strip=all&amp;zoom=1&amp;resize=644%2C429&amp;ssl=1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https://allthatsinteresting.com/wordpress/wp-content/uploads/2015/06/donald-trump-quotes-stupid.jpg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https://i.ytimg.com/vi/OyHvAiG0GtY/maxresdefault.jpg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https://www.pedestrian.tv/content/uploads/2017/10/sydney-train-636x397.jpg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https://static.dezeen.com/uploads/2019/10/boulevard-theatre-soho-london-soda_dezeen_2364_hero.jpg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https://www.dragosroua.com/wp-content/uploads/2009/09/Action.png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https://lh3.googleusercontent.com/proxy/JEPt3hmbh6I1axelqJFBurTvjdbgf0W8sDslXXC7wCp17VPVUeLTWf-tIUYsUBLedrYFmbaX4NHV-fXC3aKq1DykaMqt87ANJCIxhlSU9tklzlsbfZQMY2uO3Yk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http://www.obcanskevzdelavani.cz/argumentacni-fauly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Maršálová, L., Mikšík, M. (1990) Metodológia a metódy psychologického výskumu, 227-267. Slovenské pedagogické nakladateľstvo.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https://www.youtube.com/watch?v=BirE1gaBZio&amp;t=34s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https://www.youtube.com/watch?v=rU1pC7nF0rw&amp;t=856s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Sylabus: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182550" y="16677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1) Pozorování v psychólogii, jeho výhody a limity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2) Problematika pozorovatele 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3) Emoce a evoluční psychologie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4) Základní typy pozorování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5) Pozorování v rámci pracovní psychologie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6) Pozorování v rámci vývojové psychologie 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7) Pozorování v rámci klinické psychologie 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8) Pozorování v rámci psychologického výzkumu 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9) Řeč těla, lhaní 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10) Pozorování v terénu</a:t>
            </a:r>
            <a:endParaRPr sz="1500">
              <a:solidFill>
                <a:srgbClr val="F3F3F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4294967295" type="ctrTitle"/>
          </p:nvPr>
        </p:nvSpPr>
        <p:spPr>
          <a:xfrm>
            <a:off x="753925" y="698838"/>
            <a:ext cx="4255500" cy="18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pozorujeme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4294967295" type="subTitle"/>
          </p:nvPr>
        </p:nvSpPr>
        <p:spPr>
          <a:xfrm>
            <a:off x="838625" y="1910075"/>
            <a:ext cx="4255500" cy="28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Vonkajšie a pohybové znaky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Formálne znaky verbálneho prejavu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Obsahové znaky verbálneho prejavu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Úkony, činnosti a správanie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Všeobecné znaky prostredia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Situačné deje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838625" y="4738175"/>
            <a:ext cx="3829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(Maršalová, Mikšík, 1990)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450" y="3054300"/>
            <a:ext cx="1863475" cy="18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4294967295" type="body"/>
          </p:nvPr>
        </p:nvSpPr>
        <p:spPr>
          <a:xfrm>
            <a:off x="338625" y="1008300"/>
            <a:ext cx="8246400" cy="22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vzhľad, mimika, výraz tváre, držanie tela, chôdza, pohyby hlavy, rúk,...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emocionalita, temperament, charakteristika činnosti, osobnosť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849" y="2124650"/>
            <a:ext cx="3707200" cy="28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825" y="1943075"/>
            <a:ext cx="2845525" cy="30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338625" y="411600"/>
            <a:ext cx="47403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</a:rPr>
              <a:t>1. vonkajšie a pohybové znaky </a:t>
            </a:r>
            <a:endParaRPr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4294967295" type="body"/>
          </p:nvPr>
        </p:nvSpPr>
        <p:spPr>
          <a:xfrm>
            <a:off x="543900" y="764550"/>
            <a:ext cx="7030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2. formálne znaky verbálneho prejavu</a:t>
            </a:r>
            <a:endParaRPr b="1" sz="18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374775" y="1809475"/>
            <a:ext cx="46638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tón a sila hlasu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, časové hľadisko, kontinuita, verbalno-štylistické znaky 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(abstraktnosť, obraznosť, spisovnosť, dialekt, žargón, profesionálny jazyk,...)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psychické stavy, osobnosť, temperament, 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patológia, osobnosť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25" y="1906225"/>
            <a:ext cx="4294675" cy="28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4414400" y="1798075"/>
            <a:ext cx="4692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sociálna interakcia, monológ,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, prednášky, texty (obsahová analýza), 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sledovanie citov, emocionálnych prejavov, hodnotenie, hostilita, bohatosť slovníka, sebaobrana, presadzovanie,...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konzistentnosť so správaním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650025" y="620300"/>
            <a:ext cx="4470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3. obsahové znaky verbálneho prejavu</a:t>
            </a:r>
            <a:endParaRPr b="1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3280" r="-3280" t="0"/>
          <a:stretch/>
        </p:blipFill>
        <p:spPr>
          <a:xfrm>
            <a:off x="472650" y="1798081"/>
            <a:ext cx="3941750" cy="26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515975" y="580475"/>
            <a:ext cx="73395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4. </a:t>
            </a:r>
            <a:r>
              <a:rPr b="1" lang="sk" sz="18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úkony, činnosti a správanie</a:t>
            </a:r>
            <a:endParaRPr b="1" sz="18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15975" y="1243875"/>
            <a:ext cx="7449300" cy="3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komplexnejšie ako jednoduchý popis pohybu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správanie vo vzťahu k miestu, času, predmetom, podmienkam a iným osobám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temperament, osobnostné črty</a:t>
            </a:r>
            <a:endParaRPr sz="13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445975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/>
              <a:t>5.</a:t>
            </a:r>
            <a:r>
              <a:rPr b="1" lang="sk" sz="1800"/>
              <a:t> všeobecné znaky prostredia </a:t>
            </a:r>
            <a:endParaRPr b="1" sz="1800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1223200" y="1155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kde sa správanie koná, popis prostredia - klimatické a fyzikálne podmienky, trvanie a ďalšie vonkajšie charakteristiky, ktoré môžu ovplyvniť správanie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25" y="2805550"/>
            <a:ext cx="4576651" cy="20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7590" y="2773150"/>
            <a:ext cx="4124959" cy="20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