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verag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ef06ca26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ef06ca26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ebd1bb7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ebd1bb7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f2428a79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f2428a79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efa8c6e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efa8c6e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f261e0a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f261e0a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ebd1bb70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ebd1bb70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ebd1bb70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ebd1bb70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ebd1bb7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ebd1bb7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f0aa3692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f0aa3692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f0aa3692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f0aa3692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ebd1bb70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ebd1bb70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f2428a79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f2428a7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f0aa3692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f0aa3692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f0aa3692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f0aa3692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702a5762d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02a5762d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70f798a7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0f798a7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ebd1bb70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ebd1bb70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ebd1bb70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ebd1bb70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ebd1bb70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ebd1bb70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f0aa3692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f0aa3692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f0aa3692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f0aa3692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s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spectrumnews.org/opinion/viewpoint/false-belief-tasks-are-distinct-from-theory-of-mind/"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ted.com/talks/sophie_zadeh_are_there_universal_expressions_of_emotion#t-273860"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J9i-9_QuetA"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rGhOuA3rr1k" TargetMode="Externa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H6Tabh2Z5PI" TargetMode="Externa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atlasofemotions.org/#introduction/" TargetMode="External"/><Relationship Id="rId4" Type="http://schemas.openxmlformats.org/officeDocument/2006/relationships/hyperlink" Target="https://greatergood.berkeley.edu/quizzes/ei_quiz" TargetMode="External"/><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ted.com/talks/frans_de_waal_the_surprising_science_of_alpha_males" TargetMode="External"/><Relationship Id="rId4" Type="http://schemas.openxmlformats.org/officeDocument/2006/relationships/hyperlink" Target="https://www.ted.com/talks/rana_el_kaliouby_this_app_knows_how_you_feel_from_the_look_on_your_face#t-651277" TargetMode="External"/><Relationship Id="rId5" Type="http://schemas.openxmlformats.org/officeDocument/2006/relationships/hyperlink" Target="https://www.ted.com/talks/lisa_feldman_barrett_you_aren_t_at_the_mercy_of_your_emotions_your_brain_creates_them#t-109670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FWSxSQsspiQ" TargetMode="External"/><Relationship Id="rId4" Type="http://schemas.openxmlformats.org/officeDocument/2006/relationships/hyperlink" Target="https://www.spectrumnews.org/opinion/viewpoint/false-belief-tasks-are-distinct-from-theory-of-min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cdn.psychologytoday.com/sites/default/files/field_blog_entry_images/2017-07/capture.png" TargetMode="External"/><Relationship Id="rId4" Type="http://schemas.openxmlformats.org/officeDocument/2006/relationships/hyperlink" Target="https://sites.google.com/site/societyemblems/_/rsrc/1355534458535/home/diss_img.jpg" TargetMode="External"/><Relationship Id="rId11" Type="http://schemas.openxmlformats.org/officeDocument/2006/relationships/hyperlink" Target="https://pbs.twimg.com/media/EOosNgiUcAEMQgW.jpg" TargetMode="External"/><Relationship Id="rId10" Type="http://schemas.openxmlformats.org/officeDocument/2006/relationships/hyperlink" Target="https://cdn.shopify.com/s/files/1/1061/1924/products/Thumbs_Up_Hand_Sign_Emoji_large.png?v=1571606063" TargetMode="External"/><Relationship Id="rId12" Type="http://schemas.openxmlformats.org/officeDocument/2006/relationships/hyperlink" Target="https://i.pinimg.com/originals/29/3f/f8/293ff8faf8eccb20f7f44636fd82dba3.jpg" TargetMode="External"/><Relationship Id="rId9" Type="http://schemas.openxmlformats.org/officeDocument/2006/relationships/hyperlink" Target="https://upload.wikimedia.org/wikipedia/en/thumb/a/ac/Sally-Anne_test.jpg/300px-Sally-Anne_test.jpg" TargetMode="External"/><Relationship Id="rId5" Type="http://schemas.openxmlformats.org/officeDocument/2006/relationships/hyperlink" Target="https://www.onlygfx.com/wp-content/uploads/2017/12/recommended-stamp-2.png" TargetMode="External"/><Relationship Id="rId6" Type="http://schemas.openxmlformats.org/officeDocument/2006/relationships/hyperlink" Target="https://lh3.googleusercontent.com/proxy/K6qChUr6-UWFrEvaKe0ixYgbXFGUtYMUZPKKAjR-zoFrVSlIZOs1UGgmHuEgER3Jw098J5tceGFjen-5luzjIKTcsVWeIKMJyoZUA2Iz9l4shupmCrc6wauRqTj82hEcUVbqP5ogAHBxm88tDe7gyRnOHCjiQfIWpnmtVDZy" TargetMode="External"/><Relationship Id="rId7" Type="http://schemas.openxmlformats.org/officeDocument/2006/relationships/hyperlink" Target="https://d1w7fb2mkkr3kw.cloudfront.net/assets/images/book/lrg/9780/0025/9780002558662.jpg" TargetMode="External"/><Relationship Id="rId8" Type="http://schemas.openxmlformats.org/officeDocument/2006/relationships/hyperlink" Target="https://media.imotions.com/images/20190411124309/Face-muscles.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FWSxSQsspiQ"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sytoolkit.org/experiment-library/go-no-go.html"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tpaMMYye65E"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k"/>
              <a:t>Praktikum pozorovania</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k"/>
              <a:t>Pozornosť, teória mysle a emócie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Teória mysle </a:t>
            </a:r>
            <a:endParaRPr/>
          </a:p>
          <a:p>
            <a:pPr indent="0" lvl="0" marL="0" rtl="0" algn="l">
              <a:spcBef>
                <a:spcPts val="0"/>
              </a:spcBef>
              <a:spcAft>
                <a:spcPts val="0"/>
              </a:spcAft>
              <a:buNone/>
            </a:pPr>
            <a:r>
              <a:t/>
            </a:r>
            <a:endParaRPr/>
          </a:p>
        </p:txBody>
      </p:sp>
      <p:sp>
        <p:nvSpPr>
          <p:cNvPr id="115" name="Google Shape;115;p22"/>
          <p:cNvSpPr txBox="1"/>
          <p:nvPr>
            <p:ph idx="1" type="body"/>
          </p:nvPr>
        </p:nvSpPr>
        <p:spPr>
          <a:xfrm>
            <a:off x="311700" y="1152475"/>
            <a:ext cx="7431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test falošných presvedčení - Sally Anne test</a:t>
            </a:r>
            <a:endParaRPr/>
          </a:p>
          <a:p>
            <a:pPr indent="-342900" lvl="0" marL="457200" rtl="0" algn="l">
              <a:spcBef>
                <a:spcPts val="0"/>
              </a:spcBef>
              <a:spcAft>
                <a:spcPts val="0"/>
              </a:spcAft>
              <a:buSzPts val="1800"/>
              <a:buChar char="●"/>
            </a:pPr>
            <a:r>
              <a:rPr lang="sk"/>
              <a:t>často diskutované pri problematike autizmu</a:t>
            </a:r>
            <a:br>
              <a:rPr lang="sk"/>
            </a:br>
            <a:r>
              <a:rPr lang="sk" u="sng">
                <a:solidFill>
                  <a:schemeClr val="hlink"/>
                </a:solidFill>
                <a:hlinkClick r:id="rId3"/>
              </a:rPr>
              <a:t> článok pre tých, koho by to zaujímalo</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116" name="Google Shape;116;p22"/>
          <p:cNvPicPr preferRelativeResize="0"/>
          <p:nvPr/>
        </p:nvPicPr>
        <p:blipFill>
          <a:blip r:embed="rId4">
            <a:alphaModFix/>
          </a:blip>
          <a:stretch>
            <a:fillRect/>
          </a:stretch>
        </p:blipFill>
        <p:spPr>
          <a:xfrm>
            <a:off x="2934125" y="2571750"/>
            <a:ext cx="5898174" cy="238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Sally Anne test</a:t>
            </a:r>
            <a:endParaRPr/>
          </a:p>
        </p:txBody>
      </p:sp>
      <p:pic>
        <p:nvPicPr>
          <p:cNvPr id="122" name="Google Shape;122;p23"/>
          <p:cNvPicPr preferRelativeResize="0"/>
          <p:nvPr/>
        </p:nvPicPr>
        <p:blipFill>
          <a:blip r:embed="rId3">
            <a:alphaModFix/>
          </a:blip>
          <a:stretch>
            <a:fillRect/>
          </a:stretch>
        </p:blipFill>
        <p:spPr>
          <a:xfrm>
            <a:off x="2769375" y="0"/>
            <a:ext cx="3605253"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Emócie</a:t>
            </a:r>
            <a:endParaRPr/>
          </a:p>
        </p:txBody>
      </p:sp>
      <p:sp>
        <p:nvSpPr>
          <p:cNvPr id="128" name="Google Shape;128;p24"/>
          <p:cNvSpPr txBox="1"/>
          <p:nvPr>
            <p:ph idx="1" type="body"/>
          </p:nvPr>
        </p:nvSpPr>
        <p:spPr>
          <a:xfrm>
            <a:off x="387900" y="1152475"/>
            <a:ext cx="6243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sk"/>
              <a:t>“</a:t>
            </a:r>
            <a:r>
              <a:rPr lang="sk" u="sng"/>
              <a:t>Podnětová situace</a:t>
            </a:r>
            <a:r>
              <a:rPr lang="sk"/>
              <a:t> vyvolává emoční reakci </a:t>
            </a:r>
            <a:r>
              <a:rPr lang="sk" u="sng"/>
              <a:t>vědomého prožitku</a:t>
            </a:r>
            <a:r>
              <a:rPr lang="sk"/>
              <a:t> v zásadě pozitivního nebo negativního ladění, tělesného stavu </a:t>
            </a:r>
            <a:r>
              <a:rPr lang="sk" u="sng"/>
              <a:t>fyziologické aktivace</a:t>
            </a:r>
            <a:r>
              <a:rPr lang="sk"/>
              <a:t>, navozené autonomním nervovým systémem a žlázami s vnitřní sekrecí, </a:t>
            </a:r>
            <a:r>
              <a:rPr lang="sk" u="sng"/>
              <a:t>chování</a:t>
            </a:r>
            <a:r>
              <a:rPr lang="sk"/>
              <a:t>, které je emocí vyvoláno.”</a:t>
            </a:r>
            <a:endParaRPr/>
          </a:p>
          <a:p>
            <a:pPr indent="-342900" lvl="0" marL="457200" rtl="0" algn="l">
              <a:spcBef>
                <a:spcPts val="1600"/>
              </a:spcBef>
              <a:spcAft>
                <a:spcPts val="0"/>
              </a:spcAft>
              <a:buSzPts val="1800"/>
              <a:buChar char="-"/>
            </a:pPr>
            <a:r>
              <a:rPr lang="sk"/>
              <a:t>Jednotlivé psychologické teórie sa od seba líšia na základe toho, aký význam prikladajú jednotlivým komponentom. </a:t>
            </a:r>
            <a:endParaRPr/>
          </a:p>
          <a:p>
            <a:pPr indent="-342900" lvl="0" marL="457200" rtl="0" algn="l">
              <a:spcBef>
                <a:spcPts val="0"/>
              </a:spcBef>
              <a:spcAft>
                <a:spcPts val="0"/>
              </a:spcAft>
              <a:buSzPts val="1800"/>
              <a:buChar char="-"/>
            </a:pPr>
            <a:r>
              <a:rPr lang="sk"/>
              <a:t>Mená spojené s výskumom emócií: </a:t>
            </a:r>
            <a:br>
              <a:rPr lang="sk"/>
            </a:br>
            <a:r>
              <a:rPr i="1" lang="sk"/>
              <a:t>Darwin, Tomkins, Plutchik, Smith a Ellsworth, Roseman, Ekman </a:t>
            </a:r>
            <a:endParaRPr sz="1200" u="sng"/>
          </a:p>
        </p:txBody>
      </p:sp>
      <p:sp>
        <p:nvSpPr>
          <p:cNvPr id="129" name="Google Shape;129;p24"/>
          <p:cNvSpPr txBox="1"/>
          <p:nvPr/>
        </p:nvSpPr>
        <p:spPr>
          <a:xfrm>
            <a:off x="311700" y="4703625"/>
            <a:ext cx="33684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EFEFEF"/>
                </a:solidFill>
                <a:latin typeface="Average"/>
                <a:ea typeface="Average"/>
                <a:cs typeface="Average"/>
                <a:sym typeface="Average"/>
              </a:rPr>
              <a:t>(Slaměník, 2011) </a:t>
            </a:r>
            <a:endParaRPr>
              <a:solidFill>
                <a:srgbClr val="EFEFEF"/>
              </a:solidFill>
              <a:latin typeface="Average"/>
              <a:ea typeface="Average"/>
              <a:cs typeface="Average"/>
              <a:sym typeface="Average"/>
            </a:endParaRPr>
          </a:p>
        </p:txBody>
      </p:sp>
      <p:pic>
        <p:nvPicPr>
          <p:cNvPr id="130" name="Google Shape;130;p24"/>
          <p:cNvPicPr preferRelativeResize="0"/>
          <p:nvPr/>
        </p:nvPicPr>
        <p:blipFill>
          <a:blip r:embed="rId3">
            <a:alphaModFix/>
          </a:blip>
          <a:stretch>
            <a:fillRect/>
          </a:stretch>
        </p:blipFill>
        <p:spPr>
          <a:xfrm>
            <a:off x="6708900" y="1260900"/>
            <a:ext cx="2263325" cy="368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Emócie</a:t>
            </a:r>
            <a:endParaRPr/>
          </a:p>
          <a:p>
            <a:pPr indent="0" lvl="0" marL="0" rtl="0" algn="l">
              <a:spcBef>
                <a:spcPts val="0"/>
              </a:spcBef>
              <a:spcAft>
                <a:spcPts val="0"/>
              </a:spcAft>
              <a:buNone/>
            </a:pPr>
            <a:r>
              <a:t/>
            </a:r>
            <a:endParaRPr/>
          </a:p>
        </p:txBody>
      </p:sp>
      <p:sp>
        <p:nvSpPr>
          <p:cNvPr id="136" name="Google Shape;136;p25"/>
          <p:cNvSpPr txBox="1"/>
          <p:nvPr>
            <p:ph idx="1" type="body"/>
          </p:nvPr>
        </p:nvSpPr>
        <p:spPr>
          <a:xfrm>
            <a:off x="311700" y="1236338"/>
            <a:ext cx="471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u="sng">
                <a:solidFill>
                  <a:schemeClr val="hlink"/>
                </a:solidFill>
                <a:hlinkClick r:id="rId3"/>
              </a:rPr>
              <a:t>Stručné zhrnutie</a:t>
            </a:r>
            <a:r>
              <a:rPr lang="sk"/>
              <a:t> vedomostí z učebníc o univerzalite emócií a výrazov tváre.</a:t>
            </a:r>
            <a:endParaRPr/>
          </a:p>
          <a:p>
            <a:pPr indent="-342900" lvl="0" marL="457200" rtl="0" algn="l">
              <a:spcBef>
                <a:spcPts val="0"/>
              </a:spcBef>
              <a:spcAft>
                <a:spcPts val="0"/>
              </a:spcAft>
              <a:buSzPts val="1800"/>
              <a:buChar char="●"/>
            </a:pPr>
            <a:r>
              <a:rPr lang="sk"/>
              <a:t>J</a:t>
            </a:r>
            <a:r>
              <a:rPr lang="sk"/>
              <a:t>ames-Langeova teória</a:t>
            </a:r>
            <a:endParaRPr/>
          </a:p>
          <a:p>
            <a:pPr indent="-342900" lvl="0" marL="457200" rtl="0" algn="l">
              <a:spcBef>
                <a:spcPts val="0"/>
              </a:spcBef>
              <a:spcAft>
                <a:spcPts val="0"/>
              </a:spcAft>
              <a:buSzPts val="1800"/>
              <a:buChar char="●"/>
            </a:pPr>
            <a:r>
              <a:rPr lang="sk"/>
              <a:t>Cannon-Bardova thalamická theória</a:t>
            </a:r>
            <a:endParaRPr/>
          </a:p>
          <a:p>
            <a:pPr indent="-342900" lvl="0" marL="457200" rtl="0" algn="l">
              <a:spcBef>
                <a:spcPts val="0"/>
              </a:spcBef>
              <a:spcAft>
                <a:spcPts val="0"/>
              </a:spcAft>
              <a:buSzPts val="1800"/>
              <a:buChar char="●"/>
            </a:pPr>
            <a:r>
              <a:rPr lang="sk"/>
              <a:t>Aktivačná teória - Duffyová</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7" name="Google Shape;137;p25"/>
          <p:cNvPicPr preferRelativeResize="0"/>
          <p:nvPr/>
        </p:nvPicPr>
        <p:blipFill>
          <a:blip r:embed="rId4">
            <a:alphaModFix/>
          </a:blip>
          <a:stretch>
            <a:fillRect/>
          </a:stretch>
        </p:blipFill>
        <p:spPr>
          <a:xfrm>
            <a:off x="5148100" y="1215750"/>
            <a:ext cx="3810000" cy="345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Emócie</a:t>
            </a:r>
            <a:endParaRPr/>
          </a:p>
        </p:txBody>
      </p:sp>
      <p:sp>
        <p:nvSpPr>
          <p:cNvPr id="143" name="Google Shape;143;p26"/>
          <p:cNvSpPr txBox="1"/>
          <p:nvPr>
            <p:ph idx="1" type="body"/>
          </p:nvPr>
        </p:nvSpPr>
        <p:spPr>
          <a:xfrm>
            <a:off x="311700" y="1152475"/>
            <a:ext cx="30147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sk"/>
              <a:t>Tvár tvorí 44 svalov, z čoho 40 svalov slúži mimickým pohybom a prejavom emócií a zvyšné 4 slúžia na otváranie úst a kúsanie. </a:t>
            </a:r>
            <a:endParaRPr/>
          </a:p>
          <a:p>
            <a:pPr indent="-342900" lvl="0" marL="457200" rtl="0" algn="just">
              <a:spcBef>
                <a:spcPts val="0"/>
              </a:spcBef>
              <a:spcAft>
                <a:spcPts val="0"/>
              </a:spcAft>
              <a:buSzPts val="1800"/>
              <a:buChar char="●"/>
            </a:pPr>
            <a:r>
              <a:rPr lang="sk"/>
              <a:t>Tvárový elektromyograf EMG - meranie aktivácie svalstva aj keď nie je pohyb voľným okom pozorovateľný - microexpressions</a:t>
            </a:r>
            <a:endParaRPr/>
          </a:p>
        </p:txBody>
      </p:sp>
      <p:pic>
        <p:nvPicPr>
          <p:cNvPr id="144" name="Google Shape;144;p26"/>
          <p:cNvPicPr preferRelativeResize="0"/>
          <p:nvPr/>
        </p:nvPicPr>
        <p:blipFill>
          <a:blip r:embed="rId3">
            <a:alphaModFix/>
          </a:blip>
          <a:stretch>
            <a:fillRect/>
          </a:stretch>
        </p:blipFill>
        <p:spPr>
          <a:xfrm>
            <a:off x="3480250" y="1152476"/>
            <a:ext cx="5470776" cy="3689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sk" sz="3000">
                <a:solidFill>
                  <a:schemeClr val="dk1"/>
                </a:solidFill>
                <a:latin typeface="Oswald"/>
                <a:ea typeface="Oswald"/>
                <a:cs typeface="Oswald"/>
                <a:sym typeface="Oswald"/>
              </a:rPr>
              <a:t>Na nasledujúcich 3 slidoch nájdete videá. Bola by som rada, keby ste si pozreli všetky, ale nie je to povinné. Vyberte si, ktoré Vás zaujmú. </a:t>
            </a:r>
            <a:endParaRPr/>
          </a:p>
        </p:txBody>
      </p:sp>
      <p:pic>
        <p:nvPicPr>
          <p:cNvPr id="150" name="Google Shape;150;p27"/>
          <p:cNvPicPr preferRelativeResize="0"/>
          <p:nvPr/>
        </p:nvPicPr>
        <p:blipFill>
          <a:blip r:embed="rId3">
            <a:alphaModFix/>
          </a:blip>
          <a:stretch>
            <a:fillRect/>
          </a:stretch>
        </p:blipFill>
        <p:spPr>
          <a:xfrm>
            <a:off x="6193300" y="2494100"/>
            <a:ext cx="2383850" cy="2383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1" type="body"/>
          </p:nvPr>
        </p:nvSpPr>
        <p:spPr>
          <a:xfrm>
            <a:off x="269775" y="475225"/>
            <a:ext cx="2064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a:t>Paul Ekman o výrazoch 7 univerzálnych emócií.</a:t>
            </a:r>
            <a:endParaRPr/>
          </a:p>
        </p:txBody>
      </p:sp>
      <p:sp>
        <p:nvSpPr>
          <p:cNvPr id="156" name="Google Shape;156;p28"/>
          <p:cNvSpPr txBox="1"/>
          <p:nvPr/>
        </p:nvSpPr>
        <p:spPr>
          <a:xfrm>
            <a:off x="1593375" y="377375"/>
            <a:ext cx="73350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pic>
        <p:nvPicPr>
          <p:cNvPr descr="Dr. Paul Ekman on Expression and Gesture and Their Role in Emotion and Deception - Part 1 of 2.&#10;2007 Emotions Revealed Media&#10;Producer/Director: Paul Kaufman&#10;Presentation made possible by a grant form the Sarlo Foundation." id="157" name="Google Shape;157;p28" title="Dr. Paul Ekman on Expression and Gesture and Their Role in Emotion and Deception - Part 1">
            <a:hlinkClick r:id="rId3"/>
          </p:cNvPr>
          <p:cNvPicPr preferRelativeResize="0"/>
          <p:nvPr/>
        </p:nvPicPr>
        <p:blipFill>
          <a:blip r:embed="rId4">
            <a:alphaModFix/>
          </a:blip>
          <a:stretch>
            <a:fillRect/>
          </a:stretch>
        </p:blipFill>
        <p:spPr>
          <a:xfrm>
            <a:off x="2166750" y="475225"/>
            <a:ext cx="6761626" cy="442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idx="1" type="body"/>
          </p:nvPr>
        </p:nvSpPr>
        <p:spPr>
          <a:xfrm>
            <a:off x="311700" y="1152475"/>
            <a:ext cx="1910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a:t>Analýza micro expressions</a:t>
            </a:r>
            <a:endParaRPr/>
          </a:p>
        </p:txBody>
      </p:sp>
      <p:pic>
        <p:nvPicPr>
          <p:cNvPr descr="Free 2 Month Body Language Course: http://centerforbodylanguage.com/freey&#10;&#10;Lie To Me is based on the science of reading Facial Expressions.&#10;FREE Facial Expressions Test on: http://www.MicroExpressionsTest.com/free-youtube&#10;&#10;This video is an extract from our online Micro Expressions training.&#10;Learn how to detect facial expressions like in Lie To Me on our Micro Expressions Practitioner courses:&#10;http://www.MicroExpressionsTrainingVideos.com/P&#10;&#10;Micro Expressions Training Videos is the world's most advanced training program with videos to learn to detect lies, using Micro Expressions. Facial expressions are very short muscle movements, and these facial cues are one of the most reliable signs of what somebody really feels. Micro Expressions are very useful for reading Body Language, detecting lies, negotiations and building more authentic relationships.&#10;&#10;If you have questions about our courses, contact us on support@microexpressionstrainingvideos.com&#10;&#10;FREE 2 month Body Language e-Course on: http://www.centerforbodylanguage.com/freey" id="163" name="Google Shape;163;p29" title="MICRO EXPRESSIONS in 4K - LIE TO ME Style Analysis - Micro Expressions Training like in Lie To Me">
            <a:hlinkClick r:id="rId3"/>
          </p:cNvPr>
          <p:cNvPicPr preferRelativeResize="0"/>
          <p:nvPr/>
        </p:nvPicPr>
        <p:blipFill>
          <a:blip r:embed="rId4">
            <a:alphaModFix/>
          </a:blip>
          <a:stretch>
            <a:fillRect/>
          </a:stretch>
        </p:blipFill>
        <p:spPr>
          <a:xfrm>
            <a:off x="2445950" y="278350"/>
            <a:ext cx="6508600" cy="465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http://pbs.org/thebrain&#10;Premieres Wednesdays, October 14-November 18, 10:00-11:00 p.m. ET on PBS.&#10;&#10;David measures the movement of facial muscles in two group of subjects, and reveals why we mirror each other’s facial expressions, with important ramifications for botox-users." id="168" name="Google Shape;168;p30" title="THE BRAIN WITH DAVID EAGLEMAN | Mirroring Others | PBS">
            <a:hlinkClick r:id="rId3"/>
          </p:cNvPr>
          <p:cNvPicPr preferRelativeResize="0"/>
          <p:nvPr/>
        </p:nvPicPr>
        <p:blipFill>
          <a:blip r:embed="rId4">
            <a:alphaModFix/>
          </a:blip>
          <a:stretch>
            <a:fillRect/>
          </a:stretch>
        </p:blipFill>
        <p:spPr>
          <a:xfrm>
            <a:off x="2465350" y="100750"/>
            <a:ext cx="6589350" cy="4942000"/>
          </a:xfrm>
          <a:prstGeom prst="rect">
            <a:avLst/>
          </a:prstGeom>
          <a:noFill/>
          <a:ln>
            <a:noFill/>
          </a:ln>
        </p:spPr>
      </p:pic>
      <p:sp>
        <p:nvSpPr>
          <p:cNvPr id="169" name="Google Shape;169;p30"/>
          <p:cNvSpPr txBox="1"/>
          <p:nvPr/>
        </p:nvSpPr>
        <p:spPr>
          <a:xfrm>
            <a:off x="195675" y="673800"/>
            <a:ext cx="2529900" cy="16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sz="1800">
                <a:solidFill>
                  <a:srgbClr val="D9D9D9"/>
                </a:solidFill>
                <a:latin typeface="Average"/>
                <a:ea typeface="Average"/>
                <a:cs typeface="Average"/>
                <a:sym typeface="Average"/>
              </a:rPr>
              <a:t>Carrol - </a:t>
            </a:r>
            <a:endParaRPr sz="1800">
              <a:solidFill>
                <a:srgbClr val="D9D9D9"/>
              </a:solidFill>
              <a:latin typeface="Average"/>
              <a:ea typeface="Average"/>
              <a:cs typeface="Average"/>
              <a:sym typeface="Average"/>
            </a:endParaRPr>
          </a:p>
          <a:p>
            <a:pPr indent="0" lvl="0" marL="0" rtl="0" algn="l">
              <a:spcBef>
                <a:spcPts val="0"/>
              </a:spcBef>
              <a:spcAft>
                <a:spcPts val="0"/>
              </a:spcAft>
              <a:buNone/>
            </a:pPr>
            <a:r>
              <a:rPr lang="sk" sz="1800">
                <a:solidFill>
                  <a:srgbClr val="D9D9D9"/>
                </a:solidFill>
                <a:latin typeface="Average"/>
                <a:ea typeface="Average"/>
                <a:cs typeface="Average"/>
                <a:sym typeface="Average"/>
              </a:rPr>
              <a:t>Facial feedback hypothesis</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idx="1" type="body"/>
          </p:nvPr>
        </p:nvSpPr>
        <p:spPr>
          <a:xfrm>
            <a:off x="143975" y="1152475"/>
            <a:ext cx="8520600" cy="34164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lang="sk"/>
              <a:t>Vzhľadom na momentálny čas, kedy by sme všetci mali ideálne sedieť doma na zadkoch, odporúčam Vám, pozrieť si aj ďalšie videá Davida Eaglemana, dokáže popisovať a vysvetľovať zložité procesy elegantným a jednoduchým spôsobom. Na Youtube nájdete niekoľko epizód jeho programu THE BRAIN, ale má aj veľmi zaujímavú prednášku na TED talk. Okrem toho Vám to môže pomôcť pri </a:t>
            </a:r>
            <a:br>
              <a:rPr lang="sk"/>
            </a:br>
            <a:r>
              <a:rPr lang="sk"/>
              <a:t>štúdiu neurovied.   </a:t>
            </a:r>
            <a:endParaRPr/>
          </a:p>
          <a:p>
            <a:pPr indent="0" lvl="0" marL="457200" rtl="0" algn="just">
              <a:spcBef>
                <a:spcPts val="1600"/>
              </a:spcBef>
              <a:spcAft>
                <a:spcPts val="1600"/>
              </a:spcAft>
              <a:buNone/>
            </a:pPr>
            <a:r>
              <a:rPr lang="sk"/>
              <a:t>Alebo ak niekoho viac zaujímajú emócie, odporúčam</a:t>
            </a:r>
            <a:br>
              <a:rPr lang="sk"/>
            </a:br>
            <a:r>
              <a:rPr lang="sk"/>
              <a:t>pohrať sa na </a:t>
            </a:r>
            <a:r>
              <a:rPr lang="sk" u="sng">
                <a:solidFill>
                  <a:schemeClr val="hlink"/>
                </a:solidFill>
                <a:hlinkClick r:id="rId3"/>
              </a:rPr>
              <a:t>tejto stránke.</a:t>
            </a:r>
            <a:br>
              <a:rPr lang="sk"/>
            </a:br>
            <a:r>
              <a:rPr lang="sk"/>
              <a:t>Svoje vlastné schopnosti rozpoznávania emócií</a:t>
            </a:r>
            <a:br>
              <a:rPr lang="sk"/>
            </a:br>
            <a:r>
              <a:rPr lang="sk"/>
              <a:t>si môžete vyskúšať </a:t>
            </a:r>
            <a:r>
              <a:rPr lang="sk" u="sng">
                <a:solidFill>
                  <a:schemeClr val="hlink"/>
                </a:solidFill>
                <a:hlinkClick r:id="rId4"/>
              </a:rPr>
              <a:t>tu.</a:t>
            </a:r>
            <a:endParaRPr/>
          </a:p>
        </p:txBody>
      </p:sp>
      <p:pic>
        <p:nvPicPr>
          <p:cNvPr id="175" name="Google Shape;175;p31"/>
          <p:cNvPicPr preferRelativeResize="0"/>
          <p:nvPr/>
        </p:nvPicPr>
        <p:blipFill>
          <a:blip r:embed="rId5">
            <a:alphaModFix/>
          </a:blip>
          <a:stretch>
            <a:fillRect/>
          </a:stretch>
        </p:blipFill>
        <p:spPr>
          <a:xfrm>
            <a:off x="5576775" y="2798850"/>
            <a:ext cx="3255526" cy="213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381600" y="863550"/>
            <a:ext cx="32385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sk"/>
              <a:t>Nechcem Vám opakovať vedomosti z obecnej psychológie, preto v tejto prezentácii nájdete skôr rozšírenia, ako sa na danú problematiku môžete pozrieť hlavne z hľadiska pozorovania. Preto nájdete v prezentácií veľa videí. </a:t>
            </a:r>
            <a:endParaRPr/>
          </a:p>
        </p:txBody>
      </p:sp>
      <p:pic>
        <p:nvPicPr>
          <p:cNvPr id="66" name="Google Shape;66;p14"/>
          <p:cNvPicPr preferRelativeResize="0"/>
          <p:nvPr/>
        </p:nvPicPr>
        <p:blipFill>
          <a:blip r:embed="rId3">
            <a:alphaModFix/>
          </a:blip>
          <a:stretch>
            <a:fillRect/>
          </a:stretch>
        </p:blipFill>
        <p:spPr>
          <a:xfrm>
            <a:off x="3981975" y="152400"/>
            <a:ext cx="4020153"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Dobrovoľné, ale mohlo by Vás to zaujať</a:t>
            </a:r>
            <a:endParaRPr/>
          </a:p>
        </p:txBody>
      </p:sp>
      <p:sp>
        <p:nvSpPr>
          <p:cNvPr id="181" name="Google Shape;18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sz="1100">
                <a:latin typeface="Arial"/>
                <a:ea typeface="Arial"/>
                <a:cs typeface="Arial"/>
                <a:sym typeface="Arial"/>
              </a:rPr>
              <a:t>Ak niekoho zaujíma komparatívna psychológia, ktorá sa venuje porovnávaniu správania medzi zvieratami a človekom, tu je skvelý </a:t>
            </a:r>
            <a:r>
              <a:rPr lang="sk" sz="1100" u="sng">
                <a:solidFill>
                  <a:schemeClr val="accent5"/>
                </a:solidFill>
                <a:latin typeface="Arial"/>
                <a:ea typeface="Arial"/>
                <a:cs typeface="Arial"/>
                <a:sym typeface="Arial"/>
                <a:hlinkClick r:id="rId3">
                  <a:extLst>
                    <a:ext uri="{A12FA001-AC4F-418D-AE19-62706E023703}">
                      <ahyp:hlinkClr val="tx"/>
                    </a:ext>
                  </a:extLst>
                </a:hlinkClick>
              </a:rPr>
              <a:t>TED talk o alfa samcoch</a:t>
            </a:r>
            <a:r>
              <a:rPr lang="sk" sz="1100">
                <a:latin typeface="Arial"/>
                <a:ea typeface="Arial"/>
                <a:cs typeface="Arial"/>
                <a:sym typeface="Arial"/>
              </a:rPr>
              <a:t>.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sk" sz="1100">
                <a:latin typeface="Arial"/>
                <a:ea typeface="Arial"/>
                <a:cs typeface="Arial"/>
                <a:sym typeface="Arial"/>
              </a:rPr>
              <a:t>Zaujímavé prejavy alfa samcov môžete sledovať v rámci MMA, pri </a:t>
            </a:r>
            <a:r>
              <a:rPr b="1" lang="sk" sz="1100" u="sng">
                <a:latin typeface="Arial"/>
                <a:ea typeface="Arial"/>
                <a:cs typeface="Arial"/>
                <a:sym typeface="Arial"/>
              </a:rPr>
              <a:t>staredown,</a:t>
            </a:r>
            <a:r>
              <a:rPr lang="sk" sz="1100">
                <a:latin typeface="Arial"/>
                <a:ea typeface="Arial"/>
                <a:cs typeface="Arial"/>
                <a:sym typeface="Arial"/>
              </a:rPr>
              <a:t> odporúčam nájsť si na youtube, na výber je tam toho viac než dosť.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sk" sz="1100">
                <a:latin typeface="Arial"/>
                <a:ea typeface="Arial"/>
                <a:cs typeface="Arial"/>
                <a:sym typeface="Arial"/>
              </a:rPr>
              <a:t>Ak Vás zaujíma evolučná psychológia, odporúčam prečítať si od Kollárika kapitolu Evolučné aspekty sociálnosti od strany 73. (Knihu nájdete na ulož.to)</a:t>
            </a:r>
            <a:endParaRPr sz="1100">
              <a:latin typeface="Arial"/>
              <a:ea typeface="Arial"/>
              <a:cs typeface="Arial"/>
              <a:sym typeface="Arial"/>
            </a:endParaRPr>
          </a:p>
          <a:p>
            <a:pPr indent="0" lvl="0" marL="0" rtl="0" algn="l">
              <a:spcBef>
                <a:spcPts val="1600"/>
              </a:spcBef>
              <a:spcAft>
                <a:spcPts val="0"/>
              </a:spcAft>
              <a:buNone/>
            </a:pPr>
            <a:r>
              <a:t/>
            </a:r>
            <a:endParaRPr sz="1100">
              <a:latin typeface="Arial"/>
              <a:ea typeface="Arial"/>
              <a:cs typeface="Arial"/>
              <a:sym typeface="Arial"/>
            </a:endParaRPr>
          </a:p>
          <a:p>
            <a:pPr indent="-298450" lvl="0" marL="457200" rtl="0" algn="l">
              <a:spcBef>
                <a:spcPts val="1600"/>
              </a:spcBef>
              <a:spcAft>
                <a:spcPts val="0"/>
              </a:spcAft>
              <a:buSzPts val="1100"/>
              <a:buFont typeface="Arial"/>
              <a:buChar char="●"/>
            </a:pPr>
            <a:r>
              <a:rPr lang="sk" sz="1100">
                <a:latin typeface="Arial"/>
                <a:ea typeface="Arial"/>
                <a:cs typeface="Arial"/>
                <a:sym typeface="Arial"/>
              </a:rPr>
              <a:t>Ak Vás zaujíma viac technika, je dobré pozrieť si </a:t>
            </a:r>
            <a:r>
              <a:rPr lang="sk" sz="1100" u="sng">
                <a:solidFill>
                  <a:schemeClr val="hlink"/>
                </a:solidFill>
                <a:latin typeface="Arial"/>
                <a:ea typeface="Arial"/>
                <a:cs typeface="Arial"/>
                <a:sym typeface="Arial"/>
                <a:hlinkClick r:id="rId4"/>
              </a:rPr>
              <a:t>TED talk</a:t>
            </a:r>
            <a:r>
              <a:rPr lang="sk" sz="1100">
                <a:latin typeface="Arial"/>
                <a:ea typeface="Arial"/>
                <a:cs typeface="Arial"/>
                <a:sym typeface="Arial"/>
              </a:rPr>
              <a:t> alebo aj viac o  ich výskume a možnostiach reálneho využitia aplikácie, ktorá rozpoznáva emócie na základe výrazov tváre a algoritmu.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sk" sz="1100">
                <a:latin typeface="Arial"/>
                <a:ea typeface="Arial"/>
                <a:cs typeface="Arial"/>
                <a:sym typeface="Arial"/>
              </a:rPr>
              <a:t>A tu je pohľad na </a:t>
            </a:r>
            <a:r>
              <a:rPr lang="sk" sz="1100" u="sng">
                <a:solidFill>
                  <a:schemeClr val="hlink"/>
                </a:solidFill>
                <a:latin typeface="Arial"/>
                <a:ea typeface="Arial"/>
                <a:cs typeface="Arial"/>
                <a:sym typeface="Arial"/>
                <a:hlinkClick r:id="rId5"/>
              </a:rPr>
              <a:t>emócie</a:t>
            </a:r>
            <a:r>
              <a:rPr lang="sk" sz="1100">
                <a:latin typeface="Arial"/>
                <a:ea typeface="Arial"/>
                <a:cs typeface="Arial"/>
                <a:sym typeface="Arial"/>
              </a:rPr>
              <a:t>, ktorý prezentuje trochu iný pohľad na emócie ako tradičná psychológia. </a:t>
            </a:r>
            <a:endParaRPr sz="1100">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Odkazy</a:t>
            </a:r>
            <a:endParaRPr/>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1400">
                <a:solidFill>
                  <a:srgbClr val="D9D9D9"/>
                </a:solidFill>
              </a:rPr>
              <a:t>Doherty, M.J. (2009). </a:t>
            </a:r>
            <a:r>
              <a:rPr i="1" lang="sk" sz="1400">
                <a:solidFill>
                  <a:srgbClr val="D9D9D9"/>
                </a:solidFill>
              </a:rPr>
              <a:t>Theory of mind: How children understand other’ thoughts and feelings.</a:t>
            </a:r>
            <a:r>
              <a:rPr lang="sk" sz="1400">
                <a:solidFill>
                  <a:srgbClr val="D9D9D9"/>
                </a:solidFill>
              </a:rPr>
              <a:t> Psychology Press. ISBN 978-184-169-570-9. </a:t>
            </a:r>
            <a:endParaRPr sz="1400">
              <a:solidFill>
                <a:srgbClr val="D9D9D9"/>
              </a:solidFill>
            </a:endParaRPr>
          </a:p>
          <a:p>
            <a:pPr indent="0" lvl="0" marL="0" rtl="0" algn="l">
              <a:lnSpc>
                <a:spcPct val="100000"/>
              </a:lnSpc>
              <a:spcBef>
                <a:spcPts val="1600"/>
              </a:spcBef>
              <a:spcAft>
                <a:spcPts val="0"/>
              </a:spcAft>
              <a:buNone/>
            </a:pPr>
            <a:r>
              <a:rPr lang="sk" sz="1400">
                <a:solidFill>
                  <a:srgbClr val="D9D9D9"/>
                </a:solidFill>
              </a:rPr>
              <a:t>Kollárik, T. (2008). </a:t>
            </a:r>
            <a:r>
              <a:rPr i="1" lang="sk" sz="1400">
                <a:solidFill>
                  <a:srgbClr val="D9D9D9"/>
                </a:solidFill>
              </a:rPr>
              <a:t>Sociálna psychológia.</a:t>
            </a:r>
            <a:r>
              <a:rPr lang="sk" sz="1400">
                <a:solidFill>
                  <a:srgbClr val="D9D9D9"/>
                </a:solidFill>
              </a:rPr>
              <a:t> Univerzita Komenského v Bratislave. ISBN 987-80-223-2479-3.</a:t>
            </a:r>
            <a:endParaRPr sz="1400">
              <a:solidFill>
                <a:srgbClr val="D9D9D9"/>
              </a:solidFill>
            </a:endParaRPr>
          </a:p>
          <a:p>
            <a:pPr indent="0" lvl="0" marL="0" rtl="0" algn="l">
              <a:lnSpc>
                <a:spcPct val="100000"/>
              </a:lnSpc>
              <a:spcBef>
                <a:spcPts val="0"/>
              </a:spcBef>
              <a:spcAft>
                <a:spcPts val="0"/>
              </a:spcAft>
              <a:buNone/>
            </a:pPr>
            <a:r>
              <a:t/>
            </a:r>
            <a:endParaRPr sz="1400">
              <a:solidFill>
                <a:srgbClr val="D9D9D9"/>
              </a:solidFill>
            </a:endParaRPr>
          </a:p>
          <a:p>
            <a:pPr indent="0" lvl="0" marL="0" rtl="0" algn="l">
              <a:lnSpc>
                <a:spcPct val="100000"/>
              </a:lnSpc>
              <a:spcBef>
                <a:spcPts val="0"/>
              </a:spcBef>
              <a:spcAft>
                <a:spcPts val="0"/>
              </a:spcAft>
              <a:buNone/>
            </a:pPr>
            <a:r>
              <a:rPr lang="sk" sz="1400">
                <a:solidFill>
                  <a:srgbClr val="D9D9D9"/>
                </a:solidFill>
              </a:rPr>
              <a:t>Hartl, P. &amp; Hartlová, H. (2010). </a:t>
            </a:r>
            <a:r>
              <a:rPr i="1" lang="sk" sz="1400">
                <a:solidFill>
                  <a:srgbClr val="D9D9D9"/>
                </a:solidFill>
              </a:rPr>
              <a:t>Velký psychologický slovník</a:t>
            </a:r>
            <a:r>
              <a:rPr lang="sk" sz="1400">
                <a:solidFill>
                  <a:srgbClr val="D9D9D9"/>
                </a:solidFill>
              </a:rPr>
              <a:t>. Portál. ISBN 978-80-7367-686-5.</a:t>
            </a:r>
            <a:br>
              <a:rPr lang="sk" sz="1400">
                <a:solidFill>
                  <a:srgbClr val="D9D9D9"/>
                </a:solidFill>
              </a:rPr>
            </a:br>
            <a:endParaRPr sz="1400">
              <a:solidFill>
                <a:srgbClr val="D9D9D9"/>
              </a:solidFill>
            </a:endParaRPr>
          </a:p>
          <a:p>
            <a:pPr indent="0" lvl="0" marL="0" rtl="0" algn="l">
              <a:spcBef>
                <a:spcPts val="0"/>
              </a:spcBef>
              <a:spcAft>
                <a:spcPts val="0"/>
              </a:spcAft>
              <a:buNone/>
            </a:pPr>
            <a:r>
              <a:rPr lang="sk" sz="1400">
                <a:solidFill>
                  <a:srgbClr val="D9D9D9"/>
                </a:solidFill>
              </a:rPr>
              <a:t>Slaměník, I. (2011). </a:t>
            </a:r>
            <a:r>
              <a:rPr i="1" lang="sk" sz="1400">
                <a:solidFill>
                  <a:srgbClr val="D9D9D9"/>
                </a:solidFill>
              </a:rPr>
              <a:t>Emoce a interpersonální vztahy</a:t>
            </a:r>
            <a:r>
              <a:rPr lang="sk" sz="1400">
                <a:solidFill>
                  <a:srgbClr val="D9D9D9"/>
                </a:solidFill>
              </a:rPr>
              <a:t>. Grada. ISBN 978-80-247-3311-1. </a:t>
            </a:r>
            <a:endParaRPr sz="1400">
              <a:solidFill>
                <a:srgbClr val="D9D9D9"/>
              </a:solidFill>
            </a:endParaRPr>
          </a:p>
          <a:p>
            <a:pPr indent="0" lvl="0" marL="0" rtl="0" algn="l">
              <a:spcBef>
                <a:spcPts val="1600"/>
              </a:spcBef>
              <a:spcAft>
                <a:spcPts val="1600"/>
              </a:spcAft>
              <a:buNone/>
            </a:pPr>
            <a:r>
              <a:rPr lang="sk" sz="1100" u="sng">
                <a:solidFill>
                  <a:schemeClr val="hlink"/>
                </a:solidFill>
                <a:latin typeface="Arial"/>
                <a:ea typeface="Arial"/>
                <a:cs typeface="Arial"/>
                <a:sym typeface="Arial"/>
                <a:hlinkClick r:id="rId3"/>
              </a:rPr>
              <a:t>https://www.youtube.com/watch?v=FWSxSQsspiQ</a:t>
            </a:r>
            <a:br>
              <a:rPr lang="sk"/>
            </a:br>
            <a:r>
              <a:rPr lang="sk" sz="1100" u="sng">
                <a:solidFill>
                  <a:schemeClr val="hlink"/>
                </a:solidFill>
                <a:latin typeface="Arial"/>
                <a:ea typeface="Arial"/>
                <a:cs typeface="Arial"/>
                <a:sym typeface="Arial"/>
                <a:hlinkClick r:id="rId4"/>
              </a:rPr>
              <a:t>https://www.spectrumnews.org/opinion/viewpoint/false-belief-tasks-are-distinct-from-theory-of-mind/</a:t>
            </a:r>
            <a:br>
              <a:rPr lang="sk"/>
            </a:br>
            <a:br>
              <a:rPr lang="sk"/>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Zdroje obrázkov</a:t>
            </a:r>
            <a:endParaRPr/>
          </a:p>
          <a:p>
            <a:pPr indent="0" lvl="0" marL="0" rtl="0" algn="l">
              <a:spcBef>
                <a:spcPts val="0"/>
              </a:spcBef>
              <a:spcAft>
                <a:spcPts val="0"/>
              </a:spcAft>
              <a:buNone/>
            </a:pPr>
            <a:r>
              <a:t/>
            </a:r>
            <a:endParaRPr/>
          </a:p>
        </p:txBody>
      </p:sp>
      <p:sp>
        <p:nvSpPr>
          <p:cNvPr id="193" name="Google Shape;19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1100" u="sng">
                <a:solidFill>
                  <a:schemeClr val="hlink"/>
                </a:solidFill>
                <a:latin typeface="Arial"/>
                <a:ea typeface="Arial"/>
                <a:cs typeface="Arial"/>
                <a:sym typeface="Arial"/>
                <a:hlinkClick r:id="rId3"/>
              </a:rPr>
              <a:t>https://cdn.psychologytoday.com/sites/default/files/field_blog_entry_images/2017-07/capture.png</a:t>
            </a:r>
            <a:br>
              <a:rPr lang="sk" sz="1100"/>
            </a:br>
            <a:r>
              <a:rPr lang="sk" sz="1100" u="sng">
                <a:solidFill>
                  <a:schemeClr val="hlink"/>
                </a:solidFill>
                <a:latin typeface="Arial"/>
                <a:ea typeface="Arial"/>
                <a:cs typeface="Arial"/>
                <a:sym typeface="Arial"/>
                <a:hlinkClick r:id="rId4"/>
              </a:rPr>
              <a:t>https://sites.google.com/site/societyemblems/_/rsrc/1355534458535/home/diss_img.jpg</a:t>
            </a:r>
            <a:br>
              <a:rPr lang="sk" sz="1100"/>
            </a:br>
            <a:r>
              <a:rPr lang="sk" sz="1100" u="sng">
                <a:solidFill>
                  <a:schemeClr val="hlink"/>
                </a:solidFill>
                <a:latin typeface="Arial"/>
                <a:ea typeface="Arial"/>
                <a:cs typeface="Arial"/>
                <a:sym typeface="Arial"/>
                <a:hlinkClick r:id="rId5"/>
              </a:rPr>
              <a:t>https://www.onlygfx.com/wp-content/uploads/2017/12/recommended-stamp-2.png</a:t>
            </a:r>
            <a:br>
              <a:rPr lang="sk" sz="1100"/>
            </a:br>
            <a:r>
              <a:rPr lang="sk" sz="1100" u="sng">
                <a:solidFill>
                  <a:schemeClr val="hlink"/>
                </a:solidFill>
                <a:latin typeface="Arial"/>
                <a:ea typeface="Arial"/>
                <a:cs typeface="Arial"/>
                <a:sym typeface="Arial"/>
                <a:hlinkClick r:id="rId6"/>
              </a:rPr>
              <a:t>https://lh3.googleusercontent.com/proxy/K6qChUr6-UWFrEvaKe0ixYgbXFGUtYMUZPKKAjR-zoFrVSlIZOs1UGgmHuEgER3Jw098J5tceGFjen-5luzjIKTcsVWeIKMJyoZUA2Iz9l4shupmCrc6wauRqTj82hEcUVbqP5ogAHBxm88tDe7gyRnOHCjiQfIWpnmtVDZy</a:t>
            </a:r>
            <a:br>
              <a:rPr lang="sk" sz="1100"/>
            </a:br>
            <a:r>
              <a:rPr lang="sk" sz="1100" u="sng">
                <a:solidFill>
                  <a:schemeClr val="hlink"/>
                </a:solidFill>
                <a:latin typeface="Arial"/>
                <a:ea typeface="Arial"/>
                <a:cs typeface="Arial"/>
                <a:sym typeface="Arial"/>
                <a:hlinkClick r:id="rId7"/>
              </a:rPr>
              <a:t>https://d1w7fb2mkkr3kw.cloudfront.net/assets/images/book/lrg/9780/0025/9780002558662.jpg</a:t>
            </a:r>
            <a:br>
              <a:rPr lang="sk" sz="1100"/>
            </a:br>
            <a:r>
              <a:rPr lang="sk" sz="1100" u="sng">
                <a:solidFill>
                  <a:schemeClr val="hlink"/>
                </a:solidFill>
                <a:latin typeface="Arial"/>
                <a:ea typeface="Arial"/>
                <a:cs typeface="Arial"/>
                <a:sym typeface="Arial"/>
                <a:hlinkClick r:id="rId8"/>
              </a:rPr>
              <a:t>https://media.imotions.com/images/20190411124309/Face-muscles.jpg</a:t>
            </a:r>
            <a:br>
              <a:rPr lang="sk" sz="1100"/>
            </a:br>
            <a:r>
              <a:rPr lang="sk" sz="1100" u="sng">
                <a:solidFill>
                  <a:schemeClr val="hlink"/>
                </a:solidFill>
                <a:hlinkClick r:id="rId9"/>
              </a:rPr>
              <a:t>https://upload.wikimedia.org/wikipedia/en/thumb/a/ac/Sally-Anne_test.jpg/300px-Sally-Anne_test.jpg</a:t>
            </a:r>
            <a:br>
              <a:rPr lang="sk" sz="1100"/>
            </a:br>
            <a:r>
              <a:rPr lang="sk" sz="1100" u="sng">
                <a:solidFill>
                  <a:schemeClr val="hlink"/>
                </a:solidFill>
                <a:hlinkClick r:id="rId10"/>
              </a:rPr>
              <a:t>https://cdn.shopify.com/s/files/1/1061/1924/products/Thumbs_Up_Hand_Sign_Emoji_large.png?v=1571606063</a:t>
            </a:r>
            <a:br>
              <a:rPr lang="sk" sz="1100"/>
            </a:br>
            <a:r>
              <a:rPr lang="sk" sz="1100" u="sng">
                <a:solidFill>
                  <a:schemeClr val="hlink"/>
                </a:solidFill>
                <a:hlinkClick r:id="rId11"/>
              </a:rPr>
              <a:t>https://pbs.twimg.com/media/EOosNgiUcAEMQgW.jpg</a:t>
            </a:r>
            <a:br>
              <a:rPr lang="sk" sz="1100"/>
            </a:br>
            <a:r>
              <a:rPr lang="sk" sz="1100" u="sng">
                <a:solidFill>
                  <a:schemeClr val="hlink"/>
                </a:solidFill>
                <a:hlinkClick r:id="rId12"/>
              </a:rPr>
              <a:t>https://i.pinimg.com/originals/29/3f/f8/293ff8faf8eccb20f7f44636fd82dba3.jpg</a:t>
            </a:r>
            <a:br>
              <a:rPr lang="sk" sz="1100"/>
            </a:b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br>
              <a:rPr lang="sk" sz="1100"/>
            </a:br>
            <a:endParaRPr sz="1100"/>
          </a:p>
          <a:p>
            <a:pPr indent="0" lvl="0" marL="0" rtl="0" algn="l">
              <a:spcBef>
                <a:spcPts val="1600"/>
              </a:spcBef>
              <a:spcAft>
                <a:spcPts val="160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466100" y="1396350"/>
            <a:ext cx="2147700" cy="338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k" sz="1600">
                <a:solidFill>
                  <a:srgbClr val="F3F3F3"/>
                </a:solidFill>
                <a:latin typeface="Average"/>
                <a:ea typeface="Average"/>
                <a:cs typeface="Average"/>
                <a:sym typeface="Average"/>
              </a:rPr>
              <a:t>The monkey Business Illusion pravdepodobne poznáte, tak tu je trochu iná ukážka testovania pozornosti aneb ako je naša pozornosť nedokonalá.</a:t>
            </a:r>
            <a:endParaRPr sz="1600">
              <a:solidFill>
                <a:srgbClr val="F3F3F3"/>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pic>
        <p:nvPicPr>
          <p:cNvPr descr="This video shows footage from a 1998 study by Daniel Simons and Daniel Levin in which a participant fails to notice when the person he is talking to is replaced by someone else.  The study was among the first to demonstrate that the phenomenon of &quot;change blindness&quot; can occur outside the laboratory.  This was the first of many studies by Simons, Levin, and colleagues to explore how change blindness can occur in the real world." id="72" name="Google Shape;72;p15" title="The &quot;Door&quot; Study">
            <a:hlinkClick r:id="rId3"/>
          </p:cNvPr>
          <p:cNvPicPr preferRelativeResize="0"/>
          <p:nvPr/>
        </p:nvPicPr>
        <p:blipFill>
          <a:blip r:embed="rId4">
            <a:alphaModFix/>
          </a:blip>
          <a:stretch>
            <a:fillRect/>
          </a:stretch>
        </p:blipFill>
        <p:spPr>
          <a:xfrm>
            <a:off x="2754617" y="348075"/>
            <a:ext cx="6188909" cy="464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Pozornosť</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D9D9D9"/>
              </a:buClr>
              <a:buSzPts val="1400"/>
              <a:buChar char="●"/>
            </a:pPr>
            <a:r>
              <a:rPr lang="sk" sz="1400">
                <a:solidFill>
                  <a:srgbClr val="D9D9D9"/>
                </a:solidFill>
              </a:rPr>
              <a:t>“Pozornosť je mentálny proces, ktorého funkciou je púšťať do vedomia obmedzený počet informácií, a tak ho chrániť pred zahltením veľkým množstvom podnetov.”</a:t>
            </a:r>
            <a:endParaRPr sz="1400">
              <a:solidFill>
                <a:srgbClr val="D9D9D9"/>
              </a:solidFill>
            </a:endParaRPr>
          </a:p>
          <a:p>
            <a:pPr indent="0" lvl="0" marL="457200" rtl="0" algn="l">
              <a:spcBef>
                <a:spcPts val="0"/>
              </a:spcBef>
              <a:spcAft>
                <a:spcPts val="0"/>
              </a:spcAft>
              <a:buNone/>
            </a:pPr>
            <a:r>
              <a:t/>
            </a:r>
            <a:endParaRPr sz="1400">
              <a:solidFill>
                <a:srgbClr val="D9D9D9"/>
              </a:solidFill>
            </a:endParaRPr>
          </a:p>
          <a:p>
            <a:pPr indent="-317500" lvl="0" marL="457200" rtl="0" algn="l">
              <a:spcBef>
                <a:spcPts val="0"/>
              </a:spcBef>
              <a:spcAft>
                <a:spcPts val="0"/>
              </a:spcAft>
              <a:buClr>
                <a:srgbClr val="D9D9D9"/>
              </a:buClr>
              <a:buSzPts val="1400"/>
              <a:buChar char="●"/>
            </a:pPr>
            <a:r>
              <a:rPr lang="sk" sz="1400">
                <a:solidFill>
                  <a:srgbClr val="D9D9D9"/>
                </a:solidFill>
              </a:rPr>
              <a:t>aktívna - zámerná / pasívna - bezděčná</a:t>
            </a:r>
            <a:endParaRPr sz="1400">
              <a:solidFill>
                <a:srgbClr val="D9D9D9"/>
              </a:solidFill>
            </a:endParaRPr>
          </a:p>
          <a:p>
            <a:pPr indent="-317500" lvl="0" marL="457200" rtl="0" algn="l">
              <a:spcBef>
                <a:spcPts val="1600"/>
              </a:spcBef>
              <a:spcAft>
                <a:spcPts val="0"/>
              </a:spcAft>
              <a:buClr>
                <a:srgbClr val="D9D9D9"/>
              </a:buClr>
              <a:buSzPts val="1400"/>
              <a:buChar char="●"/>
            </a:pPr>
            <a:r>
              <a:rPr lang="sk" sz="1400">
                <a:solidFill>
                  <a:srgbClr val="D9D9D9"/>
                </a:solidFill>
              </a:rPr>
              <a:t>Pre pozorovanie je otázka pozornosti hlavne na strane pozorovateľa, ale môže nám poskytnúť aj informácie o pozorovanom (klinika, pracovka, terapia,...)</a:t>
            </a:r>
            <a:endParaRPr sz="1400">
              <a:solidFill>
                <a:srgbClr val="D9D9D9"/>
              </a:solidFill>
            </a:endParaRPr>
          </a:p>
          <a:p>
            <a:pPr indent="-317500" lvl="0" marL="457200" rtl="0" algn="l">
              <a:spcBef>
                <a:spcPts val="1600"/>
              </a:spcBef>
              <a:spcAft>
                <a:spcPts val="1600"/>
              </a:spcAft>
              <a:buClr>
                <a:srgbClr val="D9D9D9"/>
              </a:buClr>
              <a:buSzPts val="1400"/>
              <a:buChar char="●"/>
            </a:pPr>
            <a:r>
              <a:rPr lang="sk" sz="1400">
                <a:solidFill>
                  <a:srgbClr val="D9D9D9"/>
                </a:solidFill>
              </a:rPr>
              <a:t>Kde si nájsť viac o pozornosti:</a:t>
            </a:r>
            <a:br>
              <a:rPr lang="sk" sz="1400">
                <a:solidFill>
                  <a:srgbClr val="D9D9D9"/>
                </a:solidFill>
              </a:rPr>
            </a:br>
            <a:r>
              <a:rPr lang="sk" sz="1400">
                <a:solidFill>
                  <a:srgbClr val="D9D9D9"/>
                </a:solidFill>
              </a:rPr>
              <a:t>Svoboda - Psychopatologie a psychiatrie (Poruchy pozornosti)</a:t>
            </a:r>
            <a:br>
              <a:rPr lang="sk" sz="1400">
                <a:solidFill>
                  <a:srgbClr val="D9D9D9"/>
                </a:solidFill>
              </a:rPr>
            </a:br>
            <a:r>
              <a:rPr lang="sk" sz="1400">
                <a:solidFill>
                  <a:srgbClr val="D9D9D9"/>
                </a:solidFill>
              </a:rPr>
              <a:t>Eysenck - Kognitivní psychologie (Pozornost a hranice výkonu) alebo</a:t>
            </a:r>
            <a:br>
              <a:rPr lang="sk" sz="1400">
                <a:solidFill>
                  <a:srgbClr val="D9D9D9"/>
                </a:solidFill>
              </a:rPr>
            </a:br>
            <a:r>
              <a:rPr lang="sk" sz="1400">
                <a:solidFill>
                  <a:srgbClr val="D9D9D9"/>
                </a:solidFill>
              </a:rPr>
              <a:t>Sternberg - Kognitivní psychologie </a:t>
            </a:r>
            <a:endParaRPr sz="1400">
              <a:solidFill>
                <a:srgbClr val="D9D9D9"/>
              </a:solidFill>
            </a:endParaRPr>
          </a:p>
        </p:txBody>
      </p:sp>
      <p:sp>
        <p:nvSpPr>
          <p:cNvPr id="79" name="Google Shape;79;p16"/>
          <p:cNvSpPr txBox="1"/>
          <p:nvPr/>
        </p:nvSpPr>
        <p:spPr>
          <a:xfrm>
            <a:off x="0" y="4761300"/>
            <a:ext cx="30000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F3F3F3"/>
                </a:solidFill>
                <a:latin typeface="Average"/>
                <a:ea typeface="Average"/>
                <a:cs typeface="Average"/>
                <a:sym typeface="Average"/>
              </a:rPr>
              <a:t>(Hartl, Hartlová, 2010)</a:t>
            </a:r>
            <a:endParaRPr>
              <a:solidFill>
                <a:srgbClr val="F3F3F3"/>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20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Znaky pozornosti</a:t>
            </a:r>
            <a:endParaRPr/>
          </a:p>
        </p:txBody>
      </p:sp>
      <p:sp>
        <p:nvSpPr>
          <p:cNvPr id="85" name="Google Shape;85;p17"/>
          <p:cNvSpPr txBox="1"/>
          <p:nvPr>
            <p:ph idx="1" type="body"/>
          </p:nvPr>
        </p:nvSpPr>
        <p:spPr>
          <a:xfrm>
            <a:off x="311700" y="880550"/>
            <a:ext cx="8520600" cy="402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B6D7A8"/>
                </a:solidFill>
              </a:rPr>
              <a:t>Pozorujeme 2 deti, ktoré plnia zadanie kresby stromu.</a:t>
            </a:r>
            <a:endParaRPr>
              <a:solidFill>
                <a:srgbClr val="B6D7A8"/>
              </a:solidFill>
            </a:endParaRPr>
          </a:p>
          <a:p>
            <a:pPr indent="-342900" lvl="0" marL="457200" rtl="0" algn="l">
              <a:spcBef>
                <a:spcPts val="1600"/>
              </a:spcBef>
              <a:spcAft>
                <a:spcPts val="0"/>
              </a:spcAft>
              <a:buSzPts val="1800"/>
              <a:buChar char="●"/>
            </a:pPr>
            <a:r>
              <a:rPr lang="sk" u="sng"/>
              <a:t>Koncentrácia</a:t>
            </a:r>
            <a:r>
              <a:rPr lang="sk"/>
              <a:t> - zameranosť na predmet s dôrazom na silu a intenzitu zamerania</a:t>
            </a:r>
            <a:endParaRPr/>
          </a:p>
          <a:p>
            <a:pPr indent="-323850" lvl="1" marL="914400" rtl="0" algn="l">
              <a:spcBef>
                <a:spcPts val="0"/>
              </a:spcBef>
              <a:spcAft>
                <a:spcPts val="0"/>
              </a:spcAft>
              <a:buClr>
                <a:srgbClr val="B6D7A8"/>
              </a:buClr>
              <a:buSzPts val="1500"/>
              <a:buChar char="○"/>
            </a:pPr>
            <a:r>
              <a:rPr lang="sk" sz="1500">
                <a:solidFill>
                  <a:srgbClr val="B6D7A8"/>
                </a:solidFill>
              </a:rPr>
              <a:t>ako a ako dlho sa dokážeme sústrediť na deti a ich prejavy s udržaním stabilného sústredenia, než začnem premýšľať, čo si uvarím až prídem domov. </a:t>
            </a:r>
            <a:br>
              <a:rPr lang="sk" sz="1500">
                <a:solidFill>
                  <a:srgbClr val="B6D7A8"/>
                </a:solidFill>
              </a:rPr>
            </a:br>
            <a:endParaRPr sz="1500">
              <a:solidFill>
                <a:srgbClr val="B6D7A8"/>
              </a:solidFill>
            </a:endParaRPr>
          </a:p>
          <a:p>
            <a:pPr indent="-342900" lvl="0" marL="457200" rtl="0" algn="l">
              <a:spcBef>
                <a:spcPts val="0"/>
              </a:spcBef>
              <a:spcAft>
                <a:spcPts val="0"/>
              </a:spcAft>
              <a:buSzPts val="1800"/>
              <a:buChar char="●"/>
            </a:pPr>
            <a:r>
              <a:rPr lang="sk" u="sng"/>
              <a:t>Rozsah pozornosti</a:t>
            </a:r>
            <a:r>
              <a:rPr lang="sk"/>
              <a:t> - Millerovo číslo 7+/-2</a:t>
            </a:r>
            <a:endParaRPr/>
          </a:p>
          <a:p>
            <a:pPr indent="-323850" lvl="1" marL="914400" rtl="0" algn="l">
              <a:spcBef>
                <a:spcPts val="0"/>
              </a:spcBef>
              <a:spcAft>
                <a:spcPts val="0"/>
              </a:spcAft>
              <a:buClr>
                <a:srgbClr val="B6D7A8"/>
              </a:buClr>
              <a:buSzPts val="1500"/>
              <a:buChar char="○"/>
            </a:pPr>
            <a:r>
              <a:rPr lang="sk" sz="1500">
                <a:solidFill>
                  <a:srgbClr val="B6D7A8"/>
                </a:solidFill>
              </a:rPr>
              <a:t>či si dokážem všimnúť, že jedno dieťa obhrýza koniec ceruzky a kope nohou do okraja stola a druhé tlačí na papier perom, kým za dverami niekto klope.</a:t>
            </a:r>
            <a:br>
              <a:rPr lang="sk" sz="1500">
                <a:solidFill>
                  <a:srgbClr val="B6D7A8"/>
                </a:solidFill>
              </a:rPr>
            </a:br>
            <a:endParaRPr sz="1500">
              <a:solidFill>
                <a:srgbClr val="B6D7A8"/>
              </a:solidFill>
            </a:endParaRPr>
          </a:p>
          <a:p>
            <a:pPr indent="-342900" lvl="0" marL="457200" rtl="0" algn="l">
              <a:spcBef>
                <a:spcPts val="0"/>
              </a:spcBef>
              <a:spcAft>
                <a:spcPts val="0"/>
              </a:spcAft>
              <a:buSzPts val="1800"/>
              <a:buChar char="●"/>
            </a:pPr>
            <a:r>
              <a:rPr lang="sk" u="sng"/>
              <a:t>Oscilácia</a:t>
            </a:r>
            <a:r>
              <a:rPr lang="sk"/>
              <a:t> - presúvanie pozornosti z jedného objektu na druhý</a:t>
            </a:r>
            <a:endParaRPr/>
          </a:p>
          <a:p>
            <a:pPr indent="-323850" lvl="1" marL="914400" rtl="0" algn="l">
              <a:spcBef>
                <a:spcPts val="0"/>
              </a:spcBef>
              <a:spcAft>
                <a:spcPts val="0"/>
              </a:spcAft>
              <a:buClr>
                <a:srgbClr val="B6D7A8"/>
              </a:buClr>
              <a:buSzPts val="1500"/>
              <a:buChar char="○"/>
            </a:pPr>
            <a:r>
              <a:rPr lang="sk" sz="1500">
                <a:solidFill>
                  <a:srgbClr val="B6D7A8"/>
                </a:solidFill>
              </a:rPr>
              <a:t>ako dokážem sledovať dieťa a zároveň si zapisovať stručné poznámky spolu s kontrolou, či to píšem do správnej kolónky a druhé dieťa zrazu hodí peračník o zem.</a:t>
            </a:r>
            <a:endParaRPr sz="1500">
              <a:solidFill>
                <a:srgbClr val="B6D7A8"/>
              </a:solidFill>
            </a:endParaRPr>
          </a:p>
          <a:p>
            <a:pPr indent="0" lvl="0" marL="0" rtl="0" algn="l">
              <a:spcBef>
                <a:spcPts val="1600"/>
              </a:spcBef>
              <a:spcAft>
                <a:spcPts val="0"/>
              </a:spcAft>
              <a:buNone/>
            </a:pPr>
            <a:r>
              <a:t/>
            </a:r>
            <a:endParaRPr>
              <a:solidFill>
                <a:srgbClr val="B6D7A8"/>
              </a:solidFill>
            </a:endParaRPr>
          </a:p>
          <a:p>
            <a:pPr indent="0" lvl="0" marL="0" rtl="0" algn="l">
              <a:spcBef>
                <a:spcPts val="1600"/>
              </a:spcBef>
              <a:spcAft>
                <a:spcPts val="1600"/>
              </a:spcAft>
              <a:buNone/>
            </a:pPr>
            <a:r>
              <a:t/>
            </a:r>
            <a:endParaRPr>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u="sng"/>
              <a:t>Fluktuácia </a:t>
            </a:r>
            <a:r>
              <a:rPr lang="sk"/>
              <a:t>- odklony pozornosti, ktoré narúšajú jej zameranie</a:t>
            </a:r>
            <a:endParaRPr/>
          </a:p>
          <a:p>
            <a:pPr indent="-323850" lvl="1" marL="914400" rtl="0" algn="l">
              <a:spcBef>
                <a:spcPts val="0"/>
              </a:spcBef>
              <a:spcAft>
                <a:spcPts val="0"/>
              </a:spcAft>
              <a:buClr>
                <a:srgbClr val="B6D7A8"/>
              </a:buClr>
              <a:buSzPts val="1500"/>
              <a:buChar char="○"/>
            </a:pPr>
            <a:r>
              <a:rPr lang="sk" sz="1500">
                <a:solidFill>
                  <a:srgbClr val="B6D7A8"/>
                </a:solidFill>
              </a:rPr>
              <a:t>sledujem, ako dieťa obhrýza koniec ceruzky a spomínam si, ako ta ceruzky padla na zem a premýšľam, kedy tu niekto utrel podlahu, ale počujem za oknom alarm auta, dúfam, že to nie je moje a zvažujem, že sa pozriem z okna, všimnem si, že druhé dieťa začalo zbesilo gumovať, zamyslím sa, koľko rezervných papierov mám so sebou,....</a:t>
            </a:r>
            <a:br>
              <a:rPr lang="sk" sz="1500">
                <a:solidFill>
                  <a:srgbClr val="B6D7A8"/>
                </a:solidFill>
              </a:rPr>
            </a:br>
            <a:endParaRPr sz="1500">
              <a:solidFill>
                <a:srgbClr val="B6D7A8"/>
              </a:solidFill>
            </a:endParaRPr>
          </a:p>
          <a:p>
            <a:pPr indent="-342900" lvl="0" marL="457200" rtl="0" algn="l">
              <a:spcBef>
                <a:spcPts val="0"/>
              </a:spcBef>
              <a:spcAft>
                <a:spcPts val="0"/>
              </a:spcAft>
              <a:buSzPts val="1800"/>
              <a:buChar char="●"/>
            </a:pPr>
            <a:r>
              <a:rPr lang="sk" u="sng"/>
              <a:t>Distribúcia</a:t>
            </a:r>
            <a:r>
              <a:rPr lang="sk"/>
              <a:t> - venovanie pozornosti viacerým objektom naraz - automatizácia činnosti</a:t>
            </a:r>
            <a:endParaRPr/>
          </a:p>
          <a:p>
            <a:pPr indent="-323850" lvl="1" marL="914400" rtl="0" algn="l">
              <a:spcBef>
                <a:spcPts val="0"/>
              </a:spcBef>
              <a:spcAft>
                <a:spcPts val="0"/>
              </a:spcAft>
              <a:buClr>
                <a:srgbClr val="B6D7A8"/>
              </a:buClr>
              <a:buSzPts val="1500"/>
              <a:buChar char="○"/>
            </a:pPr>
            <a:r>
              <a:rPr lang="sk" sz="1500">
                <a:solidFill>
                  <a:srgbClr val="B6D7A8"/>
                </a:solidFill>
              </a:rPr>
              <a:t>zapisujem si pozorované prejavy a popri tom mrknem na hodinky, koľko majú deti ešte času na dokončenie úlohy, písanie je už automatika, takže mám akú-takú šancu vypočítať to, než jedno z detí spraví znovu niečo nepredvídateľné. </a:t>
            </a:r>
            <a:endParaRPr sz="1500">
              <a:solidFill>
                <a:srgbClr val="B6D7A8"/>
              </a:solidFill>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373925" y="278250"/>
            <a:ext cx="3559800" cy="43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100">
                <a:solidFill>
                  <a:srgbClr val="B6D7A8"/>
                </a:solidFill>
              </a:rPr>
              <a:t>Pamätáte si ako vyzeral človek, ktorý dával inštrukcie experimentátorom vo videu The Door Study?</a:t>
            </a:r>
            <a:endParaRPr sz="2100">
              <a:solidFill>
                <a:srgbClr val="B6D7A8"/>
              </a:solidFill>
            </a:endParaRPr>
          </a:p>
          <a:p>
            <a:pPr indent="0" lvl="0" marL="0" rtl="0" algn="l">
              <a:spcBef>
                <a:spcPts val="1600"/>
              </a:spcBef>
              <a:spcAft>
                <a:spcPts val="0"/>
              </a:spcAft>
              <a:buNone/>
            </a:pPr>
            <a:r>
              <a:rPr lang="sk" sz="2100">
                <a:solidFill>
                  <a:srgbClr val="B6D7A8"/>
                </a:solidFill>
              </a:rPr>
              <a:t>…</a:t>
            </a:r>
            <a:endParaRPr sz="2100">
              <a:solidFill>
                <a:srgbClr val="B6D7A8"/>
              </a:solidFill>
            </a:endParaRPr>
          </a:p>
          <a:p>
            <a:pPr indent="0" lvl="0" marL="0" rtl="0" algn="l">
              <a:spcBef>
                <a:spcPts val="1600"/>
              </a:spcBef>
              <a:spcAft>
                <a:spcPts val="1600"/>
              </a:spcAft>
              <a:buNone/>
            </a:pPr>
            <a:r>
              <a:rPr lang="sk" sz="1600">
                <a:solidFill>
                  <a:srgbClr val="B6D7A8"/>
                </a:solidFill>
              </a:rPr>
              <a:t>Naša pozornosť je výrazne selektívna, preto treba vedieť, na čo a ako sa sústrediť, viac k systematickosti pozorovania budeme riešiť budúci týždeň.</a:t>
            </a:r>
            <a:br>
              <a:rPr lang="sk" sz="1600">
                <a:solidFill>
                  <a:srgbClr val="B6D7A8"/>
                </a:solidFill>
              </a:rPr>
            </a:br>
            <a:r>
              <a:rPr lang="sk" sz="1600">
                <a:solidFill>
                  <a:srgbClr val="B6D7A8"/>
                </a:solidFill>
              </a:rPr>
              <a:t>Pozornosť je možné testovať a hodnotiť rôznymi spôsobmi, môžete si vyskúšať demo na </a:t>
            </a:r>
            <a:r>
              <a:rPr lang="sk" sz="1600" u="sng">
                <a:solidFill>
                  <a:schemeClr val="hlink"/>
                </a:solidFill>
                <a:hlinkClick r:id="rId3"/>
              </a:rPr>
              <a:t>Go/No go task</a:t>
            </a:r>
            <a:r>
              <a:rPr lang="sk" sz="1600">
                <a:solidFill>
                  <a:srgbClr val="B6D7A8"/>
                </a:solidFill>
              </a:rPr>
              <a:t>.</a:t>
            </a:r>
            <a:endParaRPr sz="1600">
              <a:solidFill>
                <a:srgbClr val="B6D7A8"/>
              </a:solidFill>
            </a:endParaRPr>
          </a:p>
        </p:txBody>
      </p:sp>
      <p:pic>
        <p:nvPicPr>
          <p:cNvPr id="96" name="Google Shape;96;p19"/>
          <p:cNvPicPr preferRelativeResize="0"/>
          <p:nvPr/>
        </p:nvPicPr>
        <p:blipFill>
          <a:blip r:embed="rId4">
            <a:alphaModFix/>
          </a:blip>
          <a:stretch>
            <a:fillRect/>
          </a:stretch>
        </p:blipFill>
        <p:spPr>
          <a:xfrm>
            <a:off x="4571993" y="0"/>
            <a:ext cx="441881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221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Teória mysle</a:t>
            </a:r>
            <a:endParaRPr/>
          </a:p>
        </p:txBody>
      </p:sp>
      <p:pic>
        <p:nvPicPr>
          <p:cNvPr descr="You may not be a telepathic superhero, but you can read minds. Your ability to infer other people’s thoughts, desires, and beliefs — and understand that they can be different from your own — is called theory of mind. It develops between the ages of three and six and is important for social interaction and imagination." id="102" name="Google Shape;102;p20" title="Theory of Mind">
            <a:hlinkClick r:id="rId3"/>
          </p:cNvPr>
          <p:cNvPicPr preferRelativeResize="0"/>
          <p:nvPr/>
        </p:nvPicPr>
        <p:blipFill>
          <a:blip r:embed="rId4">
            <a:alphaModFix/>
          </a:blip>
          <a:stretch>
            <a:fillRect/>
          </a:stretch>
        </p:blipFill>
        <p:spPr>
          <a:xfrm>
            <a:off x="2399923" y="221375"/>
            <a:ext cx="6432376" cy="482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Teória mysle - význam</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sk"/>
              <a:t>Predikovanie správania</a:t>
            </a:r>
            <a:r>
              <a:rPr lang="sk"/>
              <a:t> - ak poznáme presvedčenia a túžby človeka, môžeme s určitou presnosťou predpovedať jeho správanie, keďže predpokladáme, že sa bude správať v súlade s presvedčeniami.</a:t>
            </a:r>
            <a:br>
              <a:rPr lang="sk"/>
            </a:br>
            <a:endParaRPr/>
          </a:p>
          <a:p>
            <a:pPr indent="-342900" lvl="0" marL="457200" rtl="0" algn="l">
              <a:spcBef>
                <a:spcPts val="0"/>
              </a:spcBef>
              <a:spcAft>
                <a:spcPts val="0"/>
              </a:spcAft>
              <a:buSzPts val="1800"/>
              <a:buChar char="●"/>
            </a:pPr>
            <a:r>
              <a:rPr b="1" lang="sk"/>
              <a:t>Vysvetľovanie správania</a:t>
            </a:r>
            <a:r>
              <a:rPr lang="sk"/>
              <a:t> - keď vidíme človeka, ktorý sa správa netradične a v rozpore s normami, sme schopní toto správanie vysvetliť alebo ho prisúdiť jeho presvedčeniam a túžbam. </a:t>
            </a:r>
            <a:br>
              <a:rPr lang="sk"/>
            </a:br>
            <a:endParaRPr/>
          </a:p>
          <a:p>
            <a:pPr indent="-342900" lvl="0" marL="457200" rtl="0" algn="l">
              <a:spcBef>
                <a:spcPts val="0"/>
              </a:spcBef>
              <a:spcAft>
                <a:spcPts val="0"/>
              </a:spcAft>
              <a:buSzPts val="1800"/>
              <a:buChar char="●"/>
            </a:pPr>
            <a:r>
              <a:rPr b="1" lang="sk"/>
              <a:t>Manipulácia správania</a:t>
            </a:r>
            <a:r>
              <a:rPr lang="sk"/>
              <a:t> - schopnosť vytvoriť u iných ľudí falošné predstavy a presvedčenia, na základe ktorých sa oni budú správať. (Klamanie - považované za jeden zo znakov vývoja teórie mysle u detí)</a:t>
            </a:r>
            <a:endParaRPr/>
          </a:p>
        </p:txBody>
      </p:sp>
      <p:sp>
        <p:nvSpPr>
          <p:cNvPr id="109" name="Google Shape;109;p21"/>
          <p:cNvSpPr txBox="1"/>
          <p:nvPr/>
        </p:nvSpPr>
        <p:spPr>
          <a:xfrm>
            <a:off x="311700" y="4703625"/>
            <a:ext cx="41937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EFEFEF"/>
                </a:solidFill>
                <a:latin typeface="Average"/>
                <a:ea typeface="Average"/>
                <a:cs typeface="Average"/>
                <a:sym typeface="Average"/>
              </a:rPr>
              <a:t>(Doherty, 2009)</a:t>
            </a:r>
            <a:endParaRPr>
              <a:solidFill>
                <a:srgbClr val="EFEFEF"/>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