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Average"/>
      <p:regular r:id="rId19"/>
    </p:embeddedFont>
    <p:embeddedFont>
      <p:font typeface="Oswald"/>
      <p:regular r:id="rId20"/>
      <p:bold r:id="rId21"/>
    </p:embeddedFon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-regular.fntdata"/><Relationship Id="rId22" Type="http://schemas.openxmlformats.org/officeDocument/2006/relationships/font" Target="fonts/OpenSans-regular.fntdata"/><Relationship Id="rId21" Type="http://schemas.openxmlformats.org/officeDocument/2006/relationships/font" Target="fonts/Oswald-bold.fntdata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Average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492fbf4a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492fbf4a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44967a0f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844967a0f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709351e2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709351e2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48a8ecfc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48a8ecfc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ecb1578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ecb1578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844967a0f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844967a0f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44967a0f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44967a0f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44967a0f5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44967a0f5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709351e25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709351e25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44967a0f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44967a0f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44967a0f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44967a0f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492fbf4a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492fbf4a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healthysimulation.com/wp-content/uploads/2018/09/healthcare-simulation-research-Validity-and-Reliability-1.jpg" TargetMode="External"/><Relationship Id="rId4" Type="http://schemas.openxmlformats.org/officeDocument/2006/relationships/hyperlink" Target="https://cdn4.iconfinder.com/data/icons/universal-icons/120/vector_288_02-512.png" TargetMode="External"/><Relationship Id="rId10" Type="http://schemas.openxmlformats.org/officeDocument/2006/relationships/hyperlink" Target="https://images.squarespace-cdn.com/content/v1/5458170be4b0f9a8810c0997/1439583288728-PN8US61CGPAYN9COWONH/ke17ZwdGBToddI8pDm48kGjVv_2Zs6tY0EgkJ28p_1Z7gQa3H78H3Y0txjaiv_0fDoOvxcdMmMKkDsyUqMSsMWxHk725yiiHCCLfrh8O1z5QPOohDIaIeljMHgDF5CVlOqpeNLcJ80NK65_fV7S1UcQslcRztRwcyT8eYQ7EBVsfB5VB3Uk2zFBf7R1tACWSIRBDXLxCO90FobHP-DnUkw/image-asset.jpeg?format=500w" TargetMode="External"/><Relationship Id="rId9" Type="http://schemas.openxmlformats.org/officeDocument/2006/relationships/hyperlink" Target="https://images.squarespace-cdn.com/content/v1/5458170be4b0f9a8810c0997/1439583086745-WN318BHAB7JQHTYNYVKQ/ke17ZwdGBToddI8pDm48kGEFQpeO846e0mCuh16vviJ7gQa3H78H3Y0txjaiv_0fDoOvxcdMmMKkDsyUqMSsMWxHk725yiiHCCLfrh8O1z5QPOohDIaIeljMHgDF5CVlOqpeNLcJ80NK65_fV7S1UYxSaJnvAXDqwUF-WkrJtqCdNwgnQGGKDOUFxMvUq3l-ag8l5G1F2CEPJqPrIx6SHQ/image-asset.jpeg?format=500w" TargetMode="External"/><Relationship Id="rId5" Type="http://schemas.openxmlformats.org/officeDocument/2006/relationships/hyperlink" Target="https://cdn2.iconfinder.com/data/icons/web-and-apps-interface/32/Cancel-512.png" TargetMode="External"/><Relationship Id="rId6" Type="http://schemas.openxmlformats.org/officeDocument/2006/relationships/hyperlink" Target="https://www.omnycontent.com/d/playlist/aaea4e69-af51-495e-afc9-a9760146922b/09524ad3-9a20-4a7a-9316-aadc0009ee0c/d93e7b31-7ec4-454e-b940-aadc0009ee15/image.jpg?t=1570149371&amp;size=Large" TargetMode="External"/><Relationship Id="rId7" Type="http://schemas.openxmlformats.org/officeDocument/2006/relationships/hyperlink" Target="https://sereviso.com/wp-content/uploads/2018/07/planning.jpg" TargetMode="External"/><Relationship Id="rId8" Type="http://schemas.openxmlformats.org/officeDocument/2006/relationships/hyperlink" Target="https://img.pngio.com/dont-forget-png-free-dont-forgetpng-transparent-images-10563-don-t-forget-png-300_302.pn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opentext.wsu.edu/carriecuttler/chapter/observational-research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youtube.com/watch?v=_1svSybvh14" TargetMode="External"/><Relationship Id="rId4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Praktikum pozorovania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Psychologický výskum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549325" y="1152488"/>
            <a:ext cx="348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Podobné sociálne experimenty sú užitočné, pretože upozorňujú na podstatné otázky spoločnosti, ale snažila som sa Vás upozorniť na to, že v rámci stálej snahy prezentovať psychológiu ako vedeckú disciplínu, je potrebné pozerať na takéto výsledky kriticky, nakoľko </a:t>
            </a:r>
            <a:r>
              <a:rPr lang="sk">
                <a:solidFill>
                  <a:srgbClr val="B6D7A8"/>
                </a:solidFill>
              </a:rPr>
              <a:t>nespĺňajú kritéria vedeckého výskumu</a:t>
            </a:r>
            <a:r>
              <a:rPr lang="sk"/>
              <a:t>. </a:t>
            </a:r>
            <a:endParaRPr/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8250" y="854988"/>
            <a:ext cx="4011377" cy="4011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/>
          </p:nvPr>
        </p:nvSpPr>
        <p:spPr>
          <a:xfrm>
            <a:off x="311700" y="249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Príprava výskumu s pozorovaním </a:t>
            </a:r>
            <a:endParaRPr/>
          </a:p>
        </p:txBody>
      </p:sp>
      <p:sp>
        <p:nvSpPr>
          <p:cNvPr id="131" name="Google Shape;131;p23"/>
          <p:cNvSpPr txBox="1"/>
          <p:nvPr>
            <p:ph idx="1" type="body"/>
          </p:nvPr>
        </p:nvSpPr>
        <p:spPr>
          <a:xfrm>
            <a:off x="311700" y="19537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●"/>
            </a:pPr>
            <a:r>
              <a:rPr lang="sk" sz="1700">
                <a:solidFill>
                  <a:srgbClr val="9FC5E8"/>
                </a:solidFill>
                <a:latin typeface="Arial"/>
                <a:ea typeface="Arial"/>
                <a:cs typeface="Arial"/>
                <a:sym typeface="Arial"/>
              </a:rPr>
              <a:t>čo</a:t>
            </a:r>
            <a:r>
              <a:rPr lang="sk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budeme skúmať?</a:t>
            </a:r>
            <a:endParaRPr sz="1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●"/>
            </a:pPr>
            <a:r>
              <a:rPr lang="sk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 akú </a:t>
            </a:r>
            <a:r>
              <a:rPr lang="sk" sz="1700">
                <a:solidFill>
                  <a:srgbClr val="9FC5E8"/>
                </a:solidFill>
                <a:latin typeface="Arial"/>
                <a:ea typeface="Arial"/>
                <a:cs typeface="Arial"/>
                <a:sym typeface="Arial"/>
              </a:rPr>
              <a:t>populáciu</a:t>
            </a:r>
            <a:r>
              <a:rPr lang="sk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sa sústredíme?</a:t>
            </a:r>
            <a:endParaRPr sz="1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●"/>
            </a:pPr>
            <a:r>
              <a:rPr lang="sk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akú veľkú pozorovanú </a:t>
            </a:r>
            <a:r>
              <a:rPr lang="sk" sz="1700">
                <a:solidFill>
                  <a:srgbClr val="9FC5E8"/>
                </a:solidFill>
                <a:latin typeface="Arial"/>
                <a:ea typeface="Arial"/>
                <a:cs typeface="Arial"/>
                <a:sym typeface="Arial"/>
              </a:rPr>
              <a:t>vzorku</a:t>
            </a:r>
            <a:r>
              <a:rPr lang="sk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chceme?</a:t>
            </a:r>
            <a:endParaRPr sz="1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●"/>
            </a:pPr>
            <a:r>
              <a:rPr lang="sk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aké </a:t>
            </a:r>
            <a:r>
              <a:rPr lang="sk" sz="1700">
                <a:solidFill>
                  <a:srgbClr val="9FC5E8"/>
                </a:solidFill>
                <a:latin typeface="Arial"/>
                <a:ea typeface="Arial"/>
                <a:cs typeface="Arial"/>
                <a:sym typeface="Arial"/>
              </a:rPr>
              <a:t>zastúpenie</a:t>
            </a:r>
            <a:r>
              <a:rPr lang="sk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pozorovanej vzorky chceme? (vek, pohlavie, vzdelanie,...)</a:t>
            </a:r>
            <a:endParaRPr sz="1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●"/>
            </a:pPr>
            <a:r>
              <a:rPr lang="sk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 akom </a:t>
            </a:r>
            <a:r>
              <a:rPr lang="sk" sz="1700">
                <a:solidFill>
                  <a:srgbClr val="9FC5E8"/>
                </a:solidFill>
                <a:latin typeface="Arial"/>
                <a:ea typeface="Arial"/>
                <a:cs typeface="Arial"/>
                <a:sym typeface="Arial"/>
              </a:rPr>
              <a:t>prostredí</a:t>
            </a:r>
            <a:r>
              <a:rPr lang="sk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alebo v akej situácii bude pozorovanie prebiehať?</a:t>
            </a:r>
            <a:endParaRPr sz="1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●"/>
            </a:pPr>
            <a:r>
              <a:rPr lang="sk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aké formy, znaky a prejavy správania budeme sledovať?</a:t>
            </a:r>
            <a:endParaRPr sz="1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●"/>
            </a:pPr>
            <a:r>
              <a:rPr lang="sk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 akom </a:t>
            </a:r>
            <a:r>
              <a:rPr lang="sk" sz="1700">
                <a:solidFill>
                  <a:srgbClr val="9FC5E8"/>
                </a:solidFill>
                <a:latin typeface="Arial"/>
                <a:ea typeface="Arial"/>
                <a:cs typeface="Arial"/>
                <a:sym typeface="Arial"/>
              </a:rPr>
              <a:t>čase</a:t>
            </a:r>
            <a:r>
              <a:rPr lang="sk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budeme pozorovať?</a:t>
            </a:r>
            <a:endParaRPr sz="1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●"/>
            </a:pPr>
            <a:r>
              <a:rPr lang="sk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aký </a:t>
            </a:r>
            <a:r>
              <a:rPr lang="sk" sz="1700">
                <a:solidFill>
                  <a:srgbClr val="9FC5E8"/>
                </a:solidFill>
                <a:latin typeface="Arial"/>
                <a:ea typeface="Arial"/>
                <a:cs typeface="Arial"/>
                <a:sym typeface="Arial"/>
              </a:rPr>
              <a:t>spôsob zaznamenávania</a:t>
            </a:r>
            <a:r>
              <a:rPr lang="sk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zvolíme?</a:t>
            </a:r>
            <a:endParaRPr sz="1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●"/>
            </a:pPr>
            <a:r>
              <a:rPr lang="sk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koľko bude pozorovateľov?</a:t>
            </a:r>
            <a:endParaRPr sz="1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5450" y="363400"/>
            <a:ext cx="3165750" cy="211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>
            <p:ph idx="1" type="body"/>
          </p:nvPr>
        </p:nvSpPr>
        <p:spPr>
          <a:xfrm>
            <a:off x="311700" y="1152475"/>
            <a:ext cx="8520600" cy="366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○"/>
            </a:pPr>
            <a:r>
              <a:rPr lang="sk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 pozorovaní, manipulácia nezávislej premennej neprebieha do takej miery ako pri experimente, v súčasnosti sa pripúšťa mierna modifikácia na vyvolanie určitého správania, ale nesmie narúšať prostredie a dej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○"/>
            </a:pPr>
            <a:r>
              <a:rPr lang="sk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musíme zhodnotiť, aké nároky kladieme na pozorovateľa (pozornosť, rozhodovanie,..)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○"/>
            </a:pPr>
            <a:r>
              <a:rPr lang="sk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princíp selekcie - správanie, činnosť a prostredie sú zložité javy a nie je ich možné vyčerpávajúco zaznamenať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○"/>
            </a:pPr>
            <a:r>
              <a:rPr lang="sk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reaktivita pozorovaných osôb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○"/>
            </a:pPr>
            <a:r>
              <a:rPr lang="sk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ako vyhodnotíme zhodu medzi pozorovateľmi?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1700"/>
              <a:buFont typeface="Arial"/>
              <a:buChar char="○"/>
            </a:pPr>
            <a:r>
              <a:rPr lang="sk" sz="1700">
                <a:solidFill>
                  <a:srgbClr val="EA9999"/>
                </a:solidFill>
                <a:latin typeface="Arial"/>
                <a:ea typeface="Arial"/>
                <a:cs typeface="Arial"/>
                <a:sym typeface="Arial"/>
              </a:rPr>
              <a:t>zhoda v skupine pozorovateľov neznamená zhodu medzi rôznymi skupinami pozorovateľov</a:t>
            </a:r>
            <a:endParaRPr sz="1700">
              <a:solidFill>
                <a:srgbClr val="EA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675" y="12225"/>
            <a:ext cx="1428750" cy="143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Zdroje obrázkov</a:t>
            </a:r>
            <a:endParaRPr/>
          </a:p>
        </p:txBody>
      </p:sp>
      <p:sp>
        <p:nvSpPr>
          <p:cNvPr id="144" name="Google Shape;144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sk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https://www.healthysimulation.com/wp-content/uploads/2018/09/healthcare-simulation-research-Validity-and-Reliability-1.jpg</a:t>
            </a:r>
            <a:br>
              <a:rPr lang="sk"/>
            </a:br>
            <a:r>
              <a:rPr lang="sk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https://cdn4.iconfinder.com/data/icons/universal-icons/120/vector_288_02-512.png</a:t>
            </a:r>
            <a:br>
              <a:rPr lang="sk"/>
            </a:br>
            <a:r>
              <a:rPr lang="sk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https://cdn2.iconfinder.com/data/icons/web-and-apps-interface/32/Cancel-512.png</a:t>
            </a:r>
            <a:br>
              <a:rPr lang="sk"/>
            </a:br>
            <a:r>
              <a:rPr lang="sk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https://www.omnycontent.com/d/playlist/aaea4e69-af51-495e-afc9-a9760146922b/09524ad3-9a20-4a7a-9316-aadc0009ee0c/d93e7b31-7ec4-454e-b940-aadc0009ee15/image.jpg?t=1570149371&amp;size=Large</a:t>
            </a:r>
            <a:br>
              <a:rPr lang="sk"/>
            </a:br>
            <a:r>
              <a:rPr lang="sk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https://sereviso.com/wp-content/uploads/2018/07/planning.jpg</a:t>
            </a:r>
            <a:br>
              <a:rPr lang="sk"/>
            </a:br>
            <a:r>
              <a:rPr lang="sk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https://img.pngio.com/dont-forget-png-free-dont-forgetpng-transparent-images-10563-don-t-forget-png-300_302.png</a:t>
            </a:r>
            <a:br>
              <a:rPr lang="sk"/>
            </a:br>
            <a:r>
              <a:rPr lang="sk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https://images.squarespace-cdn.com/content/v1/5458170be4b0f9a8810c0997/1439583086745-WN318BHAB7JQHTYNYVKQ/ke17ZwdGBToddI8pDm48kGEFQpeO846e0mCuh16vviJ7gQa3H78H3Y0txjaiv_0fDoOvxcdMmMKkDsyUqMSsMWxHk725yiiHCCLfrh8O1z5QPOohDIaIeljMHgDF5CVlOqpeNLcJ80NK65_fV7S1UYxSaJnvAXDqwUF-WkrJtqCdNwgnQGGKDOUFxMvUq3l-ag8l5G1F2CEPJqPrIx6SHQ/image-asset.jpeg?format=500w</a:t>
            </a:r>
            <a:br>
              <a:rPr lang="sk"/>
            </a:br>
            <a:r>
              <a:rPr lang="sk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https://images.squarespace-cdn.com/content/v1/5458170be4b0f9a8810c0997/1439583288728-PN8US61CGPAYN9COWONH/ke17ZwdGBToddI8pDm48kGjVv_2Zs6tY0EgkJ28p_1Z7gQa3H78H3Y0txjaiv_0fDoOvxcdMmMKkDsyUqMSsMWxHk725yiiHCCLfrh8O1z5QPOohDIaIeljMHgDF5CVlOqpeNLcJ80NK65_fV7S1UcQslcRztRwcyT8eYQ7EBVsfB5VB3Uk2zFBf7R1tACWSIRBDXLxCO90FobHP-DnUkw/image-asset.jpeg?format=500w</a:t>
            </a:r>
            <a:br>
              <a:rPr lang="sk"/>
            </a:br>
            <a:br>
              <a:rPr lang="sk"/>
            </a:b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Výhody pozorovania vo výskume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13851"/>
            <a:ext cx="8520600" cy="36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500"/>
              <a:buChar char="●"/>
            </a:pPr>
            <a:r>
              <a:rPr lang="sk" sz="1500">
                <a:solidFill>
                  <a:srgbClr val="D9D9D9"/>
                </a:solidFill>
              </a:rPr>
              <a:t>berie do úvahy </a:t>
            </a:r>
            <a:r>
              <a:rPr lang="sk" sz="1500">
                <a:solidFill>
                  <a:srgbClr val="93C47D"/>
                </a:solidFill>
              </a:rPr>
              <a:t>prostredie a jeho interakciu</a:t>
            </a:r>
            <a:r>
              <a:rPr lang="sk" sz="1500">
                <a:solidFill>
                  <a:srgbClr val="D9D9D9"/>
                </a:solidFill>
              </a:rPr>
              <a:t> s človekom</a:t>
            </a:r>
            <a:endParaRPr sz="1500">
              <a:solidFill>
                <a:srgbClr val="D9D9D9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500"/>
              <a:buChar char="●"/>
            </a:pPr>
            <a:r>
              <a:rPr lang="sk" sz="1500">
                <a:solidFill>
                  <a:srgbClr val="D9D9D9"/>
                </a:solidFill>
              </a:rPr>
              <a:t>je možné zovšeobecňovanie na podobné podmienky (aplikovaný výskum reálnych problémov)</a:t>
            </a:r>
            <a:endParaRPr sz="1500">
              <a:solidFill>
                <a:srgbClr val="D9D9D9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500"/>
              <a:buChar char="●"/>
            </a:pPr>
            <a:r>
              <a:rPr lang="sk" sz="1500">
                <a:solidFill>
                  <a:srgbClr val="D9D9D9"/>
                </a:solidFill>
              </a:rPr>
              <a:t>použiteľné na </a:t>
            </a:r>
            <a:r>
              <a:rPr lang="sk" sz="1500">
                <a:solidFill>
                  <a:srgbClr val="93C47D"/>
                </a:solidFill>
              </a:rPr>
              <a:t>overovanie internej validity</a:t>
            </a:r>
            <a:r>
              <a:rPr lang="sk" sz="1500">
                <a:solidFill>
                  <a:srgbClr val="D9D9D9"/>
                </a:solidFill>
              </a:rPr>
              <a:t> laboratorne získaných poznatkov</a:t>
            </a:r>
            <a:endParaRPr sz="1500">
              <a:solidFill>
                <a:srgbClr val="D9D9D9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500"/>
              <a:buChar char="●"/>
            </a:pPr>
            <a:r>
              <a:rPr lang="sk" sz="1500">
                <a:solidFill>
                  <a:srgbClr val="D9D9D9"/>
                </a:solidFill>
              </a:rPr>
              <a:t>komplexnosť a multivariačná analýza (pozorujeme viac dejov a môžeme zahrnúť väčšie množstvo premenných, ktoré následne môžeme korelovať medzi sebou)</a:t>
            </a:r>
            <a:endParaRPr sz="1500">
              <a:solidFill>
                <a:srgbClr val="D9D9D9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500"/>
              <a:buChar char="●"/>
            </a:pPr>
            <a:r>
              <a:rPr lang="sk" sz="1500">
                <a:solidFill>
                  <a:srgbClr val="D9D9D9"/>
                </a:solidFill>
              </a:rPr>
              <a:t>časová postupnosť a procesuálna stránka dejov</a:t>
            </a:r>
            <a:endParaRPr sz="1500">
              <a:solidFill>
                <a:srgbClr val="D9D9D9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500"/>
              <a:buChar char="●"/>
            </a:pPr>
            <a:r>
              <a:rPr lang="sk" sz="1500">
                <a:solidFill>
                  <a:srgbClr val="D9D9D9"/>
                </a:solidFill>
              </a:rPr>
              <a:t>môžeme pozorovať </a:t>
            </a:r>
            <a:r>
              <a:rPr lang="sk" sz="1500">
                <a:solidFill>
                  <a:srgbClr val="93C47D"/>
                </a:solidFill>
              </a:rPr>
              <a:t>kvantitatívne aj kvantitatívne zmeny</a:t>
            </a:r>
            <a:endParaRPr sz="1500">
              <a:solidFill>
                <a:srgbClr val="93C47D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500"/>
              <a:buChar char="●"/>
            </a:pPr>
            <a:r>
              <a:rPr lang="sk" sz="1500">
                <a:solidFill>
                  <a:srgbClr val="D9D9D9"/>
                </a:solidFill>
              </a:rPr>
              <a:t>pozorovanie prináša </a:t>
            </a:r>
            <a:r>
              <a:rPr lang="sk" sz="1500">
                <a:solidFill>
                  <a:srgbClr val="93C47D"/>
                </a:solidFill>
              </a:rPr>
              <a:t>širší repertoár rozličných druhov správania</a:t>
            </a:r>
            <a:r>
              <a:rPr lang="sk" sz="1500">
                <a:solidFill>
                  <a:srgbClr val="D9D9D9"/>
                </a:solidFill>
              </a:rPr>
              <a:t> ako by sme mohli zisťovať napríklad prostredníctvom dotazníkov</a:t>
            </a:r>
            <a:endParaRPr sz="1500">
              <a:solidFill>
                <a:srgbClr val="D9D9D9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500"/>
              <a:buChar char="●"/>
            </a:pPr>
            <a:r>
              <a:rPr lang="sk" sz="1500">
                <a:solidFill>
                  <a:srgbClr val="D9D9D9"/>
                </a:solidFill>
              </a:rPr>
              <a:t>môžeme pozorovať správanie aj </a:t>
            </a:r>
            <a:r>
              <a:rPr lang="sk" sz="1500">
                <a:solidFill>
                  <a:srgbClr val="93C47D"/>
                </a:solidFill>
              </a:rPr>
              <a:t>v situáciách, ktoré sú z etického hľadiska experimentálne nedostupné</a:t>
            </a:r>
            <a:r>
              <a:rPr lang="sk" sz="1500">
                <a:solidFill>
                  <a:srgbClr val="D9D9D9"/>
                </a:solidFill>
              </a:rPr>
              <a:t> (katastrofy, nehody, násilie,...)</a:t>
            </a:r>
            <a:endParaRPr sz="1500">
              <a:solidFill>
                <a:srgbClr val="D9D9D9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500"/>
              <a:buChar char="●"/>
            </a:pPr>
            <a:r>
              <a:rPr lang="sk" sz="1500">
                <a:solidFill>
                  <a:srgbClr val="D9D9D9"/>
                </a:solidFill>
              </a:rPr>
              <a:t>bez skreslenia údajov v důsledku reaktivity participanta - pokiaľ si výskum a pozorovanie  neuvedomuje</a:t>
            </a:r>
            <a:endParaRPr sz="1500">
              <a:solidFill>
                <a:srgbClr val="D9D9D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153750" y="4626350"/>
            <a:ext cx="2292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11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(Maršalová, Mikšík, 1990)</a:t>
            </a:r>
            <a:endParaRPr sz="11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2075" y="71216"/>
            <a:ext cx="1362500" cy="119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Limity pozorovania vo výskume</a:t>
            </a:r>
            <a:endParaRPr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11700" y="1404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sk" sz="1700"/>
              <a:t>nevhodná </a:t>
            </a:r>
            <a:r>
              <a:rPr lang="sk" sz="1700">
                <a:solidFill>
                  <a:srgbClr val="EA9999"/>
                </a:solidFill>
              </a:rPr>
              <a:t>definícia pojmov</a:t>
            </a:r>
            <a:r>
              <a:rPr lang="sk" sz="1700"/>
              <a:t> (keď pozorované prejavy správania nezodpovedajú kategorickej premennej, ktorú chceme sledovať, napríklad, keď chceme pozorovať interakciu medzi matkou a dieťaťom v rámci teórie attachmentu a v rámci pozorovania zaznamenávame, hru dieťaťa s otcom, čo nám o attachmente medzi matkou a dieťaťom nič moc nepovie)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sk" sz="1700">
                <a:solidFill>
                  <a:srgbClr val="EA9999"/>
                </a:solidFill>
              </a:rPr>
              <a:t>limity na strane pozorovateľa</a:t>
            </a:r>
            <a:r>
              <a:rPr lang="sk" sz="1700"/>
              <a:t> (pozornosť, bias, predsudky, subjektivita...)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sk" sz="1700">
                <a:solidFill>
                  <a:srgbClr val="EA9999"/>
                </a:solidFill>
              </a:rPr>
              <a:t>časová náročnosť</a:t>
            </a:r>
            <a:r>
              <a:rPr lang="sk" sz="1700"/>
              <a:t> prípravy a vyhodnocovania získaných dát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sk" sz="1700"/>
              <a:t>náročné na </a:t>
            </a:r>
            <a:r>
              <a:rPr lang="sk" sz="1700">
                <a:solidFill>
                  <a:srgbClr val="EA9999"/>
                </a:solidFill>
              </a:rPr>
              <a:t>ľudské zdroje </a:t>
            </a:r>
            <a:r>
              <a:rPr lang="sk" sz="1700"/>
              <a:t>(viac pozorovateľov) a ich prípravu (súhlas medzi pozorovateľmi neznamená automaticky súhlas medzi rôznymi skupinami pozorovateľov)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sk" sz="1700"/>
              <a:t>z podstaty pozorovania je výskum </a:t>
            </a:r>
            <a:r>
              <a:rPr lang="sk" sz="1700">
                <a:solidFill>
                  <a:srgbClr val="EA9999"/>
                </a:solidFill>
              </a:rPr>
              <a:t>zaťažený väčšou subjektivitou ako iné metodologické prístupy</a:t>
            </a:r>
            <a:endParaRPr sz="1700">
              <a:solidFill>
                <a:srgbClr val="EA9999"/>
              </a:solidFill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8000" y="64000"/>
            <a:ext cx="1320525" cy="126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Validita</a:t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sk">
                <a:solidFill>
                  <a:srgbClr val="D9D9D9"/>
                </a:solidFill>
              </a:rPr>
              <a:t>S</a:t>
            </a:r>
            <a:r>
              <a:rPr lang="sk">
                <a:solidFill>
                  <a:srgbClr val="D9D9D9"/>
                </a:solidFill>
              </a:rPr>
              <a:t>pája sa s otázkou, či získavané údaje z pozorovania zodpovedajú pojmom alebo konštruktom, ktoré boli cieľom pozorovania, respektíve, či získavame informácie o tých javoch, o ktorých predpokladám.  </a:t>
            </a:r>
            <a:endParaRPr>
              <a:solidFill>
                <a:srgbClr val="D9D9D9"/>
              </a:solidFill>
            </a:endParaRPr>
          </a:p>
        </p:txBody>
      </p:sp>
      <p:sp>
        <p:nvSpPr>
          <p:cNvPr id="82" name="Google Shape;82;p16"/>
          <p:cNvSpPr/>
          <p:nvPr/>
        </p:nvSpPr>
        <p:spPr>
          <a:xfrm>
            <a:off x="1872925" y="2571750"/>
            <a:ext cx="1397700" cy="1341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získavané údaje</a:t>
            </a:r>
            <a:endParaRPr/>
          </a:p>
        </p:txBody>
      </p:sp>
      <p:sp>
        <p:nvSpPr>
          <p:cNvPr id="83" name="Google Shape;83;p16"/>
          <p:cNvSpPr/>
          <p:nvPr/>
        </p:nvSpPr>
        <p:spPr>
          <a:xfrm>
            <a:off x="5323875" y="2571750"/>
            <a:ext cx="1329000" cy="1341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konštrukt</a:t>
            </a:r>
            <a:endParaRPr/>
          </a:p>
        </p:txBody>
      </p:sp>
      <p:sp>
        <p:nvSpPr>
          <p:cNvPr id="84" name="Google Shape;84;p16"/>
          <p:cNvSpPr txBox="1"/>
          <p:nvPr/>
        </p:nvSpPr>
        <p:spPr>
          <a:xfrm>
            <a:off x="3342000" y="2823350"/>
            <a:ext cx="21090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rozdiel  = nízka validita</a:t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3270600" y="3340450"/>
            <a:ext cx="21804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identické = vysoká validita</a:t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" name="Google Shape;86;p16"/>
          <p:cNvSpPr/>
          <p:nvPr/>
        </p:nvSpPr>
        <p:spPr>
          <a:xfrm>
            <a:off x="3455438" y="3172800"/>
            <a:ext cx="1683600" cy="1398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Reliabilita</a:t>
            </a:r>
            <a:endParaRPr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sk"/>
              <a:t>Vyjadruje relatívnu neprítomnosť chýb pri meraní.</a:t>
            </a:r>
            <a:br>
              <a:rPr lang="sk"/>
            </a:br>
            <a:r>
              <a:rPr lang="sk"/>
              <a:t>Pri použití testov, reliabilita znamená, že pri opakovanom použití daného testu u jednej osoby dostaneme podobné výsledky, čím odkazuje na spoľahlivosť testu. (vzťahuje sa na “testovanie testu”)</a:t>
            </a:r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8500" y="2571749"/>
            <a:ext cx="7327000" cy="254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311700" y="796675"/>
            <a:ext cx="8520600" cy="3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Pozorovanie má </a:t>
            </a:r>
            <a:r>
              <a:rPr lang="sk">
                <a:solidFill>
                  <a:srgbClr val="93C47D"/>
                </a:solidFill>
              </a:rPr>
              <a:t>vysokú ekologickú validitu</a:t>
            </a:r>
            <a:r>
              <a:rPr lang="sk"/>
              <a:t>, čo znamená, že jeho závery sú dobre aplikovateľné na reálny život, keďže pozorovanie sa často v odohráva v bežných podmienkach. Ekologická validita je pri iných typoch výzkumu obvykle nízka.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Pri iných </a:t>
            </a:r>
            <a:r>
              <a:rPr lang="sk">
                <a:solidFill>
                  <a:srgbClr val="93C47D"/>
                </a:solidFill>
              </a:rPr>
              <a:t>typoch validity</a:t>
            </a:r>
            <a:r>
              <a:rPr lang="sk"/>
              <a:t> je pozorovanie sporné, lebo pozorovateľ nevie zaručiť, že to, čo pozoruje, je skutočne prejav cieľového rysu alebo napríklad reaktivity pozorovanej osoby.		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93C47D"/>
              </a:buClr>
              <a:buSzPts val="1800"/>
              <a:buChar char="●"/>
            </a:pPr>
            <a:r>
              <a:rPr lang="sk">
                <a:solidFill>
                  <a:srgbClr val="93C47D"/>
                </a:solidFill>
              </a:rPr>
              <a:t>Reliabilita jedného pozorovateľa je nízka</a:t>
            </a:r>
            <a:endParaRPr>
              <a:solidFill>
                <a:srgbClr val="93C47D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Reliabilita sa zvyšuje zhodou posudzovateľov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1999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Pozorovanie a výskum v psychológii</a:t>
            </a:r>
            <a:endParaRPr/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311700" y="1313825"/>
            <a:ext cx="8520600" cy="366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sk">
                <a:solidFill>
                  <a:srgbClr val="EFEFEF"/>
                </a:solidFill>
              </a:rPr>
              <a:t>praktické využitie poznatkov v praxi 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sk">
                <a:solidFill>
                  <a:srgbClr val="EFEFEF"/>
                </a:solidFill>
              </a:rPr>
              <a:t>prirodzené a terénne výskumy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sk">
                <a:solidFill>
                  <a:srgbClr val="EFEFEF"/>
                </a:solidFill>
              </a:rPr>
              <a:t>overovanie výsledkov laboratórnych výsledkoch v prirodzených podmienkach</a:t>
            </a:r>
            <a:endParaRPr>
              <a:solidFill>
                <a:srgbClr val="EFEFE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sk">
                <a:solidFill>
                  <a:srgbClr val="EFEFEF"/>
                </a:solidFill>
              </a:rPr>
              <a:t>sociálna psychológia - psychológia davu, kultúrne normy, ...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sk">
                <a:solidFill>
                  <a:srgbClr val="EFEFEF"/>
                </a:solidFill>
              </a:rPr>
              <a:t>psychológia práce - firemná kultúra, skupinové role,...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sk">
                <a:solidFill>
                  <a:srgbClr val="EFEFEF"/>
                </a:solidFill>
              </a:rPr>
              <a:t>vývojová psychológia - socializácia detí, attachment, detská hra, vývoj reči,...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sk">
                <a:solidFill>
                  <a:srgbClr val="EFEFEF"/>
                </a:solidFill>
              </a:rPr>
              <a:t>klinická psychológia - vývoj diagnostických materiálov, hodnotenie intervencie,...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sk">
                <a:solidFill>
                  <a:srgbClr val="EFEFEF"/>
                </a:solidFill>
              </a:rPr>
              <a:t>terapia - hodnotenie intervencie v praxi,...</a:t>
            </a:r>
            <a:endParaRPr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600"/>
              <a:buChar char="●"/>
            </a:pPr>
            <a:r>
              <a:rPr lang="sk" sz="1600">
                <a:solidFill>
                  <a:srgbClr val="EFEFEF"/>
                </a:solidFill>
              </a:rPr>
              <a:t>koho by zaujímal viac kvalitatívny výskum s použitím pozorovania, odporúčam </a:t>
            </a:r>
            <a:r>
              <a:rPr lang="sk" sz="1600" u="sng">
                <a:solidFill>
                  <a:schemeClr val="hlink"/>
                </a:solidFill>
                <a:hlinkClick r:id="rId3"/>
              </a:rPr>
              <a:t>článok</a:t>
            </a:r>
            <a:endParaRPr sz="16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eduj nový český YouTube kanál, aby ti neunikli žiadne ďalšie videá. https://bit.ly/2WQWppl&#10;&#10;V sociálnom experimente sme vyskúšali, či ľudia inak reagujú na oblek a inak na mikinu a tepláky. Ako uspel náš moderátor Martin, sa dozvieš vo videu.&#10;&#10;Obsah vznikol v spolupráci s Otto Berg.&#10;&#10;Moderátor&#10;http://instagram.com/m_vevoda&#10;&#10;Otto Berg&#10;https://www.ottoberg.sk/l/a20-sleva-pro-maturanty/&#10;&#10;Sleduj nás na webe: https://refresher.cz/&#10;Sleduj nás na Instagram: https://www.instagram.com/refreshercz/&#10;Sleduj nás na Facebooku: https://www.facebook.com/refreshercz/&#10;&#10;Refresher - Fresh web pro fresh ľudí&#10;#refresher #socialnyexperiment" id="109" name="Google Shape;109;p20" title="Dáš mi zavolať? Bezdomovec vs. podnikateľ (Sociálny experiment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7248" y="186350"/>
            <a:ext cx="6609500" cy="495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“Sociálne experimenty”</a:t>
            </a:r>
            <a:endParaRPr/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311700" y="1478975"/>
            <a:ext cx="8520600" cy="38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Zaujímavé, dobrý nápad a spravené na našej populácií, takže prečo moje úvodzovky...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Experiment je manipulovanie nezávislou premennou (oblečenie) a zisťovanie, aký bude mať vplyv na závislú premennú (požičanie mobilu)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Za kontroly intervenujúcej premennej (ďalších premenných, ktoré môžu vstúpiť do procesu a ovplyvňovať závislú premennú - vek, pohlavie, miesto, opýtaní ľudia,...)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Výskum na reprezentatívnej vzorke pre vybranú populáciu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Zaistenie replikovateľnosti výskumu (unifikované podmienky pre všetkých pýtaných v rámci výskumu, okrem nezávislej premennej) 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3100" y="2351900"/>
            <a:ext cx="439700" cy="4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5200" y="3314263"/>
            <a:ext cx="357375" cy="3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4263" y="4283175"/>
            <a:ext cx="357375" cy="3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4038" y="3576375"/>
            <a:ext cx="357375" cy="3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