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y="5143500" cx="9144000"/>
  <p:notesSz cx="6858000" cy="9144000"/>
  <p:embeddedFontLst>
    <p:embeddedFont>
      <p:font typeface="Roboto"/>
      <p:regular r:id="rId29"/>
      <p:bold r:id="rId30"/>
      <p:italic r:id="rId31"/>
      <p:boldItalic r:id="rId32"/>
    </p:embeddedFont>
    <p:embeddedFont>
      <p:font typeface="Average"/>
      <p:regular r:id="rId33"/>
    </p:embeddedFont>
    <p:embeddedFont>
      <p:font typeface="Oswald"/>
      <p:regular r:id="rId34"/>
      <p:bold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0688495-730E-409B-AC72-81EE726A8397}">
  <a:tblStyle styleId="{90688495-730E-409B-AC72-81EE726A839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Roboto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Roboto-italic.fntdata"/><Relationship Id="rId30" Type="http://schemas.openxmlformats.org/officeDocument/2006/relationships/font" Target="fonts/Roboto-bold.fntdata"/><Relationship Id="rId11" Type="http://schemas.openxmlformats.org/officeDocument/2006/relationships/slide" Target="slides/slide5.xml"/><Relationship Id="rId33" Type="http://schemas.openxmlformats.org/officeDocument/2006/relationships/font" Target="fonts/Average-regular.fntdata"/><Relationship Id="rId10" Type="http://schemas.openxmlformats.org/officeDocument/2006/relationships/slide" Target="slides/slide4.xml"/><Relationship Id="rId32" Type="http://schemas.openxmlformats.org/officeDocument/2006/relationships/font" Target="fonts/Roboto-boldItalic.fntdata"/><Relationship Id="rId13" Type="http://schemas.openxmlformats.org/officeDocument/2006/relationships/slide" Target="slides/slide7.xml"/><Relationship Id="rId35" Type="http://schemas.openxmlformats.org/officeDocument/2006/relationships/font" Target="fonts/Oswald-bold.fntdata"/><Relationship Id="rId12" Type="http://schemas.openxmlformats.org/officeDocument/2006/relationships/slide" Target="slides/slide6.xml"/><Relationship Id="rId34" Type="http://schemas.openxmlformats.org/officeDocument/2006/relationships/font" Target="fonts/Oswald-regular.fntdata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71abdae2b4_1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71abdae2b4_1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a11bd9fdb7_0_9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a11bd9fdb7_0_9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701260ccb3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701260ccb3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701260ccb3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701260ccb3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701260ccb3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701260ccb3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a9b27ec1d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a9b27ec1d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a11bd9fdb7_0_9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a11bd9fdb7_0_9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a11bd9fdb7_0_9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a11bd9fdb7_0_9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a11bd9fdb7_0_9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a11bd9fdb7_0_9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a11bd9fdb7_0_9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a11bd9fdb7_0_9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1cf660c5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1cf660c5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a11bd9fdb7_0_9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a11bd9fdb7_0_9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a11bd9fdb7_0_9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a11bd9fdb7_0_9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71cf660c5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71cf660c5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102321bb6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102321bb6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01260ccb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01260ccb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a11bd9fdb7_0_6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a11bd9fdb7_0_6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01260ccb3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01260ccb3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01260ccb3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01260ccb3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01260ccb3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701260ccb3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71ecca04df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71ecca04df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Relationship Id="rId4" Type="http://schemas.openxmlformats.org/officeDocument/2006/relationships/image" Target="../media/image6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1" Type="http://schemas.openxmlformats.org/officeDocument/2006/relationships/hyperlink" Target="https://cdn2.hubspot.net/hubfs/516278/Performance%20review%20rating%20scale.png?width=600&amp;name=Performance%20review%20rating%20scale.png" TargetMode="External"/><Relationship Id="rId10" Type="http://schemas.openxmlformats.org/officeDocument/2006/relationships/hyperlink" Target="https://s.yimg.com/ny/api/res/1.2/wB_s840b.lCtKp.Tpdhj_g--~A/YXBwaWQ9aGlnaGxhbmRlcjtzbT0xO3c9NjQwO2g9MjEz/https://media.zenfs.com/en-US/the_mighty_beauty_225/79076a9881b0b8581aca35426874ebc4" TargetMode="External"/><Relationship Id="rId13" Type="http://schemas.openxmlformats.org/officeDocument/2006/relationships/hyperlink" Target="https://ejop.psychopen.eu/public/journals/1/images/articles/ejop.v9i1.508/ejop.v9i1.508-fa1.png" TargetMode="External"/><Relationship Id="rId12" Type="http://schemas.openxmlformats.org/officeDocument/2006/relationships/hyperlink" Target="https://encrypted-tbn0.gstatic.com/images?q=tbn%3AANd9GcTK0fDZD2TOwDcE4ivibNyyQ1cvxYzxagU0Ew&amp;usqp=CAU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www.researchgate.net/profile/Kristoffer_Barfod/publication/262230849/figure/fig7/AS:392490499756046@1470588435611/Diagram-showing-the-difference-between-validity-and-reliability-modified-from-Nevit.png" TargetMode="External"/><Relationship Id="rId4" Type="http://schemas.openxmlformats.org/officeDocument/2006/relationships/hyperlink" Target="https://gostoree.com/wp-content/uploads/2018/12/1-2.jpg" TargetMode="External"/><Relationship Id="rId9" Type="http://schemas.openxmlformats.org/officeDocument/2006/relationships/hyperlink" Target="https://i.pinimg.com/originals/8d/bb/0c/8dbb0c28eb49ab48294dfce089d6435c.jpg" TargetMode="External"/><Relationship Id="rId5" Type="http://schemas.openxmlformats.org/officeDocument/2006/relationships/hyperlink" Target="https://www.researchgate.net/profile/Adam_Reich/publication/51880290/figure/fig1/AS:312688937848832@1451562260340/Assessment-scales-visual-analogue-scale-VAS-numerical-rating-scale-NRS-and-verbal.png" TargetMode="External"/><Relationship Id="rId6" Type="http://schemas.openxmlformats.org/officeDocument/2006/relationships/hyperlink" Target="https://www.researchgate.net/publication/326036262/figure/fig1/AS:651723299356672@1532394351306/Examples-of-four-types-of-rating-scales-From-left-to-right-a-a-labeled-magnitude.png" TargetMode="External"/><Relationship Id="rId7" Type="http://schemas.openxmlformats.org/officeDocument/2006/relationships/hyperlink" Target="https://encrypted-tbn0.gstatic.com/images?q=tbn%3AANd9GcR3ZPeC2wSzcp9cf2NbZme6tbFqQgCTBNeVsT1pmlemfnrALwfM" TargetMode="External"/><Relationship Id="rId8" Type="http://schemas.openxmlformats.org/officeDocument/2006/relationships/hyperlink" Target="https://huddle.uwmedicine.org/sites/huddle/files/styles/large/public/article-images/2020-06/800x436_UW%20Stress%20Scale%20V2.jpg?itok=JXCFMd4K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rive.google.com/file/d/1UPz50HJj2jg6sUTN4P-Gyfjfi0n_iqzg/view?usp=sharing" TargetMode="External"/><Relationship Id="rId4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rive.google.com/file/d/1pQseaigpcsDgwH7UwzAsFR_LD223GK6z/view?usp=sharing" TargetMode="External"/><Relationship Id="rId4" Type="http://schemas.openxmlformats.org/officeDocument/2006/relationships/hyperlink" Target="https://drive.google.com/file/d/1wamKjkU7IWe1EkPytVw-Kk1SYMnuLOmb/view?usp=sharing" TargetMode="External"/><Relationship Id="rId5" Type="http://schemas.openxmlformats.org/officeDocument/2006/relationships/hyperlink" Target="https://drive.google.com/file/d/1pQseaigpcsDgwH7UwzAsFR_LD223GK6z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Praktikum pozorovania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Ako pozorujeme alias metodologický rýchlokurz geniality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2"/>
          <p:cNvSpPr txBox="1"/>
          <p:nvPr>
            <p:ph idx="1" type="body"/>
          </p:nvPr>
        </p:nvSpPr>
        <p:spPr>
          <a:xfrm>
            <a:off x="255300" y="2257975"/>
            <a:ext cx="8633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EFEFEF"/>
              </a:buClr>
              <a:buSzPts val="1800"/>
              <a:buChar char="+"/>
            </a:pPr>
            <a:r>
              <a:rPr lang="sk">
                <a:solidFill>
                  <a:srgbClr val="EFEFEF"/>
                </a:solidFill>
              </a:rPr>
              <a:t>štruktúrovanosť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+"/>
            </a:pPr>
            <a:r>
              <a:rPr lang="sk">
                <a:solidFill>
                  <a:srgbClr val="EFEFEF"/>
                </a:solidFill>
              </a:rPr>
              <a:t>overené psychometrické parametre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vyžadujú väčší stupeň kognitívnej aktivity pozorovateľa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vyžadujú určenie relatívnej kvantity alebo intenzitu pozorovanej vlastnosti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sú viazané na dlhší čas pozorovania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predpokladajú náročnejšiu prípravu pozorovateľa</a:t>
            </a:r>
            <a:endParaRPr>
              <a:solidFill>
                <a:srgbClr val="EFEFE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2"/>
          <p:cNvSpPr/>
          <p:nvPr/>
        </p:nvSpPr>
        <p:spPr>
          <a:xfrm>
            <a:off x="311700" y="291088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Posudzovacie škály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54" name="Google Shape;15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8300" y="291100"/>
            <a:ext cx="5088850" cy="192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9" name="Google Shape;159;p23"/>
          <p:cNvCxnSpPr>
            <a:stCxn id="160" idx="1"/>
            <a:endCxn id="161" idx="3"/>
          </p:cNvCxnSpPr>
          <p:nvPr/>
        </p:nvCxnSpPr>
        <p:spPr>
          <a:xfrm rot="10800000">
            <a:off x="2426800" y="2708723"/>
            <a:ext cx="479400" cy="13230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1" name="Google Shape;161;p23"/>
          <p:cNvSpPr/>
          <p:nvPr/>
        </p:nvSpPr>
        <p:spPr>
          <a:xfrm>
            <a:off x="406300" y="2446074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1D7E74"/>
          </a:solidFill>
          <a:ln cap="flat" cmpd="sng" w="9525">
            <a:solidFill>
              <a:srgbClr val="1D7E7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Posudzovacie škály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2" name="Google Shape;162;p23"/>
          <p:cNvSpPr/>
          <p:nvPr/>
        </p:nvSpPr>
        <p:spPr>
          <a:xfrm>
            <a:off x="2906200" y="1149925"/>
            <a:ext cx="2020500" cy="8115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Číselné a grafické stupnice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3" name="Google Shape;163;p23"/>
          <p:cNvSpPr/>
          <p:nvPr/>
        </p:nvSpPr>
        <p:spPr>
          <a:xfrm>
            <a:off x="2906200" y="2207886"/>
            <a:ext cx="2020500" cy="10017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Stupnica prirovnávania k štandardu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0" name="Google Shape;160;p23"/>
          <p:cNvSpPr/>
          <p:nvPr/>
        </p:nvSpPr>
        <p:spPr>
          <a:xfrm>
            <a:off x="2906200" y="3456023"/>
            <a:ext cx="2020500" cy="11514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Stupnica so zaškrtávaním položiek v zozname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64" name="Google Shape;164;p23"/>
          <p:cNvCxnSpPr>
            <a:stCxn id="161" idx="3"/>
            <a:endCxn id="162" idx="1"/>
          </p:cNvCxnSpPr>
          <p:nvPr/>
        </p:nvCxnSpPr>
        <p:spPr>
          <a:xfrm flipH="1" rot="10800000">
            <a:off x="2426800" y="1555824"/>
            <a:ext cx="479400" cy="11529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5" name="Google Shape;165;p23"/>
          <p:cNvCxnSpPr>
            <a:stCxn id="161" idx="3"/>
            <a:endCxn id="163" idx="1"/>
          </p:cNvCxnSpPr>
          <p:nvPr/>
        </p:nvCxnSpPr>
        <p:spPr>
          <a:xfrm>
            <a:off x="2426800" y="2708724"/>
            <a:ext cx="479400" cy="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66" name="Google Shape;16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3200" y="1642863"/>
            <a:ext cx="3912500" cy="21323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"/>
          <p:cNvSpPr txBox="1"/>
          <p:nvPr>
            <p:ph idx="1" type="body"/>
          </p:nvPr>
        </p:nvSpPr>
        <p:spPr>
          <a:xfrm>
            <a:off x="503175" y="916200"/>
            <a:ext cx="5033100" cy="331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EFEFEF"/>
              </a:buClr>
              <a:buSzPts val="1800"/>
              <a:buChar char="●"/>
            </a:pPr>
            <a:r>
              <a:rPr lang="sk">
                <a:solidFill>
                  <a:srgbClr val="EFEFEF"/>
                </a:solidFill>
              </a:rPr>
              <a:t>Numerické, Verbálne, Vizuálne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●"/>
            </a:pPr>
            <a:r>
              <a:rPr lang="sk">
                <a:solidFill>
                  <a:srgbClr val="EFEFEF"/>
                </a:solidFill>
              </a:rPr>
              <a:t>vyznačené</a:t>
            </a:r>
            <a:r>
              <a:rPr lang="sk">
                <a:solidFill>
                  <a:srgbClr val="EFEFEF"/>
                </a:solidFill>
              </a:rPr>
              <a:t> stupne intenzity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●"/>
            </a:pPr>
            <a:r>
              <a:rPr lang="sk">
                <a:solidFill>
                  <a:srgbClr val="EFEFEF"/>
                </a:solidFill>
              </a:rPr>
              <a:t>bipolárne škály - kontinuita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●"/>
            </a:pPr>
            <a:r>
              <a:rPr lang="sk">
                <a:solidFill>
                  <a:srgbClr val="EFEFEF"/>
                </a:solidFill>
              </a:rPr>
              <a:t>likertova škála</a:t>
            </a:r>
            <a:br>
              <a:rPr lang="sk">
                <a:solidFill>
                  <a:srgbClr val="EFEFEF"/>
                </a:solidFill>
              </a:rPr>
            </a:b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nulová hodnota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záporné čísla</a:t>
            </a:r>
            <a:endParaRPr>
              <a:solidFill>
                <a:srgbClr val="EFEFE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EFEFEF"/>
              </a:solidFill>
            </a:endParaRPr>
          </a:p>
        </p:txBody>
      </p:sp>
      <p:pic>
        <p:nvPicPr>
          <p:cNvPr id="172" name="Google Shape;17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4028" y="916200"/>
            <a:ext cx="4272148" cy="4146475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4"/>
          <p:cNvSpPr/>
          <p:nvPr/>
        </p:nvSpPr>
        <p:spPr>
          <a:xfrm>
            <a:off x="278550" y="185525"/>
            <a:ext cx="2020500" cy="8115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Číselné a grafické stupnice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74" name="Google Shape;174;p24"/>
          <p:cNvPicPr preferRelativeResize="0"/>
          <p:nvPr/>
        </p:nvPicPr>
        <p:blipFill rotWithShape="1">
          <a:blip r:embed="rId4">
            <a:alphaModFix/>
          </a:blip>
          <a:srcRect b="16240" l="10313" r="9178" t="0"/>
          <a:stretch/>
        </p:blipFill>
        <p:spPr>
          <a:xfrm>
            <a:off x="103850" y="3479550"/>
            <a:ext cx="4572325" cy="158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 txBox="1"/>
          <p:nvPr>
            <p:ph idx="1" type="body"/>
          </p:nvPr>
        </p:nvSpPr>
        <p:spPr>
          <a:xfrm>
            <a:off x="311700" y="12248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EFEFEF"/>
              </a:buClr>
              <a:buSzPts val="1800"/>
              <a:buChar char="+"/>
            </a:pPr>
            <a:r>
              <a:rPr lang="sk">
                <a:solidFill>
                  <a:srgbClr val="EFEFEF"/>
                </a:solidFill>
              </a:rPr>
              <a:t>vhodné na hodnotenie skupín a organizácií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+"/>
            </a:pPr>
            <a:r>
              <a:rPr lang="sk">
                <a:solidFill>
                  <a:srgbClr val="EFEFEF"/>
                </a:solidFill>
              </a:rPr>
              <a:t>identický štandard pozorovateľa voči pozorovaným osobám</a:t>
            </a:r>
            <a:br>
              <a:rPr lang="sk">
                <a:solidFill>
                  <a:srgbClr val="EFEFEF"/>
                </a:solidFill>
              </a:rPr>
            </a:b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náročnejšie na úsudok pozorovateľa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predvýskum na určenie štandardnej hodnoty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subjektívne vnímanie štandardu</a:t>
            </a:r>
            <a:endParaRPr>
              <a:solidFill>
                <a:srgbClr val="EFEFE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311700" y="223161"/>
            <a:ext cx="2020500" cy="10017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Stupnica prirovnávania k štandardu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81" name="Google Shape;18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8375" y="2991075"/>
            <a:ext cx="8014950" cy="267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6"/>
          <p:cNvSpPr txBox="1"/>
          <p:nvPr>
            <p:ph idx="1" type="body"/>
          </p:nvPr>
        </p:nvSpPr>
        <p:spPr>
          <a:xfrm>
            <a:off x="311700" y="1886875"/>
            <a:ext cx="8520600" cy="3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náročná príprava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vysoké nároky na pozorovateľa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subjektivita</a:t>
            </a:r>
            <a:br>
              <a:rPr lang="sk">
                <a:solidFill>
                  <a:srgbClr val="EFEFEF"/>
                </a:solidFill>
              </a:rPr>
            </a:b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●"/>
            </a:pPr>
            <a:r>
              <a:rPr lang="sk">
                <a:solidFill>
                  <a:srgbClr val="EFEFEF"/>
                </a:solidFill>
              </a:rPr>
              <a:t>osobnosť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●"/>
            </a:pPr>
            <a:r>
              <a:rPr lang="sk">
                <a:solidFill>
                  <a:srgbClr val="EFEFEF"/>
                </a:solidFill>
              </a:rPr>
              <a:t>výber do zamestnania</a:t>
            </a:r>
            <a:endParaRPr sz="1400">
              <a:solidFill>
                <a:srgbClr val="EFEFEF"/>
              </a:solidFill>
            </a:endParaRPr>
          </a:p>
        </p:txBody>
      </p:sp>
      <p:sp>
        <p:nvSpPr>
          <p:cNvPr id="187" name="Google Shape;187;p26"/>
          <p:cNvSpPr/>
          <p:nvPr/>
        </p:nvSpPr>
        <p:spPr>
          <a:xfrm>
            <a:off x="311700" y="143498"/>
            <a:ext cx="2020500" cy="11514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Stupnica so zaškrtávaním položiek v zozname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88" name="Google Shape;188;p26"/>
          <p:cNvPicPr preferRelativeResize="0"/>
          <p:nvPr/>
        </p:nvPicPr>
        <p:blipFill rotWithShape="1">
          <a:blip r:embed="rId3">
            <a:alphaModFix/>
          </a:blip>
          <a:srcRect b="0" l="0" r="0" t="11979"/>
          <a:stretch/>
        </p:blipFill>
        <p:spPr>
          <a:xfrm>
            <a:off x="5426350" y="754775"/>
            <a:ext cx="3266175" cy="413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7"/>
          <p:cNvSpPr txBox="1"/>
          <p:nvPr>
            <p:ph type="title"/>
          </p:nvPr>
        </p:nvSpPr>
        <p:spPr>
          <a:xfrm>
            <a:off x="311700" y="10879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Nechal by som ho aby moju firmu prezentoval a obhajoval.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4" name="Google Shape;19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232375"/>
            <a:ext cx="8839200" cy="21895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8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Domáca úloha - </a:t>
            </a:r>
            <a:r>
              <a:rPr lang="sk"/>
              <a:t>Rey-Osterriethova komplexná figúra</a:t>
            </a:r>
            <a:endParaRPr/>
          </a:p>
        </p:txBody>
      </p:sp>
      <p:pic>
        <p:nvPicPr>
          <p:cNvPr id="200" name="Google Shape;20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4150" y="2935025"/>
            <a:ext cx="2715699" cy="212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9"/>
          <p:cNvSpPr txBox="1"/>
          <p:nvPr>
            <p:ph type="title"/>
          </p:nvPr>
        </p:nvSpPr>
        <p:spPr>
          <a:xfrm>
            <a:off x="311700" y="109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Administrácia</a:t>
            </a:r>
            <a:endParaRPr/>
          </a:p>
        </p:txBody>
      </p:sp>
      <p:sp>
        <p:nvSpPr>
          <p:cNvPr id="206" name="Google Shape;206;p29"/>
          <p:cNvSpPr txBox="1"/>
          <p:nvPr>
            <p:ph idx="1" type="body"/>
          </p:nvPr>
        </p:nvSpPr>
        <p:spPr>
          <a:xfrm>
            <a:off x="311700" y="601000"/>
            <a:ext cx="8520600" cy="396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pred participanta položíme list papiera a ukážeme predlohu</a:t>
            </a:r>
            <a:br>
              <a:rPr lang="sk"/>
            </a:b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i="1" lang="sk" sz="1900"/>
              <a:t>“Pred sebou máš kresbu. Dobre si ju prezri a presne podľa predlohy ju nakresli sem na papier.” </a:t>
            </a:r>
            <a:br>
              <a:rPr i="1" lang="sk" sz="2100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participant nesmie používať pravítko, gumu ani iné pomôcky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jeho prekreslená verzia sa označuje ako kópia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po dokončení mu vezmeme kópiu aj predlohu a rozprávame sa s ním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participant nevie, že bude kresliť aj reprodukciu spamäti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po 3 minútach od ukončenia kresby mu predložíme ďalší čistý papier</a:t>
            </a:r>
            <a:br>
              <a:rPr lang="sk"/>
            </a:br>
            <a:endParaRPr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i="1" lang="sk" sz="1900"/>
              <a:t>“Teraz nakresli obrázok znovu spamäti. Snaž sa spomenúť si na čo najviac detailov.”</a:t>
            </a:r>
            <a:br>
              <a:rPr i="1" lang="sk" sz="1900"/>
            </a:br>
            <a:endParaRPr i="1" sz="19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Google Shape;21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4806" y="0"/>
            <a:ext cx="657439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1"/>
          <p:cNvSpPr txBox="1"/>
          <p:nvPr>
            <p:ph idx="4294967295" type="title"/>
          </p:nvPr>
        </p:nvSpPr>
        <p:spPr>
          <a:xfrm>
            <a:off x="3722100" y="2285400"/>
            <a:ext cx="5421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Skórovanie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Základné pojmy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3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sk"/>
              <a:t>objektivita = nezaujatosť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validita = platnosť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sk"/>
              <a:t>reliabilita = spoľahlivosť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sk"/>
              <a:t>“Objectivity is a judgement based on observable</a:t>
            </a:r>
            <a:br>
              <a:rPr lang="sk"/>
            </a:br>
            <a:r>
              <a:rPr lang="sk"/>
              <a:t>phenomena and uninfluenced by emotions</a:t>
            </a:r>
            <a:br>
              <a:rPr lang="sk"/>
            </a:br>
            <a:r>
              <a:rPr lang="sk"/>
              <a:t>or personal prejudices.”</a:t>
            </a:r>
            <a:br>
              <a:rPr lang="sk"/>
            </a:br>
            <a:br>
              <a:rPr lang="sk"/>
            </a:br>
            <a:br>
              <a:rPr lang="sk"/>
            </a:b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11650" y="591001"/>
            <a:ext cx="3380451" cy="3582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2"/>
          <p:cNvSpPr txBox="1"/>
          <p:nvPr>
            <p:ph type="title"/>
          </p:nvPr>
        </p:nvSpPr>
        <p:spPr>
          <a:xfrm>
            <a:off x="311700" y="347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Skórovanie</a:t>
            </a:r>
            <a:endParaRPr/>
          </a:p>
        </p:txBody>
      </p:sp>
      <p:pic>
        <p:nvPicPr>
          <p:cNvPr id="222" name="Google Shape;222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9131" y="1017725"/>
            <a:ext cx="6825693" cy="3991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sk">
                <a:solidFill>
                  <a:srgbClr val="FFFFFF"/>
                </a:solidFill>
              </a:rPr>
              <a:t>každý prvok (1-18) sa boduje zvlášť</a:t>
            </a:r>
            <a:endParaRPr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graphicFrame>
        <p:nvGraphicFramePr>
          <p:cNvPr id="228" name="Google Shape;228;p33"/>
          <p:cNvGraphicFramePr/>
          <p:nvPr/>
        </p:nvGraphicFramePr>
        <p:xfrm>
          <a:off x="952500" y="1996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{90688495-730E-409B-AC72-81EE726A8397}</a:tableStyleId>
              </a:tblPr>
              <a:tblGrid>
                <a:gridCol w="2413000"/>
                <a:gridCol w="2413000"/>
                <a:gridCol w="2413000"/>
              </a:tblGrid>
              <a:tr h="381000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Dobre nakreslené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Dobre umiestnené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2 body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Zle umiestnené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1 bod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Rozoznateľné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Dobre umiestnené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1 bod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Zle umiestnené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½ boda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Nerozoznateľné, absencia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k">
                          <a:solidFill>
                            <a:srgbClr val="FFFFFF"/>
                          </a:solidFill>
                        </a:rPr>
                        <a:t>0 bodov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Zdroje obrázkov</a:t>
            </a:r>
            <a:endParaRPr/>
          </a:p>
        </p:txBody>
      </p:sp>
      <p:sp>
        <p:nvSpPr>
          <p:cNvPr id="234" name="Google Shape;234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https://www.researchgate.net/profile/Kristoffer_Barfod/publication/262230849/figure/fig7/AS:392490499756046@1470588435611/Diagram-showing-the-difference-between-validity-and-reliability-modified-from-Nevit.png</a:t>
            </a:r>
            <a:br>
              <a:rPr lang="sk" sz="1100"/>
            </a:br>
            <a:r>
              <a:rPr lang="sk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https://gostoree.com/wp-content/uploads/2018/12/1-2.jpg</a:t>
            </a:r>
            <a:br>
              <a:rPr lang="sk" sz="1100"/>
            </a:br>
            <a:r>
              <a:rPr lang="sk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https://www.researchgate.net/profile/Adam_Reich/publication/51880290/figure/fig1/AS:312688937848832@1451562260340/Assessment-scales-visual-analogue-scale-VAS-numerical-rating-scale-NRS-and-verbal.png</a:t>
            </a:r>
            <a:br>
              <a:rPr lang="sk" sz="1100"/>
            </a:br>
            <a:r>
              <a:rPr lang="sk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https://www.researchgate.net/publication/326036262/figure/fig1/AS:651723299356672@1532394351306/Examples-of-four-types-of-rating-scales-From-left-to-right-a-a-labeled-magnitude.png</a:t>
            </a:r>
            <a:br>
              <a:rPr lang="sk" sz="1100"/>
            </a:br>
            <a:r>
              <a:rPr lang="sk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https://encrypted-tbn0.gstatic.com/images?q=tbn%3AANd9GcR3ZPeC2wSzcp9cf2NbZme6tbFqQgCTBNeVsT1pmlemfnrALwfM</a:t>
            </a:r>
            <a:br>
              <a:rPr lang="sk" sz="1100"/>
            </a:br>
            <a:r>
              <a:rPr lang="sk" sz="1100" u="sng">
                <a:solidFill>
                  <a:schemeClr val="hlink"/>
                </a:solidFill>
                <a:hlinkClick r:id="rId8"/>
              </a:rPr>
              <a:t>https://huddle.uwmedicine.org/sites/huddle/files/styles/large/public/article-images/2020-06/800x436_UW%20Stress%20Scale%20V2.jpg?itok=JXCFMd4K</a:t>
            </a:r>
            <a:br>
              <a:rPr lang="sk" sz="1100"/>
            </a:br>
            <a:r>
              <a:rPr lang="sk" sz="1100" u="sng">
                <a:solidFill>
                  <a:schemeClr val="hlink"/>
                </a:solidFill>
                <a:hlinkClick r:id="rId9"/>
              </a:rPr>
              <a:t>https://i.pinimg.com/originals/8d/bb/0c/8dbb0c28eb49ab48294dfce089d6435c.jpg</a:t>
            </a:r>
            <a:br>
              <a:rPr lang="sk" sz="1100"/>
            </a:br>
            <a:r>
              <a:rPr lang="sk" sz="1100" u="sng">
                <a:solidFill>
                  <a:schemeClr val="hlink"/>
                </a:solidFill>
                <a:hlinkClick r:id="rId10"/>
              </a:rPr>
              <a:t>https://s.yimg.com/ny/api/res/1.2/wB_s840b.lCtKp.Tpdhj_g--~A/YXBwaWQ9aGlnaGxhbmRlcjtzbT0xO3c9NjQwO2g9MjEz/https://media.zenfs.com/en-US/the_mighty_beauty_225/79076a9881b0b8581aca35426874ebc4</a:t>
            </a:r>
            <a:br>
              <a:rPr lang="sk" sz="1100"/>
            </a:br>
            <a:r>
              <a:rPr lang="sk" sz="1100" u="sng">
                <a:solidFill>
                  <a:schemeClr val="hlink"/>
                </a:solidFill>
                <a:hlinkClick r:id="rId11"/>
              </a:rPr>
              <a:t>https://cdn2.hubspot.net/hubfs/516278/Performance%20review%20rating%20scale.png?width=600&amp;name=Performance%20review%20rating%20scale.png</a:t>
            </a:r>
            <a:br>
              <a:rPr lang="sk" sz="1100"/>
            </a:br>
            <a:r>
              <a:rPr lang="sk" sz="1100" u="sng">
                <a:solidFill>
                  <a:schemeClr val="hlink"/>
                </a:solidFill>
                <a:hlinkClick r:id="rId12"/>
              </a:rPr>
              <a:t>https://encrypted-tbn0.gstatic.com/images?q=tbn%3AANd9GcTK0fDZD2TOwDcE4ivibNyyQ1cvxYzxagU0Ew&amp;usqp=CAU</a:t>
            </a:r>
            <a:br>
              <a:rPr lang="sk" sz="1100"/>
            </a:br>
            <a:r>
              <a:rPr lang="sk" sz="1100" u="sng">
                <a:solidFill>
                  <a:schemeClr val="hlink"/>
                </a:solidFill>
                <a:hlinkClick r:id="rId13"/>
              </a:rPr>
              <a:t>https://ejop.psychopen.eu/public/journals/1/images/articles/ejop.v9i1.508/ejop.v9i1.508-fa1.png</a:t>
            </a:r>
            <a:br>
              <a:rPr lang="sk" sz="1100"/>
            </a:br>
            <a:endParaRPr sz="11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br>
              <a:rPr lang="sk" sz="1100"/>
            </a:br>
            <a:endParaRPr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C</a:t>
            </a:r>
            <a:r>
              <a:rPr lang="sk"/>
              <a:t>hyby objektivity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933875"/>
            <a:ext cx="8520600" cy="368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i="1" lang="sk" sz="1400"/>
              <a:t>Chyby na strane pozorovateľa</a:t>
            </a:r>
            <a:r>
              <a:rPr i="1" lang="sk" sz="1400"/>
              <a:t>: chyba presnosti, zhovievavosti, prísnosti, chyba centrálnej tendencie, efekt prvého dojmu, logická chyba,....</a:t>
            </a:r>
            <a:br>
              <a:rPr i="1" lang="sk"/>
            </a:br>
            <a:endParaRPr i="1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b="1" lang="sk" sz="2100"/>
              <a:t>Metodologické chyby:</a:t>
            </a:r>
            <a:r>
              <a:rPr lang="sk" sz="2100"/>
              <a:t> </a:t>
            </a:r>
            <a:endParaRPr sz="21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sk" sz="1700"/>
              <a:t>chyba triedenia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sk" sz="1700"/>
              <a:t>zovšeobecňovanie unikátneho prípadu</a:t>
            </a:r>
            <a:r>
              <a:rPr lang="sk" sz="1700"/>
              <a:t> (zovšeobecňovanie na základe kazuistiky)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sk" sz="1700"/>
              <a:t>nereprezentatívnosť pozorovanej vzorky pre zovšeobecňovanie záverov (hlavne pri výskume)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rgbClr val="A2C4C9"/>
              </a:buClr>
              <a:buSzPts val="1700"/>
              <a:buChar char="○"/>
            </a:pPr>
            <a:r>
              <a:rPr b="1" lang="sk" sz="1700">
                <a:solidFill>
                  <a:srgbClr val="A2C4C9"/>
                </a:solidFill>
              </a:rPr>
              <a:t>chyby pri zaznamenávaní pozorovania</a:t>
            </a:r>
            <a:endParaRPr b="1" sz="1700">
              <a:solidFill>
                <a:srgbClr val="A2C4C9"/>
              </a:solidFill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b="1" lang="sk" sz="1700">
                <a:solidFill>
                  <a:srgbClr val="A2C4C9"/>
                </a:solidFill>
              </a:rPr>
              <a:t>zvolený nevhodný typ pozorovania</a:t>
            </a:r>
            <a:endParaRPr sz="17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 txBox="1"/>
          <p:nvPr/>
        </p:nvSpPr>
        <p:spPr>
          <a:xfrm>
            <a:off x="0" y="4703625"/>
            <a:ext cx="3000000" cy="4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solidFill>
                  <a:srgbClr val="F3F3F3"/>
                </a:solidFill>
                <a:latin typeface="Average"/>
                <a:ea typeface="Average"/>
                <a:cs typeface="Average"/>
                <a:sym typeface="Average"/>
              </a:rPr>
              <a:t>(Hartl, Hartlová, 2010)</a:t>
            </a:r>
            <a:endParaRPr>
              <a:solidFill>
                <a:srgbClr val="F3F3F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Pre zvýšenie objektivity pozorovania - </a:t>
            </a:r>
            <a:r>
              <a:rPr lang="sk" u="sng">
                <a:solidFill>
                  <a:schemeClr val="hlink"/>
                </a:solidFill>
                <a:hlinkClick r:id="rId3"/>
              </a:rPr>
              <a:t>plán pozorovania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171550" y="1598025"/>
            <a:ext cx="8195400" cy="39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sk">
                <a:solidFill>
                  <a:srgbClr val="F3F3F3"/>
                </a:solidFill>
              </a:rPr>
              <a:t>súpis pravidiel platných pre každého pozorovateľa </a:t>
            </a:r>
            <a:endParaRPr>
              <a:solidFill>
                <a:srgbClr val="F3F3F3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400">
                <a:solidFill>
                  <a:srgbClr val="F3F3F3"/>
                </a:solidFill>
              </a:rPr>
              <a:t>(ktoré kategórie správanie pozorujeme, v akom čase pozorujeme, ako </a:t>
            </a:r>
            <a:br>
              <a:rPr lang="sk" sz="1400">
                <a:solidFill>
                  <a:srgbClr val="F3F3F3"/>
                </a:solidFill>
              </a:rPr>
            </a:br>
            <a:r>
              <a:rPr lang="sk" sz="1400">
                <a:solidFill>
                  <a:srgbClr val="F3F3F3"/>
                </a:solidFill>
              </a:rPr>
              <a:t>si pozorovanie zaznamenávame)</a:t>
            </a:r>
            <a:br>
              <a:rPr lang="sk" sz="1400">
                <a:solidFill>
                  <a:srgbClr val="F3F3F3"/>
                </a:solidFill>
              </a:rPr>
            </a:br>
            <a:endParaRPr sz="1400">
              <a:solidFill>
                <a:srgbClr val="F3F3F3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sk">
                <a:solidFill>
                  <a:srgbClr val="F3F3F3"/>
                </a:solidFill>
              </a:rPr>
              <a:t>prispôsobuje sa zákazke pozorovania</a:t>
            </a:r>
            <a:br>
              <a:rPr lang="sk">
                <a:solidFill>
                  <a:srgbClr val="F3F3F3"/>
                </a:solidFill>
              </a:rPr>
            </a:br>
            <a:endParaRPr>
              <a:solidFill>
                <a:srgbClr val="F3F3F3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sk">
                <a:solidFill>
                  <a:srgbClr val="F3F3F3"/>
                </a:solidFill>
              </a:rPr>
              <a:t>povaha riešeného problému a druh predpokladanej </a:t>
            </a:r>
            <a:br>
              <a:rPr lang="sk">
                <a:solidFill>
                  <a:srgbClr val="F3F3F3"/>
                </a:solidFill>
              </a:rPr>
            </a:br>
            <a:r>
              <a:rPr lang="sk">
                <a:solidFill>
                  <a:srgbClr val="F3F3F3"/>
                </a:solidFill>
              </a:rPr>
              <a:t>analýzy určuje úroveň štandardizovanosti </a:t>
            </a:r>
            <a:br>
              <a:rPr lang="sk">
                <a:solidFill>
                  <a:srgbClr val="F3F3F3"/>
                </a:solidFill>
              </a:rPr>
            </a:br>
            <a:endParaRPr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3F3F3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3F3F3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3F3F3"/>
              </a:solidFill>
            </a:endParaRPr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06850" y="1127325"/>
            <a:ext cx="2509725" cy="167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Google Shape;86;p17"/>
          <p:cNvCxnSpPr>
            <a:stCxn id="87" idx="2"/>
            <a:endCxn id="88" idx="1"/>
          </p:cNvCxnSpPr>
          <p:nvPr/>
        </p:nvCxnSpPr>
        <p:spPr>
          <a:xfrm>
            <a:off x="2242650" y="2571750"/>
            <a:ext cx="609600" cy="9237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9" name="Google Shape;89;p17"/>
          <p:cNvCxnSpPr>
            <a:stCxn id="87" idx="2"/>
            <a:endCxn id="90" idx="1"/>
          </p:cNvCxnSpPr>
          <p:nvPr/>
        </p:nvCxnSpPr>
        <p:spPr>
          <a:xfrm flipH="1" rot="10800000">
            <a:off x="2242650" y="1675950"/>
            <a:ext cx="609600" cy="8958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7" name="Google Shape;87;p17"/>
          <p:cNvSpPr/>
          <p:nvPr/>
        </p:nvSpPr>
        <p:spPr>
          <a:xfrm rot="-5400000">
            <a:off x="359400" y="2309100"/>
            <a:ext cx="3241200" cy="525300"/>
          </a:xfrm>
          <a:prstGeom prst="roundRect">
            <a:avLst>
              <a:gd fmla="val 16667" name="adj"/>
            </a:avLst>
          </a:prstGeom>
          <a:solidFill>
            <a:srgbClr val="155B54"/>
          </a:solidFill>
          <a:ln cap="flat" cmpd="sng" w="9525">
            <a:solidFill>
              <a:srgbClr val="155B5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POZOROVANIE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0" name="Google Shape;90;p17"/>
          <p:cNvSpPr/>
          <p:nvPr/>
        </p:nvSpPr>
        <p:spPr>
          <a:xfrm>
            <a:off x="2852250" y="1413174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1D7E74"/>
          </a:solidFill>
          <a:ln cap="flat" cmpd="sng" w="9525">
            <a:solidFill>
              <a:srgbClr val="1D7E7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Podľa vzťahu pozorovateľa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8" name="Google Shape;88;p17"/>
          <p:cNvSpPr/>
          <p:nvPr/>
        </p:nvSpPr>
        <p:spPr>
          <a:xfrm>
            <a:off x="2852250" y="3232774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1D7E74"/>
          </a:solidFill>
          <a:ln cap="flat" cmpd="sng" w="9525">
            <a:solidFill>
              <a:srgbClr val="1D7E7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Podľa pozorovaného objektu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1" name="Google Shape;91;p17"/>
          <p:cNvSpPr/>
          <p:nvPr/>
        </p:nvSpPr>
        <p:spPr>
          <a:xfrm>
            <a:off x="5406150" y="950188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ZÚČASTNENÉ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2" name="Google Shape;92;p17"/>
          <p:cNvSpPr/>
          <p:nvPr/>
        </p:nvSpPr>
        <p:spPr>
          <a:xfrm>
            <a:off x="5406150" y="1856488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NEZÚČASTNENÉ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3" name="Google Shape;93;p17"/>
          <p:cNvSpPr/>
          <p:nvPr/>
        </p:nvSpPr>
        <p:spPr>
          <a:xfrm>
            <a:off x="5406150" y="2761688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PRIAME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4" name="Google Shape;94;p17"/>
          <p:cNvSpPr/>
          <p:nvPr/>
        </p:nvSpPr>
        <p:spPr>
          <a:xfrm>
            <a:off x="5406150" y="3667988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NEPRIAME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95" name="Google Shape;95;p17"/>
          <p:cNvCxnSpPr>
            <a:stCxn id="90" idx="3"/>
            <a:endCxn id="91" idx="1"/>
          </p:cNvCxnSpPr>
          <p:nvPr/>
        </p:nvCxnSpPr>
        <p:spPr>
          <a:xfrm flipH="1" rot="10800000">
            <a:off x="4872750" y="1212924"/>
            <a:ext cx="533400" cy="4629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6" name="Google Shape;96;p17"/>
          <p:cNvCxnSpPr>
            <a:stCxn id="90" idx="3"/>
            <a:endCxn id="92" idx="1"/>
          </p:cNvCxnSpPr>
          <p:nvPr/>
        </p:nvCxnSpPr>
        <p:spPr>
          <a:xfrm>
            <a:off x="4872750" y="1675824"/>
            <a:ext cx="533400" cy="4434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7" name="Google Shape;97;p17"/>
          <p:cNvCxnSpPr>
            <a:stCxn id="93" idx="1"/>
            <a:endCxn id="88" idx="3"/>
          </p:cNvCxnSpPr>
          <p:nvPr/>
        </p:nvCxnSpPr>
        <p:spPr>
          <a:xfrm flipH="1">
            <a:off x="4872750" y="3024338"/>
            <a:ext cx="533400" cy="4710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" name="Google Shape;98;p17"/>
          <p:cNvCxnSpPr>
            <a:stCxn id="94" idx="1"/>
            <a:endCxn id="88" idx="3"/>
          </p:cNvCxnSpPr>
          <p:nvPr/>
        </p:nvCxnSpPr>
        <p:spPr>
          <a:xfrm rot="10800000">
            <a:off x="4872750" y="3495338"/>
            <a:ext cx="533400" cy="4353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9" name="Google Shape;99;p17"/>
          <p:cNvCxnSpPr>
            <a:stCxn id="90" idx="0"/>
          </p:cNvCxnSpPr>
          <p:nvPr/>
        </p:nvCxnSpPr>
        <p:spPr>
          <a:xfrm rot="10800000">
            <a:off x="3843600" y="852474"/>
            <a:ext cx="18900" cy="560700"/>
          </a:xfrm>
          <a:prstGeom prst="straightConnector1">
            <a:avLst/>
          </a:prstGeom>
          <a:noFill/>
          <a:ln cap="flat" cmpd="sng" w="38100">
            <a:solidFill>
              <a:srgbClr val="A2C4C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0" name="Google Shape;100;p17"/>
          <p:cNvCxnSpPr/>
          <p:nvPr/>
        </p:nvCxnSpPr>
        <p:spPr>
          <a:xfrm>
            <a:off x="3855450" y="3758075"/>
            <a:ext cx="14100" cy="517200"/>
          </a:xfrm>
          <a:prstGeom prst="straightConnector1">
            <a:avLst/>
          </a:prstGeom>
          <a:noFill/>
          <a:ln cap="flat" cmpd="sng" w="38100">
            <a:solidFill>
              <a:srgbClr val="A2C4C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1" name="Google Shape;101;p17"/>
          <p:cNvSpPr txBox="1"/>
          <p:nvPr/>
        </p:nvSpPr>
        <p:spPr>
          <a:xfrm>
            <a:off x="2630100" y="101000"/>
            <a:ext cx="2445900" cy="5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objektivita, čas a financie</a:t>
            </a:r>
            <a:br>
              <a:rPr lang="sk" sz="1500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</a:br>
            <a:r>
              <a:rPr lang="sk" sz="1500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zaznamenávanie údajov</a:t>
            </a:r>
            <a:endParaRPr sz="1500"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reaktivita, etika</a:t>
            </a:r>
            <a:endParaRPr sz="1500"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02" name="Google Shape;102;p17"/>
          <p:cNvSpPr txBox="1"/>
          <p:nvPr/>
        </p:nvSpPr>
        <p:spPr>
          <a:xfrm>
            <a:off x="2639550" y="4344550"/>
            <a:ext cx="2445900" cy="5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reaktivita, spôsob hodnotenia</a:t>
            </a:r>
            <a:endParaRPr sz="1500"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cxnSp>
        <p:nvCxnSpPr>
          <p:cNvPr id="103" name="Google Shape;103;p17"/>
          <p:cNvCxnSpPr/>
          <p:nvPr/>
        </p:nvCxnSpPr>
        <p:spPr>
          <a:xfrm>
            <a:off x="7426650" y="3758075"/>
            <a:ext cx="489300" cy="12000"/>
          </a:xfrm>
          <a:prstGeom prst="straightConnector1">
            <a:avLst/>
          </a:prstGeom>
          <a:noFill/>
          <a:ln cap="flat" cmpd="sng" w="38100">
            <a:solidFill>
              <a:srgbClr val="A2C4C9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4" name="Google Shape;104;p17"/>
          <p:cNvSpPr txBox="1"/>
          <p:nvPr/>
        </p:nvSpPr>
        <p:spPr>
          <a:xfrm>
            <a:off x="7426650" y="3835725"/>
            <a:ext cx="1717200" cy="10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fyzikálne stopy</a:t>
            </a:r>
            <a:endParaRPr sz="1500"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dokumenty</a:t>
            </a:r>
            <a:endParaRPr sz="1500"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vlastné pozorovanie</a:t>
            </a:r>
            <a:endParaRPr sz="1500"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type="title"/>
          </p:nvPr>
        </p:nvSpPr>
        <p:spPr>
          <a:xfrm>
            <a:off x="311700" y="2729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Schémy pozorovania = spôsoby zaznamenávania údajov</a:t>
            </a:r>
            <a:endParaRPr/>
          </a:p>
        </p:txBody>
      </p:sp>
      <p:cxnSp>
        <p:nvCxnSpPr>
          <p:cNvPr id="110" name="Google Shape;110;p18"/>
          <p:cNvCxnSpPr>
            <a:stCxn id="111" idx="2"/>
            <a:endCxn id="112" idx="1"/>
          </p:cNvCxnSpPr>
          <p:nvPr/>
        </p:nvCxnSpPr>
        <p:spPr>
          <a:xfrm>
            <a:off x="912550" y="2287975"/>
            <a:ext cx="304800" cy="642900"/>
          </a:xfrm>
          <a:prstGeom prst="bentConnector3">
            <a:avLst>
              <a:gd fmla="val 49992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1" name="Google Shape;111;p18"/>
          <p:cNvSpPr/>
          <p:nvPr/>
        </p:nvSpPr>
        <p:spPr>
          <a:xfrm rot="-5400000">
            <a:off x="-738050" y="2025325"/>
            <a:ext cx="2775900" cy="525300"/>
          </a:xfrm>
          <a:prstGeom prst="roundRect">
            <a:avLst>
              <a:gd fmla="val 16667" name="adj"/>
            </a:avLst>
          </a:prstGeom>
          <a:solidFill>
            <a:srgbClr val="155B5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Schémy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18"/>
          <p:cNvSpPr/>
          <p:nvPr/>
        </p:nvSpPr>
        <p:spPr>
          <a:xfrm>
            <a:off x="1217300" y="2668300"/>
            <a:ext cx="1656300" cy="525300"/>
          </a:xfrm>
          <a:prstGeom prst="roundRect">
            <a:avLst>
              <a:gd fmla="val 16667" name="adj"/>
            </a:avLst>
          </a:prstGeom>
          <a:solidFill>
            <a:srgbClr val="1B78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Kategoriálne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p18"/>
          <p:cNvSpPr/>
          <p:nvPr/>
        </p:nvSpPr>
        <p:spPr>
          <a:xfrm>
            <a:off x="3178375" y="3238750"/>
            <a:ext cx="1656300" cy="675300"/>
          </a:xfrm>
          <a:prstGeom prst="roundRect">
            <a:avLst>
              <a:gd fmla="val 16667" name="adj"/>
            </a:avLst>
          </a:prstGeom>
          <a:solidFill>
            <a:srgbClr val="1D7E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Posudzovacie škály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4" name="Google Shape;114;p18"/>
          <p:cNvCxnSpPr>
            <a:stCxn id="113" idx="1"/>
            <a:endCxn id="112" idx="3"/>
          </p:cNvCxnSpPr>
          <p:nvPr/>
        </p:nvCxnSpPr>
        <p:spPr>
          <a:xfrm rot="10800000">
            <a:off x="2873575" y="2931100"/>
            <a:ext cx="304800" cy="645300"/>
          </a:xfrm>
          <a:prstGeom prst="bentConnector3">
            <a:avLst>
              <a:gd fmla="val 49996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p18"/>
          <p:cNvCxnSpPr>
            <a:stCxn id="116" idx="1"/>
            <a:endCxn id="113" idx="3"/>
          </p:cNvCxnSpPr>
          <p:nvPr/>
        </p:nvCxnSpPr>
        <p:spPr>
          <a:xfrm flipH="1">
            <a:off x="4834675" y="2592450"/>
            <a:ext cx="864000" cy="9840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7" name="Google Shape;117;p18"/>
          <p:cNvSpPr/>
          <p:nvPr/>
        </p:nvSpPr>
        <p:spPr>
          <a:xfrm>
            <a:off x="1217313" y="1288075"/>
            <a:ext cx="1656300" cy="525300"/>
          </a:xfrm>
          <a:prstGeom prst="roundRect">
            <a:avLst>
              <a:gd fmla="val 16667" name="adj"/>
            </a:avLst>
          </a:prstGeom>
          <a:solidFill>
            <a:srgbClr val="1B78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Opisné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8" name="Google Shape;118;p18"/>
          <p:cNvCxnSpPr>
            <a:stCxn id="111" idx="2"/>
            <a:endCxn id="117" idx="1"/>
          </p:cNvCxnSpPr>
          <p:nvPr/>
        </p:nvCxnSpPr>
        <p:spPr>
          <a:xfrm flipH="1" rot="10800000">
            <a:off x="912550" y="1550575"/>
            <a:ext cx="304800" cy="737400"/>
          </a:xfrm>
          <a:prstGeom prst="bentConnector3">
            <a:avLst>
              <a:gd fmla="val 49994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9" name="Google Shape;119;p18"/>
          <p:cNvSpPr/>
          <p:nvPr/>
        </p:nvSpPr>
        <p:spPr>
          <a:xfrm>
            <a:off x="5698675" y="3155650"/>
            <a:ext cx="2156400" cy="8415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Stupnica prirovnávania k štandardu</a:t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0" name="Google Shape;120;p18"/>
          <p:cNvSpPr/>
          <p:nvPr/>
        </p:nvSpPr>
        <p:spPr>
          <a:xfrm>
            <a:off x="5698675" y="4139600"/>
            <a:ext cx="2156400" cy="9411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Stupnica so zaškrtávaním položiek v zozname</a:t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21" name="Google Shape;121;p18"/>
          <p:cNvCxnSpPr>
            <a:stCxn id="113" idx="3"/>
            <a:endCxn id="119" idx="1"/>
          </p:cNvCxnSpPr>
          <p:nvPr/>
        </p:nvCxnSpPr>
        <p:spPr>
          <a:xfrm>
            <a:off x="4834675" y="3576400"/>
            <a:ext cx="864000" cy="6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2" name="Google Shape;122;p18"/>
          <p:cNvCxnSpPr>
            <a:stCxn id="120" idx="1"/>
            <a:endCxn id="113" idx="3"/>
          </p:cNvCxnSpPr>
          <p:nvPr/>
        </p:nvCxnSpPr>
        <p:spPr>
          <a:xfrm rot="10800000">
            <a:off x="4834675" y="3576350"/>
            <a:ext cx="864000" cy="10338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3" name="Google Shape;123;p18"/>
          <p:cNvSpPr/>
          <p:nvPr/>
        </p:nvSpPr>
        <p:spPr>
          <a:xfrm>
            <a:off x="3178375" y="1590377"/>
            <a:ext cx="1656300" cy="1330800"/>
          </a:xfrm>
          <a:prstGeom prst="roundRect">
            <a:avLst>
              <a:gd fmla="val 16667" name="adj"/>
            </a:avLst>
          </a:prstGeom>
          <a:solidFill>
            <a:srgbClr val="1D7E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Pozorovacie schémy s kategóriami správania a činnosti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24" name="Google Shape;124;p18"/>
          <p:cNvCxnSpPr>
            <a:stCxn id="123" idx="1"/>
            <a:endCxn id="112" idx="3"/>
          </p:cNvCxnSpPr>
          <p:nvPr/>
        </p:nvCxnSpPr>
        <p:spPr>
          <a:xfrm flipH="1">
            <a:off x="2873575" y="2255777"/>
            <a:ext cx="304800" cy="675300"/>
          </a:xfrm>
          <a:prstGeom prst="bentConnector3">
            <a:avLst>
              <a:gd fmla="val 49996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6" name="Google Shape;116;p18"/>
          <p:cNvSpPr/>
          <p:nvPr/>
        </p:nvSpPr>
        <p:spPr>
          <a:xfrm>
            <a:off x="5698675" y="2171700"/>
            <a:ext cx="2156400" cy="8415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Číselné a grafické stupnice</a:t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+"/>
            </a:pPr>
            <a:r>
              <a:rPr lang="sk">
                <a:solidFill>
                  <a:srgbClr val="EFEFEF"/>
                </a:solidFill>
              </a:rPr>
              <a:t>súvisle sa pozorujú prebiehajúce deje v stanovenom časovom intervale 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+"/>
            </a:pPr>
            <a:r>
              <a:rPr lang="sk">
                <a:solidFill>
                  <a:srgbClr val="EFEFEF"/>
                </a:solidFill>
              </a:rPr>
              <a:t>zachytenie prostredia a situácie</a:t>
            </a:r>
            <a:endParaRPr>
              <a:solidFill>
                <a:srgbClr val="EFEFEF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komplexnosť situácie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náročnosť na pamäť a pozornosť</a:t>
            </a:r>
            <a:br>
              <a:rPr lang="sk">
                <a:solidFill>
                  <a:srgbClr val="EFEFEF"/>
                </a:solidFill>
              </a:rPr>
            </a:br>
            <a:endParaRPr>
              <a:solidFill>
                <a:srgbClr val="EFEFE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EFEFE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>
                <a:solidFill>
                  <a:srgbClr val="EFEFEF"/>
                </a:solidFill>
              </a:rPr>
              <a:t>Kedy použiť opisné schémy: 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AutoNum type="arabicPeriod"/>
            </a:pPr>
            <a:r>
              <a:rPr lang="sk">
                <a:solidFill>
                  <a:srgbClr val="EFEFEF"/>
                </a:solidFill>
              </a:rPr>
              <a:t>ohniskom je jedna alebo málo osôb v interakcii so sociálnym prostredím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AutoNum type="arabicPeriod"/>
            </a:pPr>
            <a:r>
              <a:rPr lang="sk">
                <a:solidFill>
                  <a:srgbClr val="EFEFEF"/>
                </a:solidFill>
              </a:rPr>
              <a:t>je možnosť osobu alebo osoby pozorovať na viac sedení v rôznych situáciách</a:t>
            </a:r>
            <a:endParaRPr>
              <a:solidFill>
                <a:srgbClr val="EFEFE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EFEFE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130" name="Google Shape;130;p19"/>
          <p:cNvSpPr/>
          <p:nvPr/>
        </p:nvSpPr>
        <p:spPr>
          <a:xfrm>
            <a:off x="311688" y="239800"/>
            <a:ext cx="1656300" cy="525300"/>
          </a:xfrm>
          <a:prstGeom prst="roundRect">
            <a:avLst>
              <a:gd fmla="val 16667" name="adj"/>
            </a:avLst>
          </a:prstGeom>
          <a:solidFill>
            <a:srgbClr val="1B78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Opisné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/>
          <p:nvPr>
            <p:ph idx="1" type="body"/>
          </p:nvPr>
        </p:nvSpPr>
        <p:spPr>
          <a:xfrm>
            <a:off x="311700" y="10965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EFEFEF"/>
              </a:buClr>
              <a:buSzPts val="1800"/>
              <a:buChar char="+"/>
            </a:pPr>
            <a:r>
              <a:rPr lang="sk">
                <a:solidFill>
                  <a:srgbClr val="EFEFEF"/>
                </a:solidFill>
              </a:rPr>
              <a:t>selektívnosť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+"/>
            </a:pPr>
            <a:r>
              <a:rPr lang="sk">
                <a:solidFill>
                  <a:srgbClr val="EFEFEF"/>
                </a:solidFill>
              </a:rPr>
              <a:t>jednoduchšie na pozorovanie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+"/>
            </a:pPr>
            <a:r>
              <a:rPr lang="sk">
                <a:solidFill>
                  <a:srgbClr val="EFEFEF"/>
                </a:solidFill>
              </a:rPr>
              <a:t>časové vzorky</a:t>
            </a:r>
            <a:br>
              <a:rPr lang="sk">
                <a:solidFill>
                  <a:srgbClr val="EFEFEF"/>
                </a:solidFill>
              </a:rPr>
            </a:b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selektívnosť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pamätať si modely pozorovaných vlastností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riziko zlej operacionalizácie modelov</a:t>
            </a:r>
            <a:endParaRPr>
              <a:solidFill>
                <a:srgbClr val="EFEFEF"/>
              </a:solidFill>
            </a:endParaRPr>
          </a:p>
          <a:p>
            <a:pPr indent="-228600" lvl="0" marL="2286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EFEFEF"/>
              </a:solidFill>
            </a:endParaRPr>
          </a:p>
        </p:txBody>
      </p:sp>
      <p:sp>
        <p:nvSpPr>
          <p:cNvPr id="136" name="Google Shape;136;p20"/>
          <p:cNvSpPr/>
          <p:nvPr/>
        </p:nvSpPr>
        <p:spPr>
          <a:xfrm>
            <a:off x="3620975" y="3744424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1D7E74"/>
          </a:solidFill>
          <a:ln cap="flat" cmpd="sng" w="9525">
            <a:solidFill>
              <a:srgbClr val="1D7E7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Kategoriálne schémy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7" name="Google Shape;137;p20"/>
          <p:cNvSpPr/>
          <p:nvPr/>
        </p:nvSpPr>
        <p:spPr>
          <a:xfrm>
            <a:off x="6314625" y="2571741"/>
            <a:ext cx="2113500" cy="12024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Pozorovacie schémy s kategóriami správania a činnosti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8" name="Google Shape;138;p20"/>
          <p:cNvSpPr/>
          <p:nvPr/>
        </p:nvSpPr>
        <p:spPr>
          <a:xfrm>
            <a:off x="6314625" y="4269713"/>
            <a:ext cx="2020500" cy="5253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6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Posudzovacie škály</a:t>
            </a:r>
            <a:endParaRPr sz="16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39" name="Google Shape;139;p20"/>
          <p:cNvCxnSpPr>
            <a:stCxn id="136" idx="3"/>
            <a:endCxn id="137" idx="1"/>
          </p:cNvCxnSpPr>
          <p:nvPr/>
        </p:nvCxnSpPr>
        <p:spPr>
          <a:xfrm flipH="1" rot="10800000">
            <a:off x="5641475" y="3173074"/>
            <a:ext cx="673200" cy="834000"/>
          </a:xfrm>
          <a:prstGeom prst="bentConnector3">
            <a:avLst>
              <a:gd fmla="val 49996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0" name="Google Shape;140;p20"/>
          <p:cNvCxnSpPr>
            <a:stCxn id="136" idx="3"/>
            <a:endCxn id="138" idx="1"/>
          </p:cNvCxnSpPr>
          <p:nvPr/>
        </p:nvCxnSpPr>
        <p:spPr>
          <a:xfrm>
            <a:off x="5641475" y="4007074"/>
            <a:ext cx="673200" cy="525300"/>
          </a:xfrm>
          <a:prstGeom prst="bentConnector3">
            <a:avLst>
              <a:gd fmla="val 49996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1" name="Google Shape;141;p20"/>
          <p:cNvSpPr/>
          <p:nvPr/>
        </p:nvSpPr>
        <p:spPr>
          <a:xfrm>
            <a:off x="311700" y="194375"/>
            <a:ext cx="1656300" cy="525300"/>
          </a:xfrm>
          <a:prstGeom prst="roundRect">
            <a:avLst>
              <a:gd fmla="val 16667" name="adj"/>
            </a:avLst>
          </a:prstGeom>
          <a:solidFill>
            <a:srgbClr val="1B78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Kategoriálne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/>
          <p:nvPr>
            <p:ph idx="1" type="body"/>
          </p:nvPr>
        </p:nvSpPr>
        <p:spPr>
          <a:xfrm>
            <a:off x="311700" y="16556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EFEFEF"/>
              </a:buClr>
              <a:buSzPts val="1800"/>
              <a:buChar char="+"/>
            </a:pPr>
            <a:r>
              <a:rPr lang="sk">
                <a:solidFill>
                  <a:srgbClr val="EFEFEF"/>
                </a:solidFill>
              </a:rPr>
              <a:t>súlad medzi pozorovateľmi - vysoká spoľahlivosť a objektivita</a:t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+"/>
            </a:pPr>
            <a:r>
              <a:rPr lang="sk">
                <a:solidFill>
                  <a:srgbClr val="EFEFEF"/>
                </a:solidFill>
              </a:rPr>
              <a:t>obmedzený subjektívny faktor</a:t>
            </a:r>
            <a:br>
              <a:rPr lang="sk">
                <a:solidFill>
                  <a:srgbClr val="EFEFEF"/>
                </a:solidFill>
              </a:rPr>
            </a:b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-"/>
            </a:pPr>
            <a:r>
              <a:rPr lang="sk">
                <a:solidFill>
                  <a:srgbClr val="EFEFEF"/>
                </a:solidFill>
              </a:rPr>
              <a:t>operacionalizácia</a:t>
            </a:r>
            <a:endParaRPr>
              <a:solidFill>
                <a:srgbClr val="EFEFE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EFEFEF"/>
              </a:solidFill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EFEFEF"/>
              </a:buClr>
              <a:buSzPts val="1800"/>
              <a:buChar char="●"/>
            </a:pPr>
            <a:r>
              <a:rPr lang="sk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Kompetenčný model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SzPts val="1800"/>
              <a:buChar char="●"/>
            </a:pPr>
            <a:r>
              <a:rPr lang="sk" u="sng">
                <a:solidFill>
                  <a:schemeClr val="hlink"/>
                </a:solidFill>
                <a:hlinkClick r:id="rId4"/>
              </a:rPr>
              <a:t>Záznamový arch</a:t>
            </a:r>
            <a:br>
              <a:rPr lang="sk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</a:br>
            <a:endParaRPr/>
          </a:p>
        </p:txBody>
      </p:sp>
      <p:sp>
        <p:nvSpPr>
          <p:cNvPr id="147" name="Google Shape;147;p21"/>
          <p:cNvSpPr/>
          <p:nvPr/>
        </p:nvSpPr>
        <p:spPr>
          <a:xfrm>
            <a:off x="374450" y="279541"/>
            <a:ext cx="2113500" cy="1202400"/>
          </a:xfrm>
          <a:prstGeom prst="roundRect">
            <a:avLst>
              <a:gd fmla="val 16667" name="adj"/>
            </a:avLst>
          </a:prstGeom>
          <a:solidFill>
            <a:srgbClr val="249C90"/>
          </a:solidFill>
          <a:ln cap="flat" cmpd="sng" w="9525">
            <a:solidFill>
              <a:srgbClr val="249C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Pozorovacie schémy s kategóriami správania a činnosti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