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87" r:id="rId4"/>
    <p:sldId id="389" r:id="rId5"/>
    <p:sldId id="390" r:id="rId6"/>
    <p:sldId id="391" r:id="rId7"/>
    <p:sldId id="392" r:id="rId8"/>
    <p:sldId id="393" r:id="rId9"/>
    <p:sldId id="394" r:id="rId10"/>
    <p:sldId id="395" r:id="rId11"/>
  </p:sldIdLst>
  <p:sldSz cx="12192000" cy="6858000"/>
  <p:notesSz cx="6858000" cy="9947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1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C24"/>
    <a:srgbClr val="DB1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934BC-94FD-4BC2-AEF0-451E18BEA9D7}" type="datetimeFigureOut">
              <a:rPr lang="fr-FR" smtClean="0"/>
              <a:t>12/10/2020</a:t>
            </a:fld>
            <a:endParaRPr lang="fr-F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1089F-EBCB-406F-95FF-F62EAEAAA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12E5F-B7F6-4425-AF56-C02BE0F11D23}" type="datetimeFigureOut">
              <a:rPr lang="fr-FR" smtClean="0"/>
              <a:t>12/10/2020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430B0-4080-4D35-B877-61192B60C7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8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>
            <a:extLst>
              <a:ext uri="{FF2B5EF4-FFF2-40B4-BE49-F238E27FC236}">
                <a16:creationId xmlns:a16="http://schemas.microsoft.com/office/drawing/2014/main" id="{AD5917AD-0377-40A2-A11C-BAA92657E6A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EC1E3D-3F38-4ECF-BCE6-518E1E3ABD46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AB5592CA-3735-4F95-B602-0B97600CF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BED404B-CD2C-4294-8F06-302724AD3E1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68133607-D78A-496F-9800-ABCBE5874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A188D463-7021-4229-B21B-8EDB0BC41A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76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181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3852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469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1902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0570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1121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815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25FF-D271-4E53-B6F7-B4D4579C387D}" type="datetime1">
              <a:rPr lang="fr-FR" smtClean="0"/>
              <a:t>12/10/2020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6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CCBE-9879-431C-A466-F755C2DCFE5C}" type="datetime1">
              <a:rPr lang="fr-FR" smtClean="0"/>
              <a:t>12/10/2020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86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2BBF-9801-48F3-9C22-98BCF8BA2B1E}" type="datetime1">
              <a:rPr lang="fr-FR" smtClean="0"/>
              <a:t>12/10/2020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21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D7B5-95AD-4F56-8C85-8E7D742564FF}" type="datetime1">
              <a:rPr lang="fr-FR" smtClean="0"/>
              <a:t>12/10/2020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32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B49F-B501-4E8F-80E3-E29365F9901D}" type="datetime1">
              <a:rPr lang="fr-FR" smtClean="0"/>
              <a:t>12/10/2020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912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FD7-390E-4191-B877-C8E4831E133B}" type="datetime1">
              <a:rPr lang="fr-FR" smtClean="0"/>
              <a:t>12/10/2020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669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4322-4496-4156-BEE3-02AB30888F4E}" type="datetime1">
              <a:rPr lang="fr-FR" smtClean="0"/>
              <a:t>12/10/2020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264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09DB-F2CA-478A-B553-6DF45AFC29B6}" type="datetime1">
              <a:rPr lang="fr-FR" smtClean="0"/>
              <a:t>12/10/2020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791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7F2-4294-4EF7-A49C-E4D69F719749}" type="datetime1">
              <a:rPr lang="fr-FR" smtClean="0"/>
              <a:t>12/10/2020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8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A51-9896-4462-9180-57F2AAE61AA8}" type="datetime1">
              <a:rPr lang="fr-FR" smtClean="0"/>
              <a:t>12/10/2020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3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B35-AFEF-44FE-9248-DFEFCAFBC02A}" type="datetime1">
              <a:rPr lang="fr-FR" smtClean="0"/>
              <a:t>12/10/2020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14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159-7C23-4DF1-B2B1-2093247B8531}" type="datetime1">
              <a:rPr lang="fr-FR" smtClean="0"/>
              <a:t>12/10/2020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38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3380-C13E-4FDA-9A67-0B38C34F5BF6}" type="datetime1">
              <a:rPr lang="fr-FR" smtClean="0"/>
              <a:t>12/10/2020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19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E7FD-07C9-4824-B791-27482DBAE1B9}" type="datetime1">
              <a:rPr lang="fr-FR" smtClean="0"/>
              <a:t>12/10/2020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36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8577-4E49-403A-92E6-1D8995838B55}" type="datetime1">
              <a:rPr lang="fr-FR" smtClean="0"/>
              <a:t>12/10/2020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38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1E0B-96FF-4C71-B196-5DE41711CA0E}" type="datetime1">
              <a:rPr lang="fr-FR" smtClean="0"/>
              <a:t>12/10/2020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84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487F-3779-4B7D-9985-93037B15F873}" type="datetime1">
              <a:rPr lang="fr-FR" smtClean="0"/>
              <a:t>12/10/2020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39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3E2E95-9B60-425A-A0F4-B830E817108F}" type="datetime1">
              <a:rPr lang="fr-FR" smtClean="0"/>
              <a:t>12/10/2020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932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>
            <a:extLst>
              <a:ext uri="{FF2B5EF4-FFF2-40B4-BE49-F238E27FC236}">
                <a16:creationId xmlns:a16="http://schemas.microsoft.com/office/drawing/2014/main" id="{49C08969-64D5-4E20-B774-3A507761E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889" y="2701925"/>
            <a:ext cx="8161337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500" b="1" dirty="0">
                <a:solidFill>
                  <a:schemeClr val="tx1"/>
                </a:solidFill>
                <a:latin typeface="+mj-lt"/>
              </a:rPr>
              <a:t>Úvod do jazykovědy</a:t>
            </a:r>
          </a:p>
          <a:p>
            <a:endParaRPr lang="cs-CZ" sz="26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doc. Mgr. Petr Stehlík, Ph.D. </a:t>
            </a: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t>ÚRJL FF MU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5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EB0BD601-3095-4668-8713-205FEB5BA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1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Vlastnosti jazykového znaku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90000"/>
              </a:lnSpc>
              <a:buClrTx/>
              <a:buSzPct val="100000"/>
              <a:buFont typeface="+mj-lt"/>
              <a:buAutoNum type="arabicParenR"/>
            </a:pPr>
            <a:r>
              <a:rPr lang="cs-CZ" altLang="cs-CZ" sz="2600" dirty="0"/>
              <a:t>Arbitrárnost</a:t>
            </a:r>
          </a:p>
          <a:p>
            <a:pPr marL="514350" indent="-514350" algn="just">
              <a:lnSpc>
                <a:spcPct val="90000"/>
              </a:lnSpc>
              <a:buClrTx/>
              <a:buSzPct val="100000"/>
              <a:buFont typeface="+mj-lt"/>
              <a:buAutoNum type="arabicParenR"/>
            </a:pPr>
            <a:r>
              <a:rPr lang="cs-CZ" altLang="cs-CZ" sz="2600" dirty="0"/>
              <a:t>Diskrétnost</a:t>
            </a:r>
          </a:p>
          <a:p>
            <a:pPr marL="514350" indent="-514350" algn="just">
              <a:lnSpc>
                <a:spcPct val="90000"/>
              </a:lnSpc>
              <a:buClrTx/>
              <a:buSzPct val="100000"/>
              <a:buFont typeface="+mj-lt"/>
              <a:buAutoNum type="arabicParenR"/>
            </a:pPr>
            <a:r>
              <a:rPr lang="cs-CZ" altLang="cs-CZ" sz="2600" dirty="0"/>
              <a:t>Lineárnost</a:t>
            </a:r>
          </a:p>
          <a:p>
            <a:pPr marL="514350" indent="-514350" algn="just">
              <a:lnSpc>
                <a:spcPct val="90000"/>
              </a:lnSpc>
              <a:buClrTx/>
              <a:buSzPct val="100000"/>
              <a:buFont typeface="+mj-lt"/>
              <a:buAutoNum type="arabicParenR"/>
            </a:pPr>
            <a:r>
              <a:rPr lang="cs-CZ" altLang="cs-CZ" sz="2600" dirty="0" err="1"/>
              <a:t>Duálnost</a:t>
            </a:r>
            <a:r>
              <a:rPr lang="cs-CZ" altLang="cs-CZ" sz="2600" dirty="0"/>
              <a:t> (Dvojí artikulace jazyka – A. </a:t>
            </a:r>
            <a:r>
              <a:rPr lang="cs-CZ" altLang="cs-CZ" sz="2600" dirty="0" err="1"/>
              <a:t>Martinet</a:t>
            </a:r>
            <a:r>
              <a:rPr lang="cs-CZ" altLang="cs-CZ" sz="2600" dirty="0"/>
              <a:t>)</a:t>
            </a:r>
          </a:p>
          <a:p>
            <a:pPr marL="514350" indent="-514350" algn="just">
              <a:lnSpc>
                <a:spcPct val="90000"/>
              </a:lnSpc>
              <a:buClrTx/>
              <a:buSzPct val="100000"/>
              <a:buFont typeface="+mj-lt"/>
              <a:buAutoNum type="arabicParenR"/>
            </a:pPr>
            <a:r>
              <a:rPr lang="cs-CZ" altLang="cs-CZ" sz="2600" dirty="0" err="1"/>
              <a:t>Sémantičnost</a:t>
            </a:r>
            <a:r>
              <a:rPr lang="cs-CZ" altLang="cs-CZ" sz="2600" dirty="0"/>
              <a:t> (funkčnost)</a:t>
            </a:r>
          </a:p>
          <a:p>
            <a:pPr marL="514350" indent="-514350" algn="just">
              <a:lnSpc>
                <a:spcPct val="90000"/>
              </a:lnSpc>
              <a:buClrTx/>
              <a:buSzPct val="100000"/>
              <a:buFont typeface="+mj-lt"/>
              <a:buAutoNum type="arabicParenR"/>
            </a:pPr>
            <a:r>
              <a:rPr lang="cs-CZ" altLang="cs-CZ" sz="2600" dirty="0"/>
              <a:t>Kulturní a tradiční přenosnost</a:t>
            </a:r>
          </a:p>
          <a:p>
            <a:pPr marL="514350" indent="-514350" algn="just">
              <a:lnSpc>
                <a:spcPct val="90000"/>
              </a:lnSpc>
              <a:buClrTx/>
              <a:buSzPct val="100000"/>
              <a:buFont typeface="+mj-lt"/>
              <a:buAutoNum type="arabicParenR"/>
            </a:pPr>
            <a:r>
              <a:rPr lang="cs-CZ" altLang="cs-CZ" sz="2600" dirty="0"/>
              <a:t>Stabilnost (neproměnlivost)</a:t>
            </a:r>
          </a:p>
          <a:p>
            <a:pPr marL="514350" indent="-514350" algn="just">
              <a:lnSpc>
                <a:spcPct val="90000"/>
              </a:lnSpc>
              <a:buClrTx/>
              <a:buSzPct val="100000"/>
              <a:buFont typeface="+mj-lt"/>
              <a:buAutoNum type="arabicParenR"/>
            </a:pPr>
            <a:r>
              <a:rPr lang="cs-CZ" altLang="cs-CZ" sz="2600" dirty="0"/>
              <a:t>Produktivnost</a:t>
            </a:r>
          </a:p>
          <a:p>
            <a:pPr marL="514350" indent="-514350" algn="just">
              <a:lnSpc>
                <a:spcPct val="90000"/>
              </a:lnSpc>
              <a:buClrTx/>
              <a:buSzPct val="100000"/>
              <a:buFont typeface="+mj-lt"/>
              <a:buAutoNum type="arabicParenR"/>
            </a:pPr>
            <a:r>
              <a:rPr lang="cs-CZ" altLang="cs-CZ" sz="2600" dirty="0"/>
              <a:t>Reflexivnost (metajazyková funkce)</a:t>
            </a:r>
          </a:p>
          <a:p>
            <a:pPr marL="514350" indent="-514350" algn="just">
              <a:lnSpc>
                <a:spcPct val="90000"/>
              </a:lnSpc>
              <a:buClrTx/>
              <a:buSzPct val="100000"/>
              <a:buFont typeface="+mj-lt"/>
              <a:buAutoNum type="arabicParenR"/>
            </a:pPr>
            <a:r>
              <a:rPr lang="cs-CZ" altLang="cs-CZ" sz="2600" dirty="0"/>
              <a:t>Prevarikace</a:t>
            </a:r>
          </a:p>
          <a:p>
            <a:pPr marL="0" indent="0">
              <a:spcBef>
                <a:spcPct val="0"/>
              </a:spcBef>
              <a:buClrTx/>
              <a:buNone/>
              <a:defRPr/>
            </a:pPr>
            <a:endParaRPr lang="cs-CZ" sz="2600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FB63B217-8374-41B2-884C-106443A3A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10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8488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8" y="452718"/>
            <a:ext cx="9404723" cy="1400530"/>
          </a:xfrm>
        </p:spPr>
        <p:txBody>
          <a:bodyPr/>
          <a:lstStyle/>
          <a:p>
            <a:pPr algn="ctr"/>
            <a:r>
              <a:rPr lang="cs-CZ" b="1" dirty="0"/>
              <a:t>Základní literatura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/>
          <a:lstStyle/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400" dirty="0">
                <a:latin typeface="+mn-lt"/>
                <a:cs typeface="Arial" panose="020B0604020202020204" pitchFamily="34" charset="0"/>
              </a:rPr>
              <a:t>Čermák, František (2011): </a:t>
            </a:r>
            <a:r>
              <a:rPr lang="cs-CZ" altLang="cs-CZ" sz="2400" i="1" dirty="0">
                <a:latin typeface="+mn-lt"/>
                <a:cs typeface="Arial" panose="020B0604020202020204" pitchFamily="34" charset="0"/>
              </a:rPr>
              <a:t>Jazyk a jazykověda: přehled a slovníky</a:t>
            </a:r>
            <a:r>
              <a:rPr lang="cs-CZ" altLang="cs-CZ" sz="2400" dirty="0">
                <a:latin typeface="+mn-lt"/>
                <a:cs typeface="Arial" panose="020B0604020202020204" pitchFamily="34" charset="0"/>
              </a:rPr>
              <a:t>. Praha: Karolinum</a:t>
            </a: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endParaRPr lang="cs-CZ" altLang="cs-CZ" sz="2400" dirty="0">
              <a:latin typeface="+mn-lt"/>
              <a:cs typeface="Arial" panose="020B0604020202020204" pitchFamily="34" charset="0"/>
            </a:endParaRP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400" dirty="0">
                <a:latin typeface="+mn-lt"/>
                <a:cs typeface="Arial" panose="020B0604020202020204" pitchFamily="34" charset="0"/>
              </a:rPr>
              <a:t>Ostrá, Růžena - </a:t>
            </a:r>
            <a:r>
              <a:rPr lang="cs-CZ" altLang="cs-CZ" sz="2400" noProof="1">
                <a:latin typeface="+mn-lt"/>
                <a:cs typeface="Arial" panose="020B0604020202020204" pitchFamily="34" charset="0"/>
              </a:rPr>
              <a:t>Spitzová</a:t>
            </a:r>
            <a:r>
              <a:rPr lang="cs-CZ" altLang="cs-CZ" sz="2400" dirty="0">
                <a:latin typeface="+mn-lt"/>
                <a:cs typeface="Arial" panose="020B0604020202020204" pitchFamily="34" charset="0"/>
              </a:rPr>
              <a:t>, Eva (1995, 1998): </a:t>
            </a:r>
            <a:r>
              <a:rPr lang="cs-CZ" altLang="cs-CZ" sz="2400" i="1" dirty="0">
                <a:latin typeface="+mn-lt"/>
                <a:cs typeface="Arial" panose="020B0604020202020204" pitchFamily="34" charset="0"/>
              </a:rPr>
              <a:t>Úvod do studia románských jazyků,</a:t>
            </a:r>
            <a:r>
              <a:rPr lang="cs-CZ" altLang="cs-CZ" sz="2400" dirty="0">
                <a:latin typeface="+mn-lt"/>
                <a:cs typeface="Arial" panose="020B0604020202020204" pitchFamily="34" charset="0"/>
              </a:rPr>
              <a:t> 4. vyd. Brno: Masarykova univerzita.</a:t>
            </a:r>
          </a:p>
          <a:p>
            <a:pPr marL="0">
              <a:lnSpc>
                <a:spcPct val="90000"/>
              </a:lnSpc>
              <a:buClrTx/>
              <a:defRPr/>
            </a:pPr>
            <a:endParaRPr lang="cs-CZ" altLang="cs-CZ" sz="2400" dirty="0">
              <a:latin typeface="+mn-lt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ClrTx/>
              <a:buNone/>
              <a:defRPr/>
            </a:pPr>
            <a:r>
              <a:rPr lang="cs-CZ" altLang="cs-CZ" sz="2400" dirty="0">
                <a:latin typeface="+mn-lt"/>
                <a:cs typeface="Arial" panose="020B0604020202020204" pitchFamily="34" charset="0"/>
              </a:rPr>
              <a:t>Černý, Jiří (1996): </a:t>
            </a:r>
            <a:r>
              <a:rPr lang="cs-CZ" altLang="cs-CZ" sz="2400" i="1" dirty="0">
                <a:latin typeface="+mn-lt"/>
                <a:cs typeface="Arial" panose="020B0604020202020204" pitchFamily="34" charset="0"/>
              </a:rPr>
              <a:t>Dějiny lingvistiky</a:t>
            </a:r>
            <a:r>
              <a:rPr lang="cs-CZ" altLang="cs-CZ" sz="2400" dirty="0">
                <a:latin typeface="+mn-lt"/>
                <a:cs typeface="Arial" panose="020B0604020202020204" pitchFamily="34" charset="0"/>
              </a:rPr>
              <a:t>, Olomouc: </a:t>
            </a:r>
            <a:r>
              <a:rPr lang="cs-CZ" altLang="cs-CZ" sz="2400" dirty="0" err="1">
                <a:latin typeface="+mn-lt"/>
                <a:cs typeface="Arial" panose="020B0604020202020204" pitchFamily="34" charset="0"/>
              </a:rPr>
              <a:t>Votobia</a:t>
            </a:r>
            <a:r>
              <a:rPr lang="cs-CZ" altLang="cs-CZ" sz="2400" dirty="0">
                <a:latin typeface="+mn-lt"/>
                <a:cs typeface="Arial" panose="020B0604020202020204" pitchFamily="34" charset="0"/>
              </a:rPr>
              <a:t>.</a:t>
            </a:r>
          </a:p>
          <a:p>
            <a:pPr marL="0">
              <a:lnSpc>
                <a:spcPct val="90000"/>
              </a:lnSpc>
              <a:buClrTx/>
              <a:defRPr/>
            </a:pPr>
            <a:endParaRPr lang="cs-CZ" altLang="cs-CZ" sz="2400" dirty="0">
              <a:latin typeface="+mn-lt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ClrTx/>
              <a:buNone/>
              <a:defRPr/>
            </a:pPr>
            <a:r>
              <a:rPr lang="cs-CZ" altLang="cs-CZ" sz="2400" dirty="0" err="1">
                <a:latin typeface="+mn-lt"/>
                <a:cs typeface="Arial" panose="020B0604020202020204" pitchFamily="34" charset="0"/>
              </a:rPr>
              <a:t>Saussure</a:t>
            </a:r>
            <a:r>
              <a:rPr lang="cs-CZ" altLang="cs-CZ" sz="2400" dirty="0">
                <a:latin typeface="+mn-lt"/>
                <a:cs typeface="Arial" panose="020B0604020202020204" pitchFamily="34" charset="0"/>
              </a:rPr>
              <a:t>, Ferdinand de (2007): </a:t>
            </a:r>
            <a:r>
              <a:rPr lang="cs-CZ" altLang="cs-CZ" sz="2400" i="1" dirty="0">
                <a:latin typeface="+mn-lt"/>
                <a:cs typeface="Arial" panose="020B0604020202020204" pitchFamily="34" charset="0"/>
              </a:rPr>
              <a:t>Kurs obecné lingvistiky.</a:t>
            </a:r>
            <a:r>
              <a:rPr lang="cs-CZ" altLang="cs-CZ" sz="2400" dirty="0">
                <a:latin typeface="+mn-lt"/>
                <a:cs typeface="Arial" panose="020B0604020202020204" pitchFamily="34" charset="0"/>
              </a:rPr>
              <a:t> Praha: Academia.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84F2B15-853D-4683-8536-068709CD0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2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b="1" dirty="0"/>
              <a:t>Jazyk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600" b="1" dirty="0">
                <a:latin typeface="+mn-lt"/>
              </a:rPr>
              <a:t>Systém symbolických znaků a pravidel jejich kombinování sloužící ke komunikaci, tj. přenosu informací mezi minimálně dvěma účastníky.</a:t>
            </a:r>
          </a:p>
          <a:p>
            <a:pPr algn="just">
              <a:lnSpc>
                <a:spcPct val="90000"/>
              </a:lnSpc>
              <a:buClrTx/>
              <a:buNone/>
              <a:defRPr/>
            </a:pPr>
            <a:endParaRPr lang="cs-CZ" altLang="cs-CZ" sz="2600" b="1" dirty="0">
              <a:latin typeface="+mn-lt"/>
            </a:endParaRPr>
          </a:p>
          <a:p>
            <a:pPr algn="just">
              <a:lnSpc>
                <a:spcPct val="90000"/>
              </a:lnSpc>
              <a:buClrTx/>
              <a:buNone/>
              <a:defRPr/>
            </a:pPr>
            <a:r>
              <a:rPr lang="cs-CZ" altLang="cs-CZ" sz="2600" b="1" dirty="0">
                <a:latin typeface="+mn-lt"/>
              </a:rPr>
              <a:t>Základní vlastnosti jazyka:</a:t>
            </a:r>
          </a:p>
          <a:p>
            <a:pPr marL="514350" indent="-514350" algn="just">
              <a:lnSpc>
                <a:spcPct val="90000"/>
              </a:lnSpc>
              <a:buClrTx/>
              <a:buAutoNum type="alphaLcParenR"/>
              <a:defRPr/>
            </a:pPr>
            <a:r>
              <a:rPr lang="cs-CZ" altLang="cs-CZ" sz="2600" dirty="0">
                <a:latin typeface="+mn-lt"/>
              </a:rPr>
              <a:t>znakový charakter</a:t>
            </a:r>
          </a:p>
          <a:p>
            <a:pPr marL="514350" indent="-514350" algn="just">
              <a:lnSpc>
                <a:spcPct val="90000"/>
              </a:lnSpc>
              <a:buClrTx/>
              <a:buAutoNum type="alphaLcParenR"/>
              <a:defRPr/>
            </a:pPr>
            <a:r>
              <a:rPr lang="cs-CZ" altLang="cs-CZ" sz="2600" dirty="0">
                <a:latin typeface="+mn-lt"/>
              </a:rPr>
              <a:t>systémový charakter</a:t>
            </a:r>
            <a:endParaRPr lang="cs-CZ" sz="2600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3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443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Obecná klasifikace jazyků</a:t>
            </a:r>
            <a:br>
              <a:rPr lang="cs-CZ" altLang="cs-CZ" b="1" dirty="0"/>
            </a:b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ClrTx/>
              <a:buNone/>
            </a:pPr>
            <a:r>
              <a:rPr lang="cs-CZ" altLang="cs-CZ" sz="2600" b="1" dirty="0">
                <a:latin typeface="+mn-lt"/>
              </a:rPr>
              <a:t>1. Jazyky lidské: 			</a:t>
            </a:r>
            <a:r>
              <a:rPr lang="cs-CZ" altLang="cs-CZ" sz="2600" dirty="0">
                <a:latin typeface="+mn-lt"/>
              </a:rPr>
              <a:t>a) přirozené</a:t>
            </a:r>
          </a:p>
          <a:p>
            <a:pPr algn="just">
              <a:lnSpc>
                <a:spcPct val="90000"/>
              </a:lnSpc>
              <a:buClrTx/>
              <a:buNone/>
            </a:pPr>
            <a:r>
              <a:rPr lang="cs-CZ" altLang="cs-CZ" sz="2600" dirty="0">
                <a:latin typeface="+mn-lt"/>
              </a:rPr>
              <a:t>									b) umělé (formální + mezinárodní)</a:t>
            </a:r>
          </a:p>
          <a:p>
            <a:pPr algn="just">
              <a:lnSpc>
                <a:spcPct val="90000"/>
              </a:lnSpc>
              <a:buClrTx/>
              <a:buNone/>
            </a:pPr>
            <a:endParaRPr lang="cs-CZ" altLang="cs-CZ" sz="500" dirty="0">
              <a:latin typeface="+mn-lt"/>
            </a:endParaRPr>
          </a:p>
          <a:p>
            <a:pPr algn="just">
              <a:lnSpc>
                <a:spcPct val="90000"/>
              </a:lnSpc>
              <a:buClrTx/>
              <a:buNone/>
            </a:pPr>
            <a:r>
              <a:rPr lang="cs-CZ" altLang="cs-CZ" sz="2600" dirty="0">
                <a:latin typeface="+mn-lt"/>
              </a:rPr>
              <a:t>									+ </a:t>
            </a:r>
            <a:r>
              <a:rPr lang="cs-CZ" altLang="cs-CZ" sz="2600" dirty="0" err="1">
                <a:latin typeface="+mn-lt"/>
              </a:rPr>
              <a:t>parajazyk</a:t>
            </a:r>
            <a:r>
              <a:rPr lang="cs-CZ" altLang="cs-CZ" sz="2600" dirty="0">
                <a:latin typeface="+mn-lt"/>
              </a:rPr>
              <a:t> (mimika, </a:t>
            </a:r>
            <a:r>
              <a:rPr lang="cs-CZ" altLang="cs-CZ" sz="2600" dirty="0" err="1">
                <a:latin typeface="+mn-lt"/>
              </a:rPr>
              <a:t>kinesika</a:t>
            </a:r>
            <a:r>
              <a:rPr lang="cs-CZ" altLang="cs-CZ" sz="2600" dirty="0">
                <a:latin typeface="+mn-lt"/>
              </a:rPr>
              <a:t>)</a:t>
            </a:r>
          </a:p>
          <a:p>
            <a:pPr algn="just">
              <a:lnSpc>
                <a:spcPct val="90000"/>
              </a:lnSpc>
              <a:buClrTx/>
              <a:buNone/>
            </a:pPr>
            <a:endParaRPr lang="cs-CZ" altLang="cs-CZ" sz="2600" b="1" dirty="0">
              <a:latin typeface="+mn-lt"/>
            </a:endParaRPr>
          </a:p>
          <a:p>
            <a:pPr algn="just">
              <a:lnSpc>
                <a:spcPct val="90000"/>
              </a:lnSpc>
              <a:buClrTx/>
              <a:buNone/>
            </a:pPr>
            <a:r>
              <a:rPr lang="cs-CZ" altLang="cs-CZ" sz="2600" b="1" dirty="0">
                <a:latin typeface="+mn-lt"/>
              </a:rPr>
              <a:t>2. Jazyky živočišné: 	</a:t>
            </a:r>
            <a:r>
              <a:rPr lang="cs-CZ" altLang="cs-CZ" sz="2600" dirty="0">
                <a:latin typeface="+mn-lt"/>
              </a:rPr>
              <a:t>a) akustické</a:t>
            </a:r>
          </a:p>
          <a:p>
            <a:pPr algn="just">
              <a:lnSpc>
                <a:spcPct val="90000"/>
              </a:lnSpc>
              <a:buClrTx/>
              <a:buNone/>
            </a:pPr>
            <a:r>
              <a:rPr lang="cs-CZ" altLang="cs-CZ" sz="2600" dirty="0">
                <a:latin typeface="+mn-lt"/>
              </a:rPr>
              <a:t>				  				 	b) </a:t>
            </a:r>
            <a:r>
              <a:rPr lang="cs-CZ" altLang="cs-CZ" sz="2600" dirty="0" err="1">
                <a:latin typeface="+mn-lt"/>
              </a:rPr>
              <a:t>kinesické</a:t>
            </a:r>
            <a:r>
              <a:rPr lang="cs-CZ" altLang="cs-CZ" sz="2600" dirty="0">
                <a:latin typeface="+mn-lt"/>
              </a:rPr>
              <a:t>	</a:t>
            </a: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endParaRPr lang="cs-CZ" sz="2600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E2CADBD9-46AB-4733-9514-1A974C5B6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4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6293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7" y="469682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Komunikativní situace</a:t>
            </a:r>
            <a:br>
              <a:rPr lang="cs-CZ" altLang="cs-CZ" b="1" dirty="0"/>
            </a:b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 lnSpcReduction="10000"/>
          </a:bodyPr>
          <a:lstStyle/>
          <a:p>
            <a:pPr marL="0">
              <a:lnSpc>
                <a:spcPct val="90000"/>
              </a:lnSpc>
              <a:buClrTx/>
              <a:buNone/>
              <a:defRPr/>
            </a:pPr>
            <a:r>
              <a:rPr lang="cs-CZ" sz="2600" dirty="0">
                <a:latin typeface="+mn-lt"/>
              </a:rPr>
              <a:t>								      </a:t>
            </a:r>
            <a:r>
              <a:rPr lang="cs-CZ" sz="2200" dirty="0">
                <a:latin typeface="+mn-lt"/>
              </a:rPr>
              <a:t>Kód</a:t>
            </a:r>
          </a:p>
          <a:p>
            <a:pPr marL="0" algn="ctr">
              <a:lnSpc>
                <a:spcPct val="90000"/>
              </a:lnSpc>
              <a:buClrTx/>
              <a:buNone/>
              <a:defRPr/>
            </a:pPr>
            <a:endParaRPr lang="cs-CZ" sz="2600" dirty="0">
              <a:latin typeface="+mn-lt"/>
            </a:endParaRPr>
          </a:p>
          <a:p>
            <a:pPr marL="0" algn="ctr">
              <a:lnSpc>
                <a:spcPct val="90000"/>
              </a:lnSpc>
              <a:buClrTx/>
              <a:buNone/>
              <a:defRPr/>
            </a:pPr>
            <a:endParaRPr lang="cs-CZ" sz="2600" dirty="0">
              <a:latin typeface="+mn-lt"/>
            </a:endParaRPr>
          </a:p>
          <a:p>
            <a:pPr marL="0" algn="ctr">
              <a:lnSpc>
                <a:spcPct val="90000"/>
              </a:lnSpc>
              <a:buClrTx/>
              <a:buNone/>
              <a:defRPr/>
            </a:pPr>
            <a:endParaRPr lang="cs-CZ" sz="2600" dirty="0">
              <a:latin typeface="+mn-lt"/>
            </a:endParaRPr>
          </a:p>
          <a:p>
            <a:pPr marL="0" algn="ctr">
              <a:lnSpc>
                <a:spcPct val="90000"/>
              </a:lnSpc>
              <a:buClrTx/>
              <a:buNone/>
              <a:defRPr/>
            </a:pPr>
            <a:endParaRPr lang="cs-CZ" sz="2600" dirty="0">
              <a:latin typeface="+mn-lt"/>
            </a:endParaRPr>
          </a:p>
          <a:p>
            <a:pPr marL="0" algn="ctr">
              <a:lnSpc>
                <a:spcPct val="90000"/>
              </a:lnSpc>
              <a:buClrTx/>
              <a:buNone/>
              <a:defRPr/>
            </a:pPr>
            <a:endParaRPr lang="cs-CZ" sz="2600" dirty="0">
              <a:latin typeface="+mn-lt"/>
            </a:endParaRPr>
          </a:p>
          <a:p>
            <a:pPr marL="0" algn="ctr">
              <a:lnSpc>
                <a:spcPct val="90000"/>
              </a:lnSpc>
              <a:buClrTx/>
              <a:buNone/>
              <a:defRPr/>
            </a:pPr>
            <a:endParaRPr lang="cs-CZ" sz="2600" dirty="0">
              <a:latin typeface="+mn-lt"/>
            </a:endParaRPr>
          </a:p>
          <a:p>
            <a:pPr marL="0" algn="ctr">
              <a:lnSpc>
                <a:spcPct val="90000"/>
              </a:lnSpc>
              <a:buClrTx/>
              <a:buNone/>
              <a:defRPr/>
            </a:pPr>
            <a:endParaRPr lang="cs-CZ" sz="2600" dirty="0">
              <a:latin typeface="+mn-lt"/>
            </a:endParaRPr>
          </a:p>
          <a:p>
            <a:pPr marL="0">
              <a:lnSpc>
                <a:spcPct val="90000"/>
              </a:lnSpc>
              <a:buClrTx/>
              <a:buNone/>
              <a:defRPr/>
            </a:pPr>
            <a:r>
              <a:rPr lang="cs-CZ" sz="2600" dirty="0">
                <a:latin typeface="+mn-lt"/>
              </a:rPr>
              <a:t>								    </a:t>
            </a:r>
            <a:r>
              <a:rPr lang="cs-CZ" sz="2200" dirty="0">
                <a:latin typeface="+mn-lt"/>
              </a:rPr>
              <a:t>Kontext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2F60DECB-B108-40C0-BC4F-FF8237629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198" y="2426720"/>
            <a:ext cx="6096000" cy="319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Text Box 1">
            <a:extLst>
              <a:ext uri="{FF2B5EF4-FFF2-40B4-BE49-F238E27FC236}">
                <a16:creationId xmlns:a16="http://schemas.microsoft.com/office/drawing/2014/main" id="{EB2E693C-DB79-4F37-BA09-8498B4E3A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5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7996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Komunikativní funkce jazyka </a:t>
            </a:r>
            <a:br>
              <a:rPr lang="cs-CZ" altLang="cs-CZ" b="1" dirty="0"/>
            </a:br>
            <a:r>
              <a:rPr lang="cs-CZ" altLang="cs-CZ" b="1" dirty="0"/>
              <a:t>(R. </a:t>
            </a:r>
            <a:r>
              <a:rPr lang="cs-CZ" altLang="cs-CZ" b="1" dirty="0" err="1"/>
              <a:t>Jakobson</a:t>
            </a:r>
            <a:r>
              <a:rPr lang="cs-CZ" altLang="cs-CZ" b="1" dirty="0"/>
              <a:t>)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574385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90000"/>
              </a:lnSpc>
              <a:buClrTx/>
              <a:buNone/>
            </a:pPr>
            <a:endParaRPr lang="cs-CZ" altLang="cs-CZ" sz="2200" dirty="0">
              <a:latin typeface="+mn-lt"/>
            </a:endParaRPr>
          </a:p>
          <a:p>
            <a:pPr algn="just">
              <a:lnSpc>
                <a:spcPct val="90000"/>
              </a:lnSpc>
              <a:buClrTx/>
              <a:buNone/>
            </a:pPr>
            <a:endParaRPr lang="cs-CZ" altLang="cs-CZ" sz="2200" dirty="0">
              <a:latin typeface="+mn-lt"/>
            </a:endParaRPr>
          </a:p>
          <a:p>
            <a:pPr algn="just">
              <a:lnSpc>
                <a:spcPct val="90000"/>
              </a:lnSpc>
              <a:buClrTx/>
              <a:buNone/>
            </a:pPr>
            <a:endParaRPr lang="cs-CZ" altLang="cs-CZ" sz="2200" dirty="0">
              <a:latin typeface="+mn-lt"/>
            </a:endParaRPr>
          </a:p>
          <a:p>
            <a:pPr algn="just">
              <a:lnSpc>
                <a:spcPct val="90000"/>
              </a:lnSpc>
              <a:buClrTx/>
              <a:buNone/>
            </a:pPr>
            <a:endParaRPr lang="cs-CZ" altLang="cs-CZ" sz="2200" dirty="0">
              <a:latin typeface="+mn-lt"/>
            </a:endParaRPr>
          </a:p>
          <a:p>
            <a:pPr algn="just">
              <a:lnSpc>
                <a:spcPct val="90000"/>
              </a:lnSpc>
              <a:buClrTx/>
              <a:buNone/>
            </a:pPr>
            <a:endParaRPr lang="cs-CZ" altLang="cs-CZ" sz="2200" dirty="0">
              <a:latin typeface="+mn-lt"/>
            </a:endParaRPr>
          </a:p>
          <a:p>
            <a:pPr algn="just">
              <a:lnSpc>
                <a:spcPct val="90000"/>
              </a:lnSpc>
              <a:buClrTx/>
              <a:buNone/>
            </a:pPr>
            <a:endParaRPr lang="cs-CZ" altLang="cs-CZ" sz="2200" dirty="0">
              <a:latin typeface="+mn-lt"/>
            </a:endParaRPr>
          </a:p>
          <a:p>
            <a:pPr algn="just">
              <a:lnSpc>
                <a:spcPct val="90000"/>
              </a:lnSpc>
              <a:buClrTx/>
              <a:buNone/>
            </a:pPr>
            <a:endParaRPr lang="cs-CZ" altLang="cs-CZ" sz="2200" dirty="0">
              <a:latin typeface="+mn-lt"/>
            </a:endParaRPr>
          </a:p>
          <a:p>
            <a:pPr algn="just">
              <a:lnSpc>
                <a:spcPct val="90000"/>
              </a:lnSpc>
              <a:buClrTx/>
              <a:buNone/>
            </a:pPr>
            <a:r>
              <a:rPr lang="cs-CZ" altLang="cs-CZ" sz="2200" dirty="0">
                <a:latin typeface="+mn-lt"/>
              </a:rPr>
              <a:t>									</a:t>
            </a:r>
          </a:p>
          <a:p>
            <a:pPr algn="just">
              <a:lnSpc>
                <a:spcPct val="90000"/>
              </a:lnSpc>
              <a:buClrTx/>
              <a:buNone/>
            </a:pPr>
            <a:endParaRPr lang="cs-CZ" altLang="cs-CZ" sz="2200" dirty="0">
              <a:latin typeface="+mn-lt"/>
            </a:endParaRPr>
          </a:p>
          <a:p>
            <a:pPr algn="just">
              <a:lnSpc>
                <a:spcPct val="90000"/>
              </a:lnSpc>
              <a:buClrTx/>
              <a:buNone/>
            </a:pPr>
            <a:endParaRPr lang="cs-CZ" altLang="cs-CZ" sz="2200" dirty="0">
              <a:latin typeface="+mn-lt"/>
            </a:endParaRPr>
          </a:p>
          <a:p>
            <a:pPr algn="just">
              <a:lnSpc>
                <a:spcPct val="90000"/>
              </a:lnSpc>
              <a:buClrTx/>
              <a:buNone/>
            </a:pPr>
            <a:r>
              <a:rPr lang="cs-CZ" altLang="cs-CZ" sz="2200" dirty="0">
                <a:latin typeface="+mn-lt"/>
              </a:rPr>
              <a:t>									1. Referenční</a:t>
            </a:r>
          </a:p>
          <a:p>
            <a:pPr algn="just">
              <a:lnSpc>
                <a:spcPct val="90000"/>
              </a:lnSpc>
              <a:buClrTx/>
              <a:buNone/>
            </a:pPr>
            <a:r>
              <a:rPr lang="cs-CZ" altLang="cs-CZ" sz="2200" dirty="0">
                <a:latin typeface="+mn-lt"/>
              </a:rPr>
              <a:t>									2. Expresivní / emotivní</a:t>
            </a:r>
          </a:p>
          <a:p>
            <a:pPr algn="just">
              <a:lnSpc>
                <a:spcPct val="90000"/>
              </a:lnSpc>
              <a:buClrTx/>
              <a:buNone/>
            </a:pPr>
            <a:r>
              <a:rPr lang="cs-CZ" altLang="cs-CZ" sz="2200" dirty="0">
                <a:latin typeface="+mn-lt"/>
              </a:rPr>
              <a:t>									3. Konativní / direktivní</a:t>
            </a:r>
          </a:p>
          <a:p>
            <a:pPr algn="just">
              <a:lnSpc>
                <a:spcPct val="90000"/>
              </a:lnSpc>
              <a:buClrTx/>
              <a:buNone/>
            </a:pPr>
            <a:r>
              <a:rPr lang="cs-CZ" altLang="cs-CZ" sz="2200" dirty="0">
                <a:latin typeface="+mn-lt"/>
              </a:rPr>
              <a:t>									4. Poetická</a:t>
            </a:r>
          </a:p>
          <a:p>
            <a:pPr algn="just">
              <a:lnSpc>
                <a:spcPct val="90000"/>
              </a:lnSpc>
              <a:buClrTx/>
              <a:buNone/>
            </a:pPr>
            <a:r>
              <a:rPr lang="cs-CZ" altLang="cs-CZ" sz="2200" dirty="0">
                <a:latin typeface="+mn-lt"/>
              </a:rPr>
              <a:t>									5. Fatická / kontaktová</a:t>
            </a:r>
          </a:p>
          <a:p>
            <a:pPr algn="just">
              <a:lnSpc>
                <a:spcPct val="90000"/>
              </a:lnSpc>
              <a:buClrTx/>
              <a:buNone/>
            </a:pPr>
            <a:r>
              <a:rPr lang="cs-CZ" sz="2200" dirty="0">
                <a:latin typeface="+mn-lt"/>
              </a:rPr>
              <a:t>									6. Metajazyková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C46521A2-C521-4C37-87AB-FCD455E02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580" y="1992809"/>
            <a:ext cx="5688013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Text Box 1">
            <a:extLst>
              <a:ext uri="{FF2B5EF4-FFF2-40B4-BE49-F238E27FC236}">
                <a16:creationId xmlns:a16="http://schemas.microsoft.com/office/drawing/2014/main" id="{6120AE52-9577-40E8-A814-02B104722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6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081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Znakový charakter jazyka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600" b="1" dirty="0"/>
              <a:t> Ferdinand de </a:t>
            </a:r>
            <a:r>
              <a:rPr lang="cs-CZ" altLang="cs-CZ" sz="2600" b="1" dirty="0" err="1"/>
              <a:t>Saussure</a:t>
            </a:r>
            <a:r>
              <a:rPr lang="cs-CZ" altLang="cs-CZ" sz="2600" b="1" dirty="0"/>
              <a:t> (1857-1913): </a:t>
            </a:r>
          </a:p>
          <a:p>
            <a:pPr>
              <a:spcBef>
                <a:spcPct val="0"/>
              </a:spcBef>
              <a:buClrTx/>
              <a:buNone/>
              <a:defRPr/>
            </a:pPr>
            <a:r>
              <a:rPr lang="cs-CZ" altLang="cs-CZ" sz="2600" i="1" dirty="0" err="1"/>
              <a:t>signe</a:t>
            </a:r>
            <a:r>
              <a:rPr lang="cs-CZ" altLang="cs-CZ" sz="2600" dirty="0"/>
              <a:t> (znak) </a:t>
            </a:r>
          </a:p>
          <a:p>
            <a:pPr>
              <a:spcBef>
                <a:spcPct val="0"/>
              </a:spcBef>
              <a:buClrTx/>
              <a:buNone/>
              <a:defRPr/>
            </a:pPr>
            <a:r>
              <a:rPr lang="cs-CZ" altLang="cs-CZ" sz="2600" i="1" dirty="0"/>
              <a:t>signifiant</a:t>
            </a:r>
            <a:r>
              <a:rPr lang="cs-CZ" altLang="cs-CZ" sz="2600" dirty="0"/>
              <a:t> (označující, forma) = </a:t>
            </a:r>
            <a:r>
              <a:rPr lang="cs-CZ" altLang="cs-CZ" sz="2800" dirty="0">
                <a:cs typeface="Tahoma" panose="020B0604030504040204" pitchFamily="34" charset="0"/>
              </a:rPr>
              <a:t>"</a:t>
            </a:r>
            <a:r>
              <a:rPr lang="cs-CZ" altLang="cs-CZ" sz="2800" dirty="0"/>
              <a:t>image </a:t>
            </a:r>
            <a:r>
              <a:rPr lang="cs-CZ" altLang="cs-CZ" sz="2800" dirty="0" err="1"/>
              <a:t>acoustique</a:t>
            </a:r>
            <a:r>
              <a:rPr lang="cs-CZ" altLang="cs-CZ" sz="2800" dirty="0">
                <a:cs typeface="Tahoma" panose="020B0604030504040204" pitchFamily="34" charset="0"/>
              </a:rPr>
              <a:t>"</a:t>
            </a:r>
          </a:p>
          <a:p>
            <a:pPr>
              <a:spcBef>
                <a:spcPct val="0"/>
              </a:spcBef>
              <a:buClrTx/>
              <a:buNone/>
              <a:defRPr/>
            </a:pPr>
            <a:r>
              <a:rPr lang="cs-CZ" altLang="cs-CZ" sz="2600" i="1" dirty="0"/>
              <a:t>signifié</a:t>
            </a:r>
            <a:r>
              <a:rPr lang="cs-CZ" altLang="cs-CZ" sz="2600" dirty="0"/>
              <a:t> (označované, význam)</a:t>
            </a:r>
          </a:p>
          <a:p>
            <a:pPr>
              <a:spcBef>
                <a:spcPct val="0"/>
              </a:spcBef>
              <a:buClrTx/>
              <a:buNone/>
              <a:defRPr/>
            </a:pPr>
            <a:endParaRPr lang="cs-CZ" altLang="cs-CZ" sz="2600" b="1" dirty="0">
              <a:latin typeface="Arial" panose="020B0604020202020204" pitchFamily="34" charset="0"/>
            </a:endParaRPr>
          </a:p>
          <a:p>
            <a:pPr marL="114300" indent="-457200">
              <a:spcBef>
                <a:spcPct val="0"/>
              </a:spcBef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600" b="1" dirty="0"/>
              <a:t>Stoikové (cca 3. stol. př. n. l.):  </a:t>
            </a:r>
          </a:p>
          <a:p>
            <a:pPr marL="0" indent="0">
              <a:spcBef>
                <a:spcPct val="0"/>
              </a:spcBef>
              <a:buClrTx/>
              <a:buNone/>
              <a:defRPr/>
            </a:pPr>
            <a:r>
              <a:rPr lang="cs-CZ" altLang="cs-CZ" sz="2600" i="1" dirty="0" err="1"/>
              <a:t>semeion</a:t>
            </a:r>
            <a:r>
              <a:rPr lang="cs-CZ" altLang="cs-CZ" sz="2600" dirty="0"/>
              <a:t>, </a:t>
            </a:r>
            <a:r>
              <a:rPr lang="cs-CZ" altLang="cs-CZ" sz="2600" i="1" dirty="0" err="1"/>
              <a:t>semainon</a:t>
            </a:r>
            <a:r>
              <a:rPr lang="cs-CZ" altLang="cs-CZ" sz="2600" dirty="0"/>
              <a:t>, </a:t>
            </a:r>
            <a:r>
              <a:rPr lang="cs-CZ" altLang="cs-CZ" sz="2600" i="1" dirty="0" err="1"/>
              <a:t>semainomenon</a:t>
            </a:r>
            <a:r>
              <a:rPr lang="cs-CZ" altLang="cs-CZ" sz="2600" i="1" dirty="0"/>
              <a:t> </a:t>
            </a:r>
            <a:r>
              <a:rPr lang="cs-CZ" altLang="cs-CZ" sz="2600" dirty="0"/>
              <a:t>(referent) </a:t>
            </a:r>
          </a:p>
          <a:p>
            <a:pPr marL="0">
              <a:spcBef>
                <a:spcPct val="0"/>
              </a:spcBef>
              <a:buClrTx/>
              <a:buNone/>
              <a:defRPr/>
            </a:pPr>
            <a:endParaRPr lang="cs-CZ" altLang="cs-CZ" sz="2600" b="1" dirty="0"/>
          </a:p>
          <a:p>
            <a:pPr marL="114300" indent="-457200">
              <a:spcBef>
                <a:spcPct val="0"/>
              </a:spcBef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600" b="1" dirty="0"/>
              <a:t>Aurelius Augustinus (4.-5. stol. n. l.): </a:t>
            </a:r>
          </a:p>
          <a:p>
            <a:pPr marL="0" indent="0">
              <a:spcBef>
                <a:spcPct val="0"/>
              </a:spcBef>
              <a:buClrTx/>
              <a:buNone/>
              <a:defRPr/>
            </a:pPr>
            <a:r>
              <a:rPr lang="cs-CZ" altLang="cs-CZ" sz="2600" i="1" dirty="0"/>
              <a:t>signum</a:t>
            </a:r>
            <a:r>
              <a:rPr lang="cs-CZ" altLang="cs-CZ" sz="2600" dirty="0"/>
              <a:t>,</a:t>
            </a:r>
            <a:r>
              <a:rPr lang="cs-CZ" altLang="cs-CZ" sz="2600" i="1" dirty="0"/>
              <a:t> </a:t>
            </a:r>
            <a:r>
              <a:rPr lang="cs-CZ" altLang="cs-CZ" sz="2600" i="1" dirty="0" err="1"/>
              <a:t>signans</a:t>
            </a:r>
            <a:r>
              <a:rPr lang="cs-CZ" altLang="cs-CZ" sz="2600" dirty="0"/>
              <a:t>,</a:t>
            </a:r>
            <a:r>
              <a:rPr lang="cs-CZ" altLang="cs-CZ" sz="2600" i="1" dirty="0"/>
              <a:t> </a:t>
            </a:r>
            <a:r>
              <a:rPr lang="cs-CZ" altLang="cs-CZ" sz="2600" i="1" dirty="0" err="1"/>
              <a:t>signatum</a:t>
            </a:r>
            <a:endParaRPr lang="cs-CZ" sz="2600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EFE67D8A-4FA5-4B38-8699-FE793EE43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7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9869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7" y="469682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>
                <a:latin typeface="+mn-lt"/>
              </a:rPr>
              <a:t>Sémiotický trojúhelník </a:t>
            </a:r>
            <a:br>
              <a:rPr lang="cs-CZ" altLang="cs-CZ" b="1" dirty="0">
                <a:latin typeface="+mn-lt"/>
              </a:rPr>
            </a:br>
            <a:r>
              <a:rPr lang="cs-CZ" altLang="cs-CZ" b="1" dirty="0">
                <a:latin typeface="+mn-lt"/>
              </a:rPr>
              <a:t>(</a:t>
            </a:r>
            <a:r>
              <a:rPr lang="cs-CZ" altLang="cs-CZ" b="1" dirty="0" err="1">
                <a:latin typeface="+mn-lt"/>
              </a:rPr>
              <a:t>Ogden</a:t>
            </a:r>
            <a:r>
              <a:rPr lang="cs-CZ" altLang="cs-CZ" b="1" dirty="0">
                <a:latin typeface="+mn-lt"/>
              </a:rPr>
              <a:t> </a:t>
            </a:r>
            <a:r>
              <a:rPr lang="cs-CZ" altLang="cs-CZ" b="1" dirty="0">
                <a:latin typeface="+mn-lt"/>
                <a:cs typeface="Times New Roman" panose="02020603050405020304" pitchFamily="18" charset="0"/>
              </a:rPr>
              <a:t>&amp; </a:t>
            </a:r>
            <a:r>
              <a:rPr lang="cs-CZ" altLang="cs-CZ" b="1" dirty="0" err="1">
                <a:latin typeface="+mn-lt"/>
              </a:rPr>
              <a:t>Richards</a:t>
            </a:r>
            <a:r>
              <a:rPr lang="cs-CZ" altLang="cs-CZ" b="1" dirty="0">
                <a:latin typeface="+mn-lt"/>
              </a:rPr>
              <a:t>)</a:t>
            </a:r>
            <a:endParaRPr lang="cs-CZ" b="1" dirty="0">
              <a:latin typeface="+mn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 marL="0">
              <a:lnSpc>
                <a:spcPct val="90000"/>
              </a:lnSpc>
              <a:buClrTx/>
              <a:buNone/>
              <a:defRPr/>
            </a:pPr>
            <a:r>
              <a:rPr lang="cs-CZ" sz="2600" dirty="0">
                <a:latin typeface="+mn-lt"/>
              </a:rPr>
              <a:t>								</a:t>
            </a:r>
          </a:p>
          <a:p>
            <a:pPr marL="0" algn="ctr">
              <a:lnSpc>
                <a:spcPct val="90000"/>
              </a:lnSpc>
              <a:buClrTx/>
              <a:buNone/>
              <a:defRPr/>
            </a:pPr>
            <a:endParaRPr lang="cs-CZ" sz="2600" dirty="0">
              <a:latin typeface="+mn-lt"/>
            </a:endParaRPr>
          </a:p>
          <a:p>
            <a:pPr marL="0" algn="ctr">
              <a:lnSpc>
                <a:spcPct val="90000"/>
              </a:lnSpc>
              <a:buClrTx/>
              <a:buNone/>
              <a:defRPr/>
            </a:pPr>
            <a:endParaRPr lang="cs-CZ" sz="2600" dirty="0">
              <a:latin typeface="+mn-lt"/>
            </a:endParaRPr>
          </a:p>
          <a:p>
            <a:pPr marL="0" algn="ctr">
              <a:lnSpc>
                <a:spcPct val="90000"/>
              </a:lnSpc>
              <a:buClrTx/>
              <a:buNone/>
              <a:defRPr/>
            </a:pPr>
            <a:endParaRPr lang="cs-CZ" sz="2600" dirty="0">
              <a:latin typeface="+mn-lt"/>
            </a:endParaRPr>
          </a:p>
          <a:p>
            <a:pPr marL="0" algn="ctr">
              <a:lnSpc>
                <a:spcPct val="90000"/>
              </a:lnSpc>
              <a:buClrTx/>
              <a:buNone/>
              <a:defRPr/>
            </a:pPr>
            <a:endParaRPr lang="cs-CZ" sz="2600" dirty="0">
              <a:latin typeface="+mn-lt"/>
            </a:endParaRPr>
          </a:p>
          <a:p>
            <a:pPr marL="0" algn="ctr">
              <a:lnSpc>
                <a:spcPct val="90000"/>
              </a:lnSpc>
              <a:buClrTx/>
              <a:buNone/>
              <a:defRPr/>
            </a:pPr>
            <a:endParaRPr lang="cs-CZ" sz="2600" dirty="0">
              <a:latin typeface="+mn-lt"/>
            </a:endParaRPr>
          </a:p>
          <a:p>
            <a:pPr marL="0" algn="ctr">
              <a:lnSpc>
                <a:spcPct val="90000"/>
              </a:lnSpc>
              <a:buClrTx/>
              <a:buNone/>
              <a:defRPr/>
            </a:pPr>
            <a:endParaRPr lang="cs-CZ" sz="2600" dirty="0">
              <a:latin typeface="+mn-lt"/>
            </a:endParaRPr>
          </a:p>
          <a:p>
            <a:pPr marL="0">
              <a:lnSpc>
                <a:spcPct val="90000"/>
              </a:lnSpc>
              <a:buClrTx/>
              <a:buNone/>
              <a:defRPr/>
            </a:pPr>
            <a:r>
              <a:rPr lang="cs-CZ" sz="2600" dirty="0">
                <a:latin typeface="+mn-lt"/>
              </a:rPr>
              <a:t>									</a:t>
            </a:r>
            <a:endParaRPr lang="cs-CZ" sz="2200" dirty="0">
              <a:latin typeface="+mn-lt"/>
            </a:endParaRPr>
          </a:p>
        </p:txBody>
      </p:sp>
      <p:grpSp>
        <p:nvGrpSpPr>
          <p:cNvPr id="7" name="Group 3">
            <a:extLst>
              <a:ext uri="{FF2B5EF4-FFF2-40B4-BE49-F238E27FC236}">
                <a16:creationId xmlns:a16="http://schemas.microsoft.com/office/drawing/2014/main" id="{D423A262-0722-4E39-A0B0-805BAAB9E5EA}"/>
              </a:ext>
            </a:extLst>
          </p:cNvPr>
          <p:cNvGrpSpPr>
            <a:grpSpLocks/>
          </p:cNvGrpSpPr>
          <p:nvPr/>
        </p:nvGrpSpPr>
        <p:grpSpPr bwMode="auto">
          <a:xfrm>
            <a:off x="2324648" y="2848411"/>
            <a:ext cx="6769100" cy="2182813"/>
            <a:chOff x="862" y="1752"/>
            <a:chExt cx="4264" cy="1375"/>
          </a:xfrm>
        </p:grpSpPr>
        <p:pic>
          <p:nvPicPr>
            <p:cNvPr id="8" name="Picture 4">
              <a:extLst>
                <a:ext uri="{FF2B5EF4-FFF2-40B4-BE49-F238E27FC236}">
                  <a16:creationId xmlns:a16="http://schemas.microsoft.com/office/drawing/2014/main" id="{97CAB334-E0DE-470F-AB86-639C74E7D3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" y="1752"/>
              <a:ext cx="4264" cy="1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89AE3612-D841-49B3-B7DA-93A9FF87DE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2" y="1752"/>
              <a:ext cx="4264" cy="1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endParaRPr>
            </a:p>
          </p:txBody>
        </p:sp>
      </p:grpSp>
      <p:sp>
        <p:nvSpPr>
          <p:cNvPr id="10" name="Text Box 1">
            <a:extLst>
              <a:ext uri="{FF2B5EF4-FFF2-40B4-BE49-F238E27FC236}">
                <a16:creationId xmlns:a16="http://schemas.microsoft.com/office/drawing/2014/main" id="{F248F981-64BD-46C7-84F7-08160157A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8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847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Teorie znaku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cs-CZ" altLang="cs-CZ" sz="2600" b="1" dirty="0">
                <a:latin typeface="+mn-lt"/>
              </a:rPr>
              <a:t>Charles Sanders </a:t>
            </a:r>
            <a:r>
              <a:rPr lang="cs-CZ" altLang="cs-CZ" sz="2600" b="1" dirty="0" err="1">
                <a:latin typeface="+mn-lt"/>
              </a:rPr>
              <a:t>Peirce</a:t>
            </a:r>
            <a:r>
              <a:rPr lang="cs-CZ" altLang="cs-CZ" sz="2600" b="1" dirty="0">
                <a:latin typeface="+mn-lt"/>
              </a:rPr>
              <a:t> 	– sémiotika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600" dirty="0">
                <a:latin typeface="+mn-lt"/>
              </a:rPr>
              <a:t>                               </a:t>
            </a:r>
            <a:r>
              <a:rPr lang="cs-CZ" altLang="cs-CZ" sz="2600" b="1" dirty="0">
                <a:latin typeface="+mn-lt"/>
              </a:rPr>
              <a:t> </a:t>
            </a:r>
            <a:r>
              <a:rPr lang="cs-CZ" altLang="cs-CZ" sz="2600" b="1" i="1" dirty="0">
                <a:latin typeface="+mn-lt"/>
              </a:rPr>
              <a:t>vs.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600" b="1" dirty="0">
                <a:latin typeface="+mn-lt"/>
              </a:rPr>
              <a:t>Ferdinand de </a:t>
            </a:r>
            <a:r>
              <a:rPr lang="cs-CZ" altLang="cs-CZ" sz="2600" b="1" dirty="0" err="1">
                <a:latin typeface="+mn-lt"/>
              </a:rPr>
              <a:t>Saussure</a:t>
            </a:r>
            <a:r>
              <a:rPr lang="cs-CZ" altLang="cs-CZ" sz="2600" b="1" dirty="0">
                <a:latin typeface="+mn-lt"/>
              </a:rPr>
              <a:t> 	– sémiologie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2600" dirty="0">
              <a:latin typeface="+mn-lt"/>
            </a:endParaRPr>
          </a:p>
          <a:p>
            <a:pPr>
              <a:spcBef>
                <a:spcPct val="0"/>
              </a:spcBef>
              <a:buClrTx/>
              <a:buNone/>
            </a:pPr>
            <a:endParaRPr lang="cs-CZ" altLang="cs-CZ" sz="2600" dirty="0">
              <a:latin typeface="+mn-lt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600" b="1" dirty="0">
                <a:latin typeface="+mn-lt"/>
              </a:rPr>
              <a:t>Typy znaků podle </a:t>
            </a:r>
            <a:r>
              <a:rPr lang="cs-CZ" altLang="cs-CZ" sz="2600" b="1" dirty="0" err="1">
                <a:latin typeface="+mn-lt"/>
              </a:rPr>
              <a:t>Peirce</a:t>
            </a:r>
            <a:r>
              <a:rPr lang="cs-CZ" altLang="cs-CZ" sz="2600" b="1" dirty="0">
                <a:latin typeface="+mn-lt"/>
              </a:rPr>
              <a:t>: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1000" b="1" dirty="0">
              <a:latin typeface="+mn-lt"/>
            </a:endParaRPr>
          </a:p>
          <a:p>
            <a:pPr marL="514350" indent="-514350">
              <a:spcBef>
                <a:spcPct val="0"/>
              </a:spcBef>
              <a:buClrTx/>
              <a:buSzPct val="100000"/>
              <a:buFont typeface="+mj-lt"/>
              <a:buAutoNum type="arabicParenR"/>
            </a:pPr>
            <a:r>
              <a:rPr lang="cs-CZ" altLang="cs-CZ" sz="2600" b="1" dirty="0">
                <a:latin typeface="+mn-lt"/>
              </a:rPr>
              <a:t>Ikony </a:t>
            </a:r>
            <a:r>
              <a:rPr lang="cs-CZ" altLang="cs-CZ" sz="2600" dirty="0">
                <a:latin typeface="+mn-lt"/>
              </a:rPr>
              <a:t>(vztah podobnosti: </a:t>
            </a:r>
            <a:r>
              <a:rPr lang="cs-CZ" altLang="cs-CZ" sz="2600" dirty="0" err="1">
                <a:latin typeface="+mn-lt"/>
              </a:rPr>
              <a:t>onomatopoia</a:t>
            </a:r>
            <a:r>
              <a:rPr lang="cs-CZ" altLang="cs-CZ" sz="2600" dirty="0">
                <a:latin typeface="+mn-lt"/>
              </a:rPr>
              <a:t>, piktogramy)</a:t>
            </a:r>
          </a:p>
          <a:p>
            <a:pPr marL="514350" indent="-514350">
              <a:spcBef>
                <a:spcPct val="0"/>
              </a:spcBef>
              <a:buClrTx/>
              <a:buSzPct val="100000"/>
              <a:buFont typeface="+mj-lt"/>
              <a:buAutoNum type="arabicParenR"/>
            </a:pPr>
            <a:r>
              <a:rPr lang="cs-CZ" altLang="cs-CZ" sz="2600" b="1" dirty="0">
                <a:latin typeface="+mn-lt"/>
              </a:rPr>
              <a:t>Indexy </a:t>
            </a:r>
            <a:r>
              <a:rPr lang="cs-CZ" altLang="cs-CZ" sz="2600" dirty="0">
                <a:latin typeface="+mn-lt"/>
              </a:rPr>
              <a:t>(příčinná souvislost, ukazatele)</a:t>
            </a:r>
          </a:p>
          <a:p>
            <a:pPr marL="514350" indent="-514350">
              <a:spcBef>
                <a:spcPct val="0"/>
              </a:spcBef>
              <a:buClrTx/>
              <a:buSzPct val="100000"/>
              <a:buFont typeface="+mj-lt"/>
              <a:buAutoNum type="arabicParenR"/>
            </a:pPr>
            <a:r>
              <a:rPr lang="cs-CZ" altLang="cs-CZ" sz="2600" b="1" dirty="0">
                <a:latin typeface="+mn-lt"/>
              </a:rPr>
              <a:t>Symboly </a:t>
            </a:r>
            <a:r>
              <a:rPr lang="cs-CZ" altLang="cs-CZ" sz="2600" dirty="0">
                <a:latin typeface="+mn-lt"/>
              </a:rPr>
              <a:t>(konvenční znaky)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ClrTx/>
              <a:buNone/>
              <a:defRPr/>
            </a:pPr>
            <a:endParaRPr lang="cs-CZ" sz="2600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CD4DB3AD-60D3-4903-9231-6816F3414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9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81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1091</TotalTime>
  <Words>514</Words>
  <Application>Microsoft Office PowerPoint</Application>
  <PresentationFormat>Širokoúhlá obrazovka</PresentationFormat>
  <Paragraphs>125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Prezentace aplikace PowerPoint</vt:lpstr>
      <vt:lpstr>Základní literatura</vt:lpstr>
      <vt:lpstr>Jazyk</vt:lpstr>
      <vt:lpstr>Obecná klasifikace jazyků </vt:lpstr>
      <vt:lpstr>Komunikativní situace </vt:lpstr>
      <vt:lpstr>Komunikativní funkce jazyka  (R. Jakobson)</vt:lpstr>
      <vt:lpstr>Znakový charakter jazyka</vt:lpstr>
      <vt:lpstr>Sémiotický trojúhelník  (Ogden &amp; Richards)</vt:lpstr>
      <vt:lpstr>Teorie znaku</vt:lpstr>
      <vt:lpstr>Vlastnosti jazykového znaku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 identitární neologie: generačně příznaková slova ve výzkumu</dc:title>
  <dc:creator>Alena</dc:creator>
  <cp:lastModifiedBy>Petr Stehlík</cp:lastModifiedBy>
  <cp:revision>710</cp:revision>
  <cp:lastPrinted>2020-07-02T07:34:28Z</cp:lastPrinted>
  <dcterms:created xsi:type="dcterms:W3CDTF">2019-10-17T09:02:16Z</dcterms:created>
  <dcterms:modified xsi:type="dcterms:W3CDTF">2020-10-12T08:10:29Z</dcterms:modified>
</cp:coreProperties>
</file>