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7" r:id="rId3"/>
    <p:sldId id="388" r:id="rId4"/>
    <p:sldId id="390" r:id="rId5"/>
    <p:sldId id="392" r:id="rId6"/>
    <p:sldId id="391" r:id="rId7"/>
    <p:sldId id="393" r:id="rId8"/>
    <p:sldId id="394" r:id="rId9"/>
    <p:sldId id="395" r:id="rId10"/>
    <p:sldId id="396" r:id="rId11"/>
    <p:sldId id="397" r:id="rId12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1403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313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18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74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5265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50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2325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6609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1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86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Úvod do jazykovědy</a:t>
            </a:r>
          </a:p>
          <a:p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EB0BD601-3095-4668-8713-205FEB5B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4398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Teoretická jazykověda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Jeden jazyk:</a:t>
            </a:r>
            <a:r>
              <a:rPr lang="cs-CZ" altLang="cs-CZ" sz="2600" b="1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1371600" lvl="3" indent="0">
              <a:spcBef>
                <a:spcPts val="800"/>
              </a:spcBef>
              <a:buNone/>
            </a:pPr>
            <a:r>
              <a:rPr lang="cs-CZ" altLang="cs-CZ" sz="2600" b="1" dirty="0">
                <a:solidFill>
                  <a:srgbClr val="000000"/>
                </a:solidFill>
                <a:latin typeface="+mn-lt"/>
              </a:rPr>
              <a:t>		</a:t>
            </a:r>
            <a:r>
              <a:rPr lang="cs-CZ" altLang="cs-CZ" sz="2600" b="1" dirty="0">
                <a:latin typeface="+mn-lt"/>
              </a:rPr>
              <a:t>– strukturalistická koncepce</a:t>
            </a:r>
          </a:p>
          <a:p>
            <a:pPr marL="1371600" lvl="3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		– korpusová/kvantitativní metoda</a:t>
            </a:r>
          </a:p>
          <a:p>
            <a:pPr marL="1371600" lvl="3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		– konkrétní obor (hispanistika, bohemistika...)</a:t>
            </a:r>
          </a:p>
          <a:p>
            <a:pPr>
              <a:spcBef>
                <a:spcPts val="800"/>
              </a:spcBef>
            </a:pPr>
            <a:endParaRPr lang="cs-CZ" altLang="cs-CZ" sz="2600" b="1" dirty="0">
              <a:solidFill>
                <a:srgbClr val="000000"/>
              </a:solidFill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Více jazyků: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pPr marL="1371600" lvl="3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		– </a:t>
            </a:r>
            <a:r>
              <a:rPr lang="cs-CZ" altLang="cs-CZ" sz="2600" b="1" dirty="0" err="1">
                <a:latin typeface="+mn-lt"/>
              </a:rPr>
              <a:t>bi</a:t>
            </a:r>
            <a:r>
              <a:rPr lang="cs-CZ" altLang="cs-CZ" sz="2600" b="1" dirty="0">
                <a:latin typeface="+mn-lt"/>
              </a:rPr>
              <a:t>-/multilaterální (kontrastivní)</a:t>
            </a:r>
          </a:p>
          <a:p>
            <a:pPr marL="1371600" lvl="3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		– obecná jazykověda (univerzálie, typologie)</a:t>
            </a:r>
          </a:p>
          <a:p>
            <a:pPr marL="0" indent="0">
              <a:spcBef>
                <a:spcPts val="800"/>
              </a:spcBef>
              <a:buNone/>
            </a:pPr>
            <a:endParaRPr lang="cs-CZ" altLang="cs-CZ" sz="2400" b="1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58248"/>
      </p:ext>
    </p:extLst>
  </p:cSld>
  <p:clrMapOvr>
    <a:masterClrMapping/>
  </p:clrMapOvr>
  <p:transition spd="med" advTm="7380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Aplikovaná jazykověda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altLang="cs-CZ" sz="2600" b="1" dirty="0">
                <a:latin typeface="+mn-lt"/>
              </a:rPr>
              <a:t>Lexikografie</a:t>
            </a:r>
          </a:p>
          <a:p>
            <a:pPr>
              <a:spcBef>
                <a:spcPts val="1200"/>
              </a:spcBef>
            </a:pPr>
            <a:r>
              <a:rPr lang="cs-CZ" altLang="cs-CZ" sz="2600" b="1" dirty="0">
                <a:latin typeface="+mn-lt"/>
              </a:rPr>
              <a:t>Výuka jazyků (cizí jazyk </a:t>
            </a:r>
            <a:r>
              <a:rPr lang="cs-CZ" altLang="cs-CZ" sz="2600" b="1" i="1" dirty="0">
                <a:latin typeface="+mn-lt"/>
              </a:rPr>
              <a:t>vs. </a:t>
            </a:r>
            <a:r>
              <a:rPr lang="cs-CZ" altLang="cs-CZ" sz="2600" b="1" dirty="0">
                <a:latin typeface="+mn-lt"/>
              </a:rPr>
              <a:t>výuka jazyka pro cizince)</a:t>
            </a:r>
          </a:p>
          <a:p>
            <a:pPr>
              <a:spcBef>
                <a:spcPts val="1200"/>
              </a:spcBef>
            </a:pPr>
            <a:r>
              <a:rPr lang="cs-CZ" altLang="cs-CZ" sz="2600" b="1" dirty="0">
                <a:latin typeface="+mn-lt"/>
              </a:rPr>
              <a:t>Překladatelství a tlumočnictví</a:t>
            </a:r>
          </a:p>
          <a:p>
            <a:pPr>
              <a:spcBef>
                <a:spcPts val="1200"/>
              </a:spcBef>
            </a:pPr>
            <a:r>
              <a:rPr lang="cs-CZ" altLang="cs-CZ" sz="2600" b="1" dirty="0">
                <a:latin typeface="+mn-lt"/>
              </a:rPr>
              <a:t>Péče o jazyk, jazyková politika a plánování (preskriptivní/normativní </a:t>
            </a:r>
            <a:r>
              <a:rPr lang="cs-CZ" altLang="cs-CZ" sz="2600" b="1" i="1" dirty="0">
                <a:latin typeface="+mn-lt"/>
              </a:rPr>
              <a:t>vs.</a:t>
            </a:r>
            <a:r>
              <a:rPr lang="cs-CZ" altLang="cs-CZ" sz="2600" b="1" dirty="0">
                <a:latin typeface="+mn-lt"/>
              </a:rPr>
              <a:t> deskriptivní přístup)</a:t>
            </a:r>
          </a:p>
          <a:p>
            <a:pPr marL="0" indent="0">
              <a:spcBef>
                <a:spcPts val="800"/>
              </a:spcBef>
              <a:buNone/>
            </a:pPr>
            <a:endParaRPr lang="cs-CZ" altLang="cs-CZ" sz="2400" b="1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3637"/>
      </p:ext>
    </p:extLst>
  </p:cSld>
  <p:clrMapOvr>
    <a:masterClrMapping/>
  </p:clrMapOvr>
  <p:transition spd="med" advTm="8500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b="1" dirty="0"/>
              <a:t>Jazyk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>
                <a:latin typeface="+mn-lt"/>
              </a:rPr>
              <a:t>Systém symbolických znaků a pravidel jejich kombinování sloužící ke komunikaci, tj. přenosu informací mezi minimálně dvěma účastníky.</a:t>
            </a:r>
          </a:p>
          <a:p>
            <a:pPr algn="just">
              <a:lnSpc>
                <a:spcPct val="90000"/>
              </a:lnSpc>
              <a:buClrTx/>
              <a:buNone/>
              <a:defRPr/>
            </a:pPr>
            <a:endParaRPr lang="cs-CZ" altLang="cs-CZ" sz="2600" b="1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>
                <a:latin typeface="+mn-lt"/>
              </a:rPr>
              <a:t>Základní vlastnosti jazyka: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AutoNum type="alphaLcParenR"/>
              <a:defRPr/>
            </a:pPr>
            <a:r>
              <a:rPr lang="cs-CZ" altLang="cs-CZ" sz="2600" dirty="0">
                <a:latin typeface="+mn-lt"/>
              </a:rPr>
              <a:t>znakový charakter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AutoNum type="alphaLcParenR"/>
              <a:defRPr/>
            </a:pPr>
            <a:r>
              <a:rPr lang="cs-CZ" altLang="cs-CZ" sz="2600" u="sng" dirty="0">
                <a:latin typeface="+mn-lt"/>
              </a:rPr>
              <a:t>systémový charakter</a:t>
            </a:r>
            <a:endParaRPr lang="cs-CZ" sz="2600" u="sng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4336"/>
      </p:ext>
    </p:extLst>
  </p:cSld>
  <p:clrMapOvr>
    <a:masterClrMapping/>
  </p:clrMapOvr>
  <p:transition spd="med" advTm="1251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Systémový charakter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algn="just">
              <a:lnSpc>
                <a:spcPct val="90000"/>
              </a:lnSpc>
              <a:buClrTx/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Jazyk jako systém s hierarchicky organizovanými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subsys-témy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(hierarchická struktura)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Langue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(jazyk) </a:t>
            </a:r>
            <a:r>
              <a:rPr lang="cs-CZ" altLang="cs-CZ" sz="26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vs.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parole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(promluva)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b="1" dirty="0"/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b="1" dirty="0"/>
          </a:p>
          <a:p>
            <a:pPr marL="514350" indent="-514350">
              <a:spcBef>
                <a:spcPct val="0"/>
              </a:spcBef>
              <a:buClrTx/>
              <a:buSzPct val="100000"/>
              <a:buAutoNum type="arabicPeriod"/>
            </a:pPr>
            <a:r>
              <a:rPr lang="cs-CZ" altLang="cs-CZ" sz="2600" b="1" dirty="0"/>
              <a:t>Vztahy syntagmatické (in </a:t>
            </a:r>
            <a:r>
              <a:rPr lang="cs-CZ" altLang="cs-CZ" sz="2600" b="1" dirty="0" err="1"/>
              <a:t>praesentia</a:t>
            </a:r>
            <a:r>
              <a:rPr lang="cs-CZ" altLang="cs-CZ" sz="2600" b="1" dirty="0"/>
              <a:t> – </a:t>
            </a:r>
            <a:r>
              <a:rPr lang="cs-CZ" altLang="cs-CZ" sz="2600" b="1" i="1" dirty="0"/>
              <a:t>mluvím rychle</a:t>
            </a:r>
            <a:r>
              <a:rPr lang="cs-CZ" altLang="cs-CZ" sz="2600" b="1" dirty="0"/>
              <a:t>)</a:t>
            </a:r>
          </a:p>
          <a:p>
            <a:pPr marL="514350" indent="-514350">
              <a:spcBef>
                <a:spcPct val="0"/>
              </a:spcBef>
              <a:buClrTx/>
              <a:buSzPct val="100000"/>
              <a:buAutoNum type="arabicPeriod"/>
            </a:pPr>
            <a:r>
              <a:rPr lang="cs-CZ" altLang="cs-CZ" sz="2600" b="1" dirty="0"/>
              <a:t>Vztahy paradigmatické (in absentia – </a:t>
            </a:r>
            <a:r>
              <a:rPr lang="cs-CZ" altLang="cs-CZ" sz="2600" b="1" i="1" dirty="0"/>
              <a:t>mluvím, mluvíš, mluví...; rychle, pomalu…</a:t>
            </a:r>
            <a:r>
              <a:rPr lang="cs-CZ" altLang="cs-CZ" sz="2600" b="1" dirty="0"/>
              <a:t>)  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55217"/>
      </p:ext>
    </p:extLst>
  </p:cSld>
  <p:clrMapOvr>
    <a:masterClrMapping/>
  </p:clrMapOvr>
  <p:transition spd="med" advTm="14794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Jazykové roviny (plány)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cs-CZ" altLang="cs-CZ" sz="2600" b="1" dirty="0"/>
              <a:t>1. Foneticko-fonologická: fonetika a fonologie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2. Morfologická: morfologie (flexivní a derivativní/lexikální)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3. Lexikálně-sémantická: lexikologie a sémantika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4. Syntaktická: syntax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5. Textová: textová lingvistika/gramatika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Další členění: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1. Horizontální, regionální (dialekty)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/>
              <a:t>2. Vertikální, funkční (jazyk spisovný, hovorový, odborný…)</a:t>
            </a: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5443"/>
      </p:ext>
    </p:extLst>
  </p:cSld>
  <p:clrMapOvr>
    <a:masterClrMapping/>
  </p:clrMapOvr>
  <p:transition spd="med" advTm="201693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altLang="cs-CZ" b="1" dirty="0"/>
              <a:t>Jazykové jednotky </a:t>
            </a:r>
            <a:br>
              <a:rPr lang="cs-CZ" altLang="cs-CZ" b="1" dirty="0"/>
            </a:br>
            <a:r>
              <a:rPr lang="cs-CZ" altLang="cs-CZ" b="1" dirty="0"/>
              <a:t>(na úrovni </a:t>
            </a:r>
            <a:r>
              <a:rPr lang="cs-CZ" altLang="cs-CZ" b="1" i="1" dirty="0" err="1"/>
              <a:t>langue</a:t>
            </a:r>
            <a:r>
              <a:rPr lang="cs-CZ" altLang="cs-CZ" b="1" dirty="0"/>
              <a:t> a </a:t>
            </a:r>
            <a:r>
              <a:rPr lang="cs-CZ" altLang="cs-CZ" b="1" i="1" dirty="0" err="1"/>
              <a:t>parole</a:t>
            </a:r>
            <a:r>
              <a:rPr lang="cs-CZ" altLang="cs-CZ" b="1" dirty="0"/>
              <a:t>)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None/>
            </a:pPr>
            <a:endParaRPr lang="cs-CZ" altLang="cs-CZ" sz="2800" b="1" u="sng" dirty="0"/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8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Jednotka:					</a:t>
            </a:r>
            <a:r>
              <a:rPr lang="cs-CZ" altLang="cs-CZ" sz="2800" b="1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langue</a:t>
            </a:r>
            <a:r>
              <a:rPr lang="cs-CZ" altLang="cs-CZ" sz="28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       		</a:t>
            </a:r>
            <a:r>
              <a:rPr lang="cs-CZ" altLang="cs-CZ" sz="2800" b="1" u="sng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parole</a:t>
            </a:r>
            <a:endParaRPr lang="cs-CZ" altLang="cs-CZ" sz="2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200" b="1" dirty="0"/>
              <a:t>Textová				 		text. typ					text, diskurz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200" b="1" dirty="0"/>
              <a:t>Syntaktická					větný model				věta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200" b="1" dirty="0"/>
              <a:t>Lexikální 						lexém						slovo</a:t>
            </a:r>
          </a:p>
          <a:p>
            <a:pPr>
              <a:lnSpc>
                <a:spcPct val="90000"/>
              </a:lnSpc>
              <a:spcBef>
                <a:spcPts val="0"/>
              </a:spcBef>
              <a:buClrTx/>
              <a:buNone/>
            </a:pPr>
            <a:r>
              <a:rPr lang="cs-CZ" altLang="cs-CZ" sz="2200" b="1" dirty="0"/>
              <a:t>									</a:t>
            </a:r>
            <a:r>
              <a:rPr lang="cs-CZ" altLang="cs-CZ" b="1" dirty="0"/>
              <a:t>+ </a:t>
            </a:r>
            <a:r>
              <a:rPr lang="cs-CZ" altLang="cs-CZ" b="1" dirty="0" err="1"/>
              <a:t>víceslov</a:t>
            </a:r>
            <a:r>
              <a:rPr lang="cs-CZ" altLang="cs-CZ" b="1" dirty="0"/>
              <a:t>. pojmenování 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200" b="1" dirty="0"/>
              <a:t>Morfologická					morfém					morf	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200" b="1" dirty="0"/>
              <a:t>Zvuková 						foném						hláska (fón)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altLang="cs-CZ" sz="2800" b="1" dirty="0"/>
          </a:p>
          <a:p>
            <a:pPr>
              <a:lnSpc>
                <a:spcPct val="90000"/>
              </a:lnSpc>
              <a:buClrTx/>
              <a:buNone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80455"/>
      </p:ext>
    </p:extLst>
  </p:cSld>
  <p:clrMapOvr>
    <a:masterClrMapping/>
  </p:clrMapOvr>
  <p:transition spd="med" advTm="8572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Základní jazykovědné disciplíny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buClrTx/>
              <a:buNone/>
              <a:defRPr/>
            </a:pPr>
            <a:r>
              <a:rPr lang="cs-CZ" altLang="cs-CZ" sz="2500" b="1" dirty="0"/>
              <a:t>Gramatika: 	1) morfologie (flexivní + lexikální) 										2) syntax (větná, příp. i nadvětná/textová)</a:t>
            </a:r>
          </a:p>
          <a:p>
            <a:pPr>
              <a:buClrTx/>
              <a:buNone/>
              <a:defRPr/>
            </a:pPr>
            <a:endParaRPr lang="cs-CZ" altLang="cs-CZ" sz="2500" b="1" dirty="0"/>
          </a:p>
          <a:p>
            <a:pPr marL="0" indent="0">
              <a:buClrTx/>
              <a:buNone/>
              <a:defRPr/>
            </a:pPr>
            <a:r>
              <a:rPr lang="cs-CZ" altLang="cs-CZ" sz="2500" b="1" dirty="0"/>
              <a:t>Fonetika a fonologie (někdy také řazena do oblasti gramatiky)</a:t>
            </a:r>
          </a:p>
          <a:p>
            <a:pPr>
              <a:buClrTx/>
              <a:buNone/>
              <a:defRPr/>
            </a:pPr>
            <a:endParaRPr lang="cs-CZ" altLang="cs-CZ" sz="2500" b="1" dirty="0"/>
          </a:p>
          <a:p>
            <a:pPr>
              <a:buClrTx/>
              <a:buNone/>
              <a:defRPr/>
            </a:pPr>
            <a:r>
              <a:rPr lang="cs-CZ" altLang="cs-CZ" sz="2500" b="1" dirty="0"/>
              <a:t>Lexikologie a sémantika	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85319"/>
      </p:ext>
    </p:extLst>
  </p:cSld>
  <p:clrMapOvr>
    <a:masterClrMapping/>
  </p:clrMapOvr>
  <p:transition spd="med" advTm="4842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sz="4400" b="1" dirty="0"/>
              <a:t>Jazykověda a její vymezení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Místo lingvistiky mezi ostatními vědami: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Sémiotika, kognitivní věda, sociologie, psychologie, filosofie, literatura</a:t>
            </a:r>
          </a:p>
          <a:p>
            <a:pPr algn="just">
              <a:spcBef>
                <a:spcPts val="800"/>
              </a:spcBef>
            </a:pPr>
            <a:endParaRPr lang="cs-CZ" altLang="cs-CZ" sz="2600" b="1" dirty="0">
              <a:latin typeface="+mn-lt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Interdisciplinární studium (sociolingvistika, psycholingvistika, </a:t>
            </a:r>
            <a:r>
              <a:rPr lang="cs-CZ" altLang="cs-CZ" sz="2600" b="1" dirty="0" err="1">
                <a:latin typeface="+mn-lt"/>
              </a:rPr>
              <a:t>antropolingvistika</a:t>
            </a:r>
            <a:r>
              <a:rPr lang="cs-CZ" altLang="cs-CZ" sz="2600" b="1" dirty="0">
                <a:latin typeface="+mn-lt"/>
              </a:rPr>
              <a:t>...)</a:t>
            </a:r>
          </a:p>
          <a:p>
            <a:pPr>
              <a:spcBef>
                <a:spcPts val="800"/>
              </a:spcBef>
            </a:pPr>
            <a:endParaRPr lang="cs-CZ" altLang="cs-CZ" sz="2600" b="1" dirty="0">
              <a:latin typeface="+mn-lt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Lingvistika </a:t>
            </a:r>
            <a:r>
              <a:rPr lang="cs-CZ" altLang="cs-CZ" sz="2600" b="1" i="1" dirty="0">
                <a:latin typeface="+mn-lt"/>
              </a:rPr>
              <a:t>vs.</a:t>
            </a:r>
            <a:r>
              <a:rPr lang="cs-CZ" altLang="cs-CZ" sz="2600" b="1" dirty="0">
                <a:latin typeface="+mn-lt"/>
              </a:rPr>
              <a:t> filologie (studium textů: jazyk + literatura + dějiny a kultura)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14812"/>
      </p:ext>
    </p:extLst>
  </p:cSld>
  <p:clrMapOvr>
    <a:masterClrMapping/>
  </p:clrMapOvr>
  <p:transition spd="med" advTm="13514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Metodologie zkoumání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Analýza jazykového materiálu </a:t>
            </a:r>
            <a:r>
              <a:rPr lang="cs-CZ" altLang="cs-CZ" sz="2600" b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(promluv): </a:t>
            </a: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altLang="cs-CZ" sz="2600" b="1" dirty="0">
                <a:latin typeface="+mn-lt"/>
              </a:rPr>
              <a:t>1) segmentace jednotek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2) určení jejich vztahu a hodnoty (funkce)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3) klasifikace na základě jejich distribuce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4) zobecnění výsledků </a:t>
            </a:r>
          </a:p>
          <a:p>
            <a:pPr marL="0" indent="0">
              <a:spcBef>
                <a:spcPts val="800"/>
              </a:spcBef>
              <a:buNone/>
            </a:pPr>
            <a:endParaRPr lang="cs-CZ" altLang="cs-CZ" sz="2400" dirty="0"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400" b="1" dirty="0">
                <a:latin typeface="+mn-lt"/>
              </a:rPr>
              <a:t>Problémy diskrétního pojetí lingvistiky:</a:t>
            </a:r>
            <a:r>
              <a:rPr lang="cs-CZ" altLang="cs-CZ" sz="2400" dirty="0">
                <a:latin typeface="+mn-lt"/>
              </a:rPr>
              <a:t> přechodové oblasti, graduální opozice (kromě opozic binárních, tj. +/-).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400" dirty="0">
                <a:latin typeface="+mn-lt"/>
              </a:rPr>
              <a:t>Možné řešení: teorie prototypů, fuzzy logika (neostré hranice, pozvolné/ graduální přechody)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73962"/>
      </p:ext>
    </p:extLst>
  </p:cSld>
  <p:clrMapOvr>
    <a:masterClrMapping/>
  </p:clrMapOvr>
  <p:transition spd="med" advTm="12387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Jazykověda a její členění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Jazykověda:</a:t>
            </a:r>
            <a:r>
              <a:rPr lang="cs-CZ" altLang="cs-CZ" sz="2600" b="1" dirty="0">
                <a:latin typeface="+mn-lt"/>
              </a:rPr>
              <a:t> 		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1) teoretická</a:t>
            </a:r>
            <a:r>
              <a:rPr lang="cs-CZ" altLang="cs-CZ" sz="2600" b="1" dirty="0">
                <a:latin typeface="+mn-lt"/>
              </a:rPr>
              <a:t> 		</a:t>
            </a:r>
            <a:r>
              <a:rPr lang="cs-CZ" altLang="cs-CZ" sz="2200" b="1" dirty="0">
                <a:latin typeface="+mn-lt"/>
              </a:rPr>
              <a:t>a) synchronní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                          							</a:t>
            </a:r>
            <a:r>
              <a:rPr lang="cs-CZ" altLang="cs-CZ" sz="2200" b="1" dirty="0">
                <a:latin typeface="+mn-lt"/>
              </a:rPr>
              <a:t>b) diachronní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latin typeface="+mn-lt"/>
              </a:rPr>
              <a:t>                 			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2) aplikovaná</a:t>
            </a:r>
          </a:p>
          <a:p>
            <a:pPr>
              <a:spcBef>
                <a:spcPts val="800"/>
              </a:spcBef>
            </a:pPr>
            <a:endParaRPr lang="cs-CZ" altLang="cs-CZ" b="1" dirty="0"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+ Obecná lingvistika (Teorie jazyka)</a:t>
            </a:r>
          </a:p>
          <a:p>
            <a:pPr>
              <a:spcBef>
                <a:spcPts val="800"/>
              </a:spcBef>
            </a:pPr>
            <a:endParaRPr lang="cs-CZ" altLang="cs-CZ" sz="2600" b="1" dirty="0">
              <a:latin typeface="+mn-lt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400" b="1" dirty="0">
                <a:latin typeface="+mn-lt"/>
              </a:rPr>
              <a:t>Synchronní studium více jazyků	– kontrastivní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altLang="cs-CZ" sz="2400" b="1" dirty="0">
                <a:latin typeface="+mn-lt"/>
              </a:rPr>
              <a:t>Diachronní studium více jazyků	– komparativní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9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71743"/>
      </p:ext>
    </p:extLst>
  </p:cSld>
  <p:clrMapOvr>
    <a:masterClrMapping/>
  </p:clrMapOvr>
  <p:transition spd="med" advTm="73949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1726</TotalTime>
  <Words>619</Words>
  <Application>Microsoft Office PowerPoint</Application>
  <PresentationFormat>Širokoúhlá obrazovka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Jazyk</vt:lpstr>
      <vt:lpstr>Systémový charakter jazyka</vt:lpstr>
      <vt:lpstr>Jazykové roviny (plány)</vt:lpstr>
      <vt:lpstr>Jazykové jednotky  (na úrovni langue a parole)</vt:lpstr>
      <vt:lpstr>Základní jazykovědné disciplíny</vt:lpstr>
      <vt:lpstr>Jazykověda a její vymezení</vt:lpstr>
      <vt:lpstr>Metodologie zkoumání jazyka</vt:lpstr>
      <vt:lpstr>Jazykověda a její členění</vt:lpstr>
      <vt:lpstr>Teoretická jazykověda</vt:lpstr>
      <vt:lpstr>Aplikovaná jazykověda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739</cp:revision>
  <cp:lastPrinted>2020-07-02T07:34:28Z</cp:lastPrinted>
  <dcterms:created xsi:type="dcterms:W3CDTF">2019-10-17T09:02:16Z</dcterms:created>
  <dcterms:modified xsi:type="dcterms:W3CDTF">2020-10-20T09:15:51Z</dcterms:modified>
</cp:coreProperties>
</file>