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3"/>
  </p:notesMasterIdLst>
  <p:handoutMasterIdLst>
    <p:handoutMasterId r:id="rId14"/>
  </p:handoutMasterIdLst>
  <p:sldIdLst>
    <p:sldId id="256" r:id="rId2"/>
    <p:sldId id="387" r:id="rId3"/>
    <p:sldId id="388" r:id="rId4"/>
    <p:sldId id="390" r:id="rId5"/>
    <p:sldId id="392" r:id="rId6"/>
    <p:sldId id="391" r:id="rId7"/>
    <p:sldId id="393" r:id="rId8"/>
    <p:sldId id="394" r:id="rId9"/>
    <p:sldId id="395" r:id="rId10"/>
    <p:sldId id="396" r:id="rId11"/>
    <p:sldId id="397" r:id="rId12"/>
  </p:sldIdLst>
  <p:sldSz cx="12192000" cy="6858000"/>
  <p:notesSz cx="6858000" cy="99472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na" initials="A" lastIdx="1" clrIdx="0">
    <p:extLst>
      <p:ext uri="{19B8F6BF-5375-455C-9EA6-DF929625EA0E}">
        <p15:presenceInfo xmlns:p15="http://schemas.microsoft.com/office/powerpoint/2012/main" userId="Al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FC24"/>
    <a:srgbClr val="DB1C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6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934BC-94FD-4BC2-AEF0-451E18BEA9D7}" type="datetimeFigureOut">
              <a:rPr lang="fr-FR" smtClean="0"/>
              <a:t>20/10/2020</a:t>
            </a:fld>
            <a:endParaRPr lang="fr-FR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8721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8721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1089F-EBCB-406F-95FF-F62EAEAAA90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6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12E5F-B7F6-4425-AF56-C02BE0F11D23}" type="datetimeFigureOut">
              <a:rPr lang="fr-FR" smtClean="0"/>
              <a:t>20/10/2020</a:t>
            </a:fld>
            <a:endParaRPr lang="fr-FR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8186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8186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430B0-4080-4D35-B877-61192B60C7E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383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">
            <a:extLst>
              <a:ext uri="{FF2B5EF4-FFF2-40B4-BE49-F238E27FC236}">
                <a16:creationId xmlns:a16="http://schemas.microsoft.com/office/drawing/2014/main" id="{AD5917AD-0377-40A2-A11C-BAA92657E6A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7EC1E3D-3F38-4ECF-BCE6-518E1E3ABD46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147" name="Text Box 1">
            <a:extLst>
              <a:ext uri="{FF2B5EF4-FFF2-40B4-BE49-F238E27FC236}">
                <a16:creationId xmlns:a16="http://schemas.microsoft.com/office/drawing/2014/main" id="{AB5592CA-3735-4F95-B602-0B97600CF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BED404B-CD2C-4294-8F06-302724AD3E11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68133607-D78A-496F-9800-ABCBE5874C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A188D463-7021-4229-B21B-8EDB0BC41A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714036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03132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181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4748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95265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90505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23256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066097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90178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6867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25FF-D271-4E53-B6F7-B4D4579C387D}" type="datetime1">
              <a:rPr lang="fr-FR" smtClean="0"/>
              <a:t>20/10/2020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161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CCBE-9879-431C-A466-F755C2DCFE5C}" type="datetime1">
              <a:rPr lang="fr-FR" smtClean="0"/>
              <a:t>20/10/2020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2864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2BBF-9801-48F3-9C22-98BCF8BA2B1E}" type="datetime1">
              <a:rPr lang="fr-FR" smtClean="0"/>
              <a:t>20/10/2020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216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D7B5-95AD-4F56-8C85-8E7D742564FF}" type="datetime1">
              <a:rPr lang="fr-FR" smtClean="0"/>
              <a:t>20/10/2020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432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BB49F-B501-4E8F-80E3-E29365F9901D}" type="datetime1">
              <a:rPr lang="fr-FR" smtClean="0"/>
              <a:t>20/10/2020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912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FD7-390E-4191-B877-C8E4831E133B}" type="datetime1">
              <a:rPr lang="fr-FR" smtClean="0"/>
              <a:t>20/10/2020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669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74322-4496-4156-BEE3-02AB30888F4E}" type="datetime1">
              <a:rPr lang="fr-FR" smtClean="0"/>
              <a:t>20/10/2020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7264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809DB-F2CA-478A-B553-6DF45AFC29B6}" type="datetime1">
              <a:rPr lang="fr-FR" smtClean="0"/>
              <a:t>20/10/2020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791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7F2-4294-4EF7-A49C-E4D69F719749}" type="datetime1">
              <a:rPr lang="fr-FR" smtClean="0"/>
              <a:t>20/10/2020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086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A51-9896-4462-9180-57F2AAE61AA8}" type="datetime1">
              <a:rPr lang="fr-FR" smtClean="0"/>
              <a:t>20/10/2020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31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CB35-AFEF-44FE-9248-DFEFCAFBC02A}" type="datetime1">
              <a:rPr lang="fr-FR" smtClean="0"/>
              <a:t>20/10/2020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0140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159-7C23-4DF1-B2B1-2093247B8531}" type="datetime1">
              <a:rPr lang="fr-FR" smtClean="0"/>
              <a:t>20/10/2020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389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3380-C13E-4FDA-9A67-0B38C34F5BF6}" type="datetime1">
              <a:rPr lang="fr-FR" smtClean="0"/>
              <a:t>20/10/2020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9196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4E7FD-07C9-4824-B791-27482DBAE1B9}" type="datetime1">
              <a:rPr lang="fr-FR" smtClean="0"/>
              <a:t>20/10/2020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8364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8577-4E49-403A-92E6-1D8995838B55}" type="datetime1">
              <a:rPr lang="fr-FR" smtClean="0"/>
              <a:t>20/10/2020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038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1E0B-96FF-4C71-B196-5DE41711CA0E}" type="datetime1">
              <a:rPr lang="fr-FR" smtClean="0"/>
              <a:t>20/10/2020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841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7487F-3779-4B7D-9985-93037B15F873}" type="datetime1">
              <a:rPr lang="fr-FR" smtClean="0"/>
              <a:t>20/10/2020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9394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F3E2E95-9B60-425A-A0F4-B830E817108F}" type="datetime1">
              <a:rPr lang="fr-FR" smtClean="0"/>
              <a:t>20/10/2020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932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2">
            <a:extLst>
              <a:ext uri="{FF2B5EF4-FFF2-40B4-BE49-F238E27FC236}">
                <a16:creationId xmlns:a16="http://schemas.microsoft.com/office/drawing/2014/main" id="{49C08969-64D5-4E20-B774-3A507761E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4889" y="2701925"/>
            <a:ext cx="8161337" cy="252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500" b="1" dirty="0">
                <a:solidFill>
                  <a:schemeClr val="tx1"/>
                </a:solidFill>
                <a:latin typeface="+mj-lt"/>
              </a:rPr>
              <a:t>Úvod do jazykovědy</a:t>
            </a:r>
          </a:p>
          <a:p>
            <a:endParaRPr lang="cs-CZ" sz="2600" dirty="0">
              <a:solidFill>
                <a:schemeClr val="bg2">
                  <a:lumMod val="20000"/>
                  <a:lumOff val="80000"/>
                </a:schemeClr>
              </a:solidFill>
              <a:latin typeface="+mj-lt"/>
            </a:endParaRPr>
          </a:p>
          <a:p>
            <a:pPr algn="ctr"/>
            <a:r>
              <a:rPr lang="cs-CZ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</a:rPr>
              <a:t>doc. Mgr. Petr Stehlík, Ph.D. </a:t>
            </a:r>
          </a:p>
          <a:p>
            <a:pPr algn="ctr"/>
            <a:r>
              <a:rPr lang="cs-CZ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</a:rPr>
              <a:t>ÚRJL FF MU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45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Text Box 1">
            <a:extLst>
              <a:ext uri="{FF2B5EF4-FFF2-40B4-BE49-F238E27FC236}">
                <a16:creationId xmlns:a16="http://schemas.microsoft.com/office/drawing/2014/main" id="{EB0BD601-3095-4668-8713-205FEB5BA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1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Tm="4398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005" y="486274"/>
            <a:ext cx="9404723" cy="1400530"/>
          </a:xfrm>
        </p:spPr>
        <p:txBody>
          <a:bodyPr/>
          <a:lstStyle/>
          <a:p>
            <a:pPr algn="ctr"/>
            <a:r>
              <a:rPr lang="cs-CZ" altLang="cs-CZ" b="1" dirty="0"/>
              <a:t>Teoretická jazykověda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195481"/>
          </a:xfrm>
        </p:spPr>
        <p:txBody>
          <a:bodyPr>
            <a:normAutofit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Jeden jazyk:</a:t>
            </a:r>
            <a:r>
              <a:rPr lang="cs-CZ" altLang="cs-CZ" sz="2600" b="1" dirty="0">
                <a:solidFill>
                  <a:srgbClr val="000000"/>
                </a:solidFill>
                <a:latin typeface="+mn-lt"/>
              </a:rPr>
              <a:t> </a:t>
            </a:r>
          </a:p>
          <a:p>
            <a:pPr marL="1371600" lvl="3" indent="0">
              <a:spcBef>
                <a:spcPts val="800"/>
              </a:spcBef>
              <a:buNone/>
            </a:pPr>
            <a:r>
              <a:rPr lang="cs-CZ" altLang="cs-CZ" sz="2600" b="1" dirty="0">
                <a:solidFill>
                  <a:srgbClr val="000000"/>
                </a:solidFill>
                <a:latin typeface="+mn-lt"/>
              </a:rPr>
              <a:t>		</a:t>
            </a:r>
            <a:r>
              <a:rPr lang="cs-CZ" altLang="cs-CZ" sz="2600" b="1" dirty="0">
                <a:latin typeface="+mn-lt"/>
              </a:rPr>
              <a:t>– strukturalistická koncepce</a:t>
            </a:r>
          </a:p>
          <a:p>
            <a:pPr marL="1371600" lvl="3" indent="0">
              <a:spcBef>
                <a:spcPts val="800"/>
              </a:spcBef>
              <a:buNone/>
            </a:pPr>
            <a:r>
              <a:rPr lang="cs-CZ" altLang="cs-CZ" sz="2600" b="1" dirty="0">
                <a:latin typeface="+mn-lt"/>
              </a:rPr>
              <a:t>		– korpusová/kvantitativní metoda</a:t>
            </a:r>
          </a:p>
          <a:p>
            <a:pPr marL="1371600" lvl="3" indent="0">
              <a:spcBef>
                <a:spcPts val="800"/>
              </a:spcBef>
              <a:buNone/>
            </a:pPr>
            <a:r>
              <a:rPr lang="cs-CZ" altLang="cs-CZ" sz="2600" b="1" dirty="0">
                <a:latin typeface="+mn-lt"/>
              </a:rPr>
              <a:t>		– konkrétní obor (hispanistika, bohemistika...)</a:t>
            </a:r>
          </a:p>
          <a:p>
            <a:pPr>
              <a:spcBef>
                <a:spcPts val="800"/>
              </a:spcBef>
            </a:pPr>
            <a:endParaRPr lang="cs-CZ" altLang="cs-CZ" sz="2600" b="1" dirty="0">
              <a:solidFill>
                <a:srgbClr val="000000"/>
              </a:solidFill>
              <a:latin typeface="+mn-lt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Více jazyků:</a:t>
            </a: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 </a:t>
            </a:r>
          </a:p>
          <a:p>
            <a:pPr marL="1371600" lvl="3" indent="0">
              <a:spcBef>
                <a:spcPts val="800"/>
              </a:spcBef>
              <a:buNone/>
            </a:pPr>
            <a:r>
              <a:rPr lang="cs-CZ" altLang="cs-CZ" sz="2600" b="1" dirty="0">
                <a:latin typeface="+mn-lt"/>
              </a:rPr>
              <a:t>		– </a:t>
            </a:r>
            <a:r>
              <a:rPr lang="cs-CZ" altLang="cs-CZ" sz="2600" b="1" dirty="0" err="1">
                <a:latin typeface="+mn-lt"/>
              </a:rPr>
              <a:t>bi</a:t>
            </a:r>
            <a:r>
              <a:rPr lang="cs-CZ" altLang="cs-CZ" sz="2600" b="1" dirty="0">
                <a:latin typeface="+mn-lt"/>
              </a:rPr>
              <a:t>-/multilaterální (kontrastivní)</a:t>
            </a:r>
          </a:p>
          <a:p>
            <a:pPr marL="1371600" lvl="3" indent="0">
              <a:spcBef>
                <a:spcPts val="800"/>
              </a:spcBef>
              <a:buNone/>
            </a:pPr>
            <a:r>
              <a:rPr lang="cs-CZ" altLang="cs-CZ" sz="2600" b="1" dirty="0">
                <a:latin typeface="+mn-lt"/>
              </a:rPr>
              <a:t>		– obecná jazykověda (univerzálie, typologie)</a:t>
            </a:r>
          </a:p>
          <a:p>
            <a:pPr marL="0" indent="0">
              <a:spcBef>
                <a:spcPts val="800"/>
              </a:spcBef>
              <a:buNone/>
            </a:pPr>
            <a:endParaRPr lang="cs-CZ" altLang="cs-CZ" sz="2400" b="1" dirty="0">
              <a:latin typeface="+mn-lt"/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51FF8399-BD6E-489B-B206-F066CF053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10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258248"/>
      </p:ext>
    </p:extLst>
  </p:cSld>
  <p:clrMapOvr>
    <a:masterClrMapping/>
  </p:clrMapOvr>
  <p:transition spd="med" advTm="73803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005" y="486274"/>
            <a:ext cx="9404723" cy="1400530"/>
          </a:xfrm>
        </p:spPr>
        <p:txBody>
          <a:bodyPr/>
          <a:lstStyle/>
          <a:p>
            <a:pPr algn="ctr"/>
            <a:r>
              <a:rPr lang="cs-CZ" altLang="cs-CZ" b="1" dirty="0"/>
              <a:t>Aplikovaná jazykověda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195481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altLang="cs-CZ" sz="2600" b="1" dirty="0">
                <a:latin typeface="+mn-lt"/>
              </a:rPr>
              <a:t>Lexikografie</a:t>
            </a:r>
          </a:p>
          <a:p>
            <a:pPr>
              <a:spcBef>
                <a:spcPts val="1200"/>
              </a:spcBef>
            </a:pPr>
            <a:r>
              <a:rPr lang="cs-CZ" altLang="cs-CZ" sz="2600" b="1" dirty="0">
                <a:latin typeface="+mn-lt"/>
              </a:rPr>
              <a:t>Výuka jazyků (cizí jazyk </a:t>
            </a:r>
            <a:r>
              <a:rPr lang="cs-CZ" altLang="cs-CZ" sz="2600" b="1" i="1" dirty="0">
                <a:latin typeface="+mn-lt"/>
              </a:rPr>
              <a:t>vs. </a:t>
            </a:r>
            <a:r>
              <a:rPr lang="cs-CZ" altLang="cs-CZ" sz="2600" b="1" dirty="0">
                <a:latin typeface="+mn-lt"/>
              </a:rPr>
              <a:t>výuka jazyka pro cizince)</a:t>
            </a:r>
          </a:p>
          <a:p>
            <a:pPr>
              <a:spcBef>
                <a:spcPts val="1200"/>
              </a:spcBef>
            </a:pPr>
            <a:r>
              <a:rPr lang="cs-CZ" altLang="cs-CZ" sz="2600" b="1" dirty="0">
                <a:latin typeface="+mn-lt"/>
              </a:rPr>
              <a:t>Překladatelství a tlumočnictví</a:t>
            </a:r>
          </a:p>
          <a:p>
            <a:pPr>
              <a:spcBef>
                <a:spcPts val="1200"/>
              </a:spcBef>
            </a:pPr>
            <a:r>
              <a:rPr lang="cs-CZ" altLang="cs-CZ" sz="2600" b="1" dirty="0">
                <a:latin typeface="+mn-lt"/>
              </a:rPr>
              <a:t>Péče o jazyk, jazyková politika a plánování (preskriptivní/normativní </a:t>
            </a:r>
            <a:r>
              <a:rPr lang="cs-CZ" altLang="cs-CZ" sz="2600" b="1" i="1" dirty="0">
                <a:latin typeface="+mn-lt"/>
              </a:rPr>
              <a:t>vs.</a:t>
            </a:r>
            <a:r>
              <a:rPr lang="cs-CZ" altLang="cs-CZ" sz="2600" b="1" dirty="0">
                <a:latin typeface="+mn-lt"/>
              </a:rPr>
              <a:t> deskriptivní přístup)</a:t>
            </a:r>
          </a:p>
          <a:p>
            <a:pPr marL="0" indent="0">
              <a:spcBef>
                <a:spcPts val="800"/>
              </a:spcBef>
              <a:buNone/>
            </a:pPr>
            <a:endParaRPr lang="cs-CZ" altLang="cs-CZ" sz="2400" b="1" dirty="0">
              <a:latin typeface="+mn-lt"/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51FF8399-BD6E-489B-B206-F066CF053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11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83637"/>
      </p:ext>
    </p:extLst>
  </p:cSld>
  <p:clrMapOvr>
    <a:masterClrMapping/>
  </p:clrMapOvr>
  <p:transition spd="med" advTm="85008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005" y="486274"/>
            <a:ext cx="9404723" cy="1400530"/>
          </a:xfrm>
        </p:spPr>
        <p:txBody>
          <a:bodyPr/>
          <a:lstStyle/>
          <a:p>
            <a:pPr algn="ctr"/>
            <a:r>
              <a:rPr lang="cs-CZ" b="1" dirty="0"/>
              <a:t>Jazyk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195481"/>
          </a:xfrm>
        </p:spPr>
        <p:txBody>
          <a:bodyPr>
            <a:normAutofit/>
          </a:bodyPr>
          <a:lstStyle/>
          <a:p>
            <a:pPr marL="0" algn="just">
              <a:lnSpc>
                <a:spcPct val="90000"/>
              </a:lnSpc>
              <a:buClrTx/>
              <a:buNone/>
              <a:defRPr/>
            </a:pPr>
            <a:r>
              <a:rPr lang="cs-CZ" altLang="cs-CZ" sz="2600" b="1" dirty="0">
                <a:latin typeface="+mn-lt"/>
              </a:rPr>
              <a:t>Systém symbolických znaků a pravidel jejich kombinování sloužící ke komunikaci, tj. přenosu informací mezi minimálně dvěma účastníky.</a:t>
            </a:r>
          </a:p>
          <a:p>
            <a:pPr algn="just">
              <a:lnSpc>
                <a:spcPct val="90000"/>
              </a:lnSpc>
              <a:buClrTx/>
              <a:buNone/>
              <a:defRPr/>
            </a:pPr>
            <a:endParaRPr lang="cs-CZ" altLang="cs-CZ" sz="2600" b="1" dirty="0">
              <a:latin typeface="+mn-lt"/>
            </a:endParaRPr>
          </a:p>
          <a:p>
            <a:pPr algn="just">
              <a:lnSpc>
                <a:spcPct val="90000"/>
              </a:lnSpc>
              <a:buClrTx/>
              <a:buNone/>
              <a:defRPr/>
            </a:pPr>
            <a:r>
              <a:rPr lang="cs-CZ" altLang="cs-CZ" sz="2600" b="1" dirty="0">
                <a:latin typeface="+mn-lt"/>
              </a:rPr>
              <a:t>Základní vlastnosti jazyka:</a:t>
            </a:r>
          </a:p>
          <a:p>
            <a:pPr marL="514350" indent="-514350" algn="just">
              <a:lnSpc>
                <a:spcPct val="90000"/>
              </a:lnSpc>
              <a:buClrTx/>
              <a:buSzPct val="100000"/>
              <a:buAutoNum type="alphaLcParenR"/>
              <a:defRPr/>
            </a:pPr>
            <a:r>
              <a:rPr lang="cs-CZ" altLang="cs-CZ" sz="2600" dirty="0">
                <a:latin typeface="+mn-lt"/>
              </a:rPr>
              <a:t>znakový charakter</a:t>
            </a:r>
          </a:p>
          <a:p>
            <a:pPr marL="514350" indent="-514350" algn="just">
              <a:lnSpc>
                <a:spcPct val="90000"/>
              </a:lnSpc>
              <a:buClrTx/>
              <a:buSzPct val="100000"/>
              <a:buAutoNum type="alphaLcParenR"/>
              <a:defRPr/>
            </a:pPr>
            <a:r>
              <a:rPr lang="cs-CZ" altLang="cs-CZ" sz="2600" u="sng" dirty="0">
                <a:latin typeface="+mn-lt"/>
              </a:rPr>
              <a:t>systémový charakter</a:t>
            </a:r>
            <a:endParaRPr lang="cs-CZ" sz="2600" u="sng" dirty="0">
              <a:latin typeface="+mn-lt"/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51FF8399-BD6E-489B-B206-F066CF053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2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44336"/>
      </p:ext>
    </p:extLst>
  </p:cSld>
  <p:clrMapOvr>
    <a:masterClrMapping/>
  </p:clrMapOvr>
  <p:transition spd="med" advTm="1251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005" y="486274"/>
            <a:ext cx="9404723" cy="1400530"/>
          </a:xfrm>
        </p:spPr>
        <p:txBody>
          <a:bodyPr/>
          <a:lstStyle/>
          <a:p>
            <a:pPr algn="ctr"/>
            <a:r>
              <a:rPr lang="cs-CZ" altLang="cs-CZ" b="1" dirty="0"/>
              <a:t>Systémový charakter jazyka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195481"/>
          </a:xfrm>
        </p:spPr>
        <p:txBody>
          <a:bodyPr>
            <a:normAutofit/>
          </a:bodyPr>
          <a:lstStyle/>
          <a:p>
            <a:pPr marL="0" algn="just">
              <a:lnSpc>
                <a:spcPct val="90000"/>
              </a:lnSpc>
              <a:buClrTx/>
              <a:buNone/>
            </a:pP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Jazyk jako systém s hierarchicky organizovanými </a:t>
            </a:r>
            <a:r>
              <a:rPr lang="cs-CZ" altLang="cs-CZ" sz="26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subsys-témy</a:t>
            </a: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(hierarchická struktura)</a:t>
            </a:r>
          </a:p>
          <a:p>
            <a:pPr>
              <a:spcBef>
                <a:spcPct val="0"/>
              </a:spcBef>
              <a:buClrTx/>
              <a:buNone/>
            </a:pPr>
            <a:endParaRPr lang="cs-CZ" altLang="cs-CZ" sz="26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6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Langue</a:t>
            </a: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(jazyk) </a:t>
            </a:r>
            <a:r>
              <a:rPr lang="cs-CZ" altLang="cs-CZ" sz="26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vs.</a:t>
            </a: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altLang="cs-CZ" sz="26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parole</a:t>
            </a: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(promluva)</a:t>
            </a:r>
          </a:p>
          <a:p>
            <a:pPr>
              <a:spcBef>
                <a:spcPct val="0"/>
              </a:spcBef>
              <a:buClrTx/>
              <a:buNone/>
            </a:pPr>
            <a:endParaRPr lang="cs-CZ" altLang="cs-CZ" sz="2600" b="1" dirty="0"/>
          </a:p>
          <a:p>
            <a:pPr>
              <a:spcBef>
                <a:spcPct val="0"/>
              </a:spcBef>
              <a:buClrTx/>
              <a:buNone/>
            </a:pPr>
            <a:endParaRPr lang="cs-CZ" altLang="cs-CZ" sz="2600" b="1" dirty="0"/>
          </a:p>
          <a:p>
            <a:pPr marL="514350" indent="-514350">
              <a:spcBef>
                <a:spcPct val="0"/>
              </a:spcBef>
              <a:buClrTx/>
              <a:buSzPct val="100000"/>
              <a:buAutoNum type="arabicPeriod"/>
            </a:pPr>
            <a:r>
              <a:rPr lang="cs-CZ" altLang="cs-CZ" sz="2600" b="1" dirty="0"/>
              <a:t>Vztahy syntagmatické (in </a:t>
            </a:r>
            <a:r>
              <a:rPr lang="cs-CZ" altLang="cs-CZ" sz="2600" b="1" dirty="0" err="1"/>
              <a:t>praesentia</a:t>
            </a:r>
            <a:r>
              <a:rPr lang="cs-CZ" altLang="cs-CZ" sz="2600" b="1" dirty="0"/>
              <a:t> – </a:t>
            </a:r>
            <a:r>
              <a:rPr lang="cs-CZ" altLang="cs-CZ" sz="2600" b="1" i="1" dirty="0"/>
              <a:t>mluvím rychle</a:t>
            </a:r>
            <a:r>
              <a:rPr lang="cs-CZ" altLang="cs-CZ" sz="2600" b="1" dirty="0"/>
              <a:t>)</a:t>
            </a:r>
          </a:p>
          <a:p>
            <a:pPr marL="514350" indent="-514350">
              <a:spcBef>
                <a:spcPct val="0"/>
              </a:spcBef>
              <a:buClrTx/>
              <a:buSzPct val="100000"/>
              <a:buAutoNum type="arabicPeriod"/>
            </a:pPr>
            <a:r>
              <a:rPr lang="cs-CZ" altLang="cs-CZ" sz="2600" b="1" dirty="0"/>
              <a:t>Vztahy paradigmatické (in absentia – </a:t>
            </a:r>
            <a:r>
              <a:rPr lang="cs-CZ" altLang="cs-CZ" sz="2600" b="1" i="1" dirty="0"/>
              <a:t>mluvím, mluvíš, mluví...; rychle, pomalu…</a:t>
            </a:r>
            <a:r>
              <a:rPr lang="cs-CZ" altLang="cs-CZ" sz="2600" b="1" dirty="0"/>
              <a:t>)  </a:t>
            </a:r>
          </a:p>
          <a:p>
            <a:pPr marL="0" algn="just">
              <a:lnSpc>
                <a:spcPct val="90000"/>
              </a:lnSpc>
              <a:buClrTx/>
              <a:buNone/>
              <a:defRPr/>
            </a:pPr>
            <a:endParaRPr lang="cs-CZ" sz="2600" dirty="0">
              <a:latin typeface="+mn-lt"/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51FF8399-BD6E-489B-B206-F066CF053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3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655217"/>
      </p:ext>
    </p:extLst>
  </p:cSld>
  <p:clrMapOvr>
    <a:masterClrMapping/>
  </p:clrMapOvr>
  <p:transition spd="med" advTm="147945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005" y="486274"/>
            <a:ext cx="9404723" cy="1400530"/>
          </a:xfrm>
        </p:spPr>
        <p:txBody>
          <a:bodyPr/>
          <a:lstStyle/>
          <a:p>
            <a:pPr algn="ctr"/>
            <a:r>
              <a:rPr lang="cs-CZ" altLang="cs-CZ" b="1" dirty="0"/>
              <a:t>Jazykové roviny (plány)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19548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  <a:buNone/>
            </a:pPr>
            <a:r>
              <a:rPr lang="cs-CZ" altLang="cs-CZ" sz="2600" b="1" dirty="0"/>
              <a:t>1. Foneticko-fonologická: fonetika a fonologie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600" b="1" dirty="0"/>
              <a:t>2. Morfologická: morfologie (flexivní a derivativní/lexikální)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600" b="1" dirty="0"/>
              <a:t>3. Lexikálně-sémantická: lexikologie a sémantika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600" b="1" dirty="0"/>
              <a:t>4. Syntaktická: syntax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600" b="1" dirty="0"/>
              <a:t>5. Textová: textová lingvistika/gramatika</a:t>
            </a:r>
          </a:p>
          <a:p>
            <a:pPr>
              <a:spcBef>
                <a:spcPct val="0"/>
              </a:spcBef>
              <a:buClrTx/>
              <a:buNone/>
            </a:pPr>
            <a:endParaRPr lang="cs-CZ" altLang="cs-CZ" sz="26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600" b="1" dirty="0"/>
              <a:t>Další členění: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600" b="1" dirty="0"/>
              <a:t>1. Horizontální, regionální (dialekty)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600" b="1" dirty="0"/>
              <a:t>2. Vertikální, funkční (jazyk spisovný, hovorový, odborný…)</a:t>
            </a:r>
            <a:endParaRPr lang="cs-CZ" sz="2600" dirty="0">
              <a:latin typeface="+mn-lt"/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51FF8399-BD6E-489B-B206-F066CF053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4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25443"/>
      </p:ext>
    </p:extLst>
  </p:cSld>
  <p:clrMapOvr>
    <a:masterClrMapping/>
  </p:clrMapOvr>
  <p:transition spd="med" advTm="201693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005" y="486274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cs-CZ" altLang="cs-CZ" b="1" dirty="0"/>
              <a:t>Jazykové jednotky </a:t>
            </a:r>
            <a:br>
              <a:rPr lang="cs-CZ" altLang="cs-CZ" b="1" dirty="0"/>
            </a:br>
            <a:r>
              <a:rPr lang="cs-CZ" altLang="cs-CZ" b="1" dirty="0"/>
              <a:t>(na úrovni </a:t>
            </a:r>
            <a:r>
              <a:rPr lang="cs-CZ" altLang="cs-CZ" b="1" i="1" dirty="0" err="1"/>
              <a:t>langue</a:t>
            </a:r>
            <a:r>
              <a:rPr lang="cs-CZ" altLang="cs-CZ" b="1" dirty="0"/>
              <a:t> a </a:t>
            </a:r>
            <a:r>
              <a:rPr lang="cs-CZ" altLang="cs-CZ" b="1" i="1" dirty="0" err="1"/>
              <a:t>parole</a:t>
            </a:r>
            <a:r>
              <a:rPr lang="cs-CZ" altLang="cs-CZ" b="1" dirty="0"/>
              <a:t>)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19548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  <a:buNone/>
            </a:pPr>
            <a:endParaRPr lang="cs-CZ" altLang="cs-CZ" sz="2800" b="1" u="sng" dirty="0"/>
          </a:p>
          <a:p>
            <a:pPr>
              <a:lnSpc>
                <a:spcPct val="90000"/>
              </a:lnSpc>
              <a:buClrTx/>
              <a:buNone/>
            </a:pPr>
            <a:r>
              <a:rPr lang="cs-CZ" altLang="cs-CZ" sz="28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Jednotka:					</a:t>
            </a:r>
            <a:r>
              <a:rPr lang="cs-CZ" altLang="cs-CZ" sz="2800" b="1" u="sng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langue</a:t>
            </a:r>
            <a:r>
              <a:rPr lang="cs-CZ" altLang="cs-CZ" sz="28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	           		</a:t>
            </a:r>
            <a:r>
              <a:rPr lang="cs-CZ" altLang="cs-CZ" sz="2800" b="1" u="sng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parole</a:t>
            </a:r>
            <a:endParaRPr lang="cs-CZ" altLang="cs-CZ" sz="2800" b="1" u="sng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90000"/>
              </a:lnSpc>
              <a:buClrTx/>
              <a:buNone/>
            </a:pPr>
            <a:r>
              <a:rPr lang="cs-CZ" altLang="cs-CZ" sz="2200" b="1" dirty="0"/>
              <a:t>Textová				 		text. typ					text, diskurz</a:t>
            </a:r>
          </a:p>
          <a:p>
            <a:pPr>
              <a:lnSpc>
                <a:spcPct val="90000"/>
              </a:lnSpc>
              <a:buClrTx/>
              <a:buNone/>
            </a:pPr>
            <a:r>
              <a:rPr lang="cs-CZ" altLang="cs-CZ" sz="2200" b="1" dirty="0"/>
              <a:t>Syntaktická					větný model				věta</a:t>
            </a:r>
          </a:p>
          <a:p>
            <a:pPr>
              <a:lnSpc>
                <a:spcPct val="90000"/>
              </a:lnSpc>
              <a:buClrTx/>
              <a:buNone/>
            </a:pPr>
            <a:r>
              <a:rPr lang="cs-CZ" altLang="cs-CZ" sz="2200" b="1" dirty="0"/>
              <a:t>Lexikální 						lexém						slovo</a:t>
            </a:r>
          </a:p>
          <a:p>
            <a:pPr>
              <a:lnSpc>
                <a:spcPct val="90000"/>
              </a:lnSpc>
              <a:spcBef>
                <a:spcPts val="0"/>
              </a:spcBef>
              <a:buClrTx/>
              <a:buNone/>
            </a:pPr>
            <a:r>
              <a:rPr lang="cs-CZ" altLang="cs-CZ" sz="2200" b="1" dirty="0"/>
              <a:t>									</a:t>
            </a:r>
            <a:r>
              <a:rPr lang="cs-CZ" altLang="cs-CZ" b="1" dirty="0"/>
              <a:t>+ </a:t>
            </a:r>
            <a:r>
              <a:rPr lang="cs-CZ" altLang="cs-CZ" b="1" dirty="0" err="1"/>
              <a:t>víceslov</a:t>
            </a:r>
            <a:r>
              <a:rPr lang="cs-CZ" altLang="cs-CZ" b="1" dirty="0"/>
              <a:t>. pojmenování </a:t>
            </a:r>
          </a:p>
          <a:p>
            <a:pPr>
              <a:lnSpc>
                <a:spcPct val="90000"/>
              </a:lnSpc>
              <a:buClrTx/>
              <a:buNone/>
            </a:pPr>
            <a:r>
              <a:rPr lang="cs-CZ" altLang="cs-CZ" sz="2200" b="1" dirty="0"/>
              <a:t>Morfologická					morfém					morf	</a:t>
            </a:r>
          </a:p>
          <a:p>
            <a:pPr>
              <a:lnSpc>
                <a:spcPct val="90000"/>
              </a:lnSpc>
              <a:buClrTx/>
              <a:buNone/>
            </a:pPr>
            <a:r>
              <a:rPr lang="cs-CZ" altLang="cs-CZ" sz="2200" b="1" dirty="0"/>
              <a:t>Zvuková 						foném						hláska (fón)</a:t>
            </a:r>
          </a:p>
          <a:p>
            <a:pPr>
              <a:lnSpc>
                <a:spcPct val="90000"/>
              </a:lnSpc>
              <a:buClrTx/>
              <a:buNone/>
            </a:pPr>
            <a:endParaRPr lang="cs-CZ" altLang="cs-CZ" sz="2800" b="1" dirty="0"/>
          </a:p>
          <a:p>
            <a:pPr>
              <a:lnSpc>
                <a:spcPct val="90000"/>
              </a:lnSpc>
              <a:buClrTx/>
              <a:buNone/>
            </a:pPr>
            <a:endParaRPr lang="cs-CZ" sz="2600" dirty="0">
              <a:latin typeface="+mn-lt"/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51FF8399-BD6E-489B-B206-F066CF053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5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880455"/>
      </p:ext>
    </p:extLst>
  </p:cSld>
  <p:clrMapOvr>
    <a:masterClrMapping/>
  </p:clrMapOvr>
  <p:transition spd="med" advTm="85727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005" y="486274"/>
            <a:ext cx="9404723" cy="1400530"/>
          </a:xfrm>
        </p:spPr>
        <p:txBody>
          <a:bodyPr/>
          <a:lstStyle/>
          <a:p>
            <a:pPr algn="ctr"/>
            <a:r>
              <a:rPr lang="cs-CZ" altLang="cs-CZ" b="1" dirty="0"/>
              <a:t>Základní jazykovědné disciplíny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195481"/>
          </a:xfrm>
        </p:spPr>
        <p:txBody>
          <a:bodyPr>
            <a:normAutofit/>
          </a:bodyPr>
          <a:lstStyle/>
          <a:p>
            <a:pPr>
              <a:buClrTx/>
              <a:buNone/>
              <a:defRPr/>
            </a:pPr>
            <a:r>
              <a:rPr lang="cs-CZ" altLang="cs-CZ" sz="2500" b="1" dirty="0"/>
              <a:t>Gramatika: 	1) morfologie (flexivní + lexikální) 										2) syntax (větná, příp. i nadvětná/textová)</a:t>
            </a:r>
          </a:p>
          <a:p>
            <a:pPr>
              <a:buClrTx/>
              <a:buNone/>
              <a:defRPr/>
            </a:pPr>
            <a:endParaRPr lang="cs-CZ" altLang="cs-CZ" sz="2500" b="1" dirty="0"/>
          </a:p>
          <a:p>
            <a:pPr marL="0" indent="0">
              <a:buClrTx/>
              <a:buNone/>
              <a:defRPr/>
            </a:pPr>
            <a:r>
              <a:rPr lang="cs-CZ" altLang="cs-CZ" sz="2500" b="1" dirty="0"/>
              <a:t>Fonetika a fonologie (někdy také řazena do oblasti gramatiky)</a:t>
            </a:r>
          </a:p>
          <a:p>
            <a:pPr>
              <a:buClrTx/>
              <a:buNone/>
              <a:defRPr/>
            </a:pPr>
            <a:endParaRPr lang="cs-CZ" altLang="cs-CZ" sz="2500" b="1" dirty="0"/>
          </a:p>
          <a:p>
            <a:pPr>
              <a:buClrTx/>
              <a:buNone/>
              <a:defRPr/>
            </a:pPr>
            <a:r>
              <a:rPr lang="cs-CZ" altLang="cs-CZ" sz="2500" b="1" dirty="0"/>
              <a:t>Lexikologie a sémantika	</a:t>
            </a:r>
          </a:p>
          <a:p>
            <a:pPr>
              <a:lnSpc>
                <a:spcPct val="90000"/>
              </a:lnSpc>
              <a:buClrTx/>
              <a:buNone/>
            </a:pPr>
            <a:endParaRPr lang="cs-CZ" sz="2600" dirty="0">
              <a:latin typeface="+mn-lt"/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51FF8399-BD6E-489B-B206-F066CF053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6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185319"/>
      </p:ext>
    </p:extLst>
  </p:cSld>
  <p:clrMapOvr>
    <a:masterClrMapping/>
  </p:clrMapOvr>
  <p:transition spd="med" advTm="48424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005" y="486274"/>
            <a:ext cx="9404723" cy="1400530"/>
          </a:xfrm>
        </p:spPr>
        <p:txBody>
          <a:bodyPr/>
          <a:lstStyle/>
          <a:p>
            <a:pPr algn="ctr"/>
            <a:r>
              <a:rPr lang="cs-CZ" altLang="cs-CZ" sz="4400" b="1" dirty="0"/>
              <a:t>Jazykověda a její vymezení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195481"/>
          </a:xfrm>
        </p:spPr>
        <p:txBody>
          <a:bodyPr>
            <a:normAutofit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Místo lingvistiky mezi ostatními vědami: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cs-CZ" altLang="cs-CZ" sz="2600" b="1" dirty="0">
                <a:latin typeface="+mn-lt"/>
              </a:rPr>
              <a:t>Sémiotika, kognitivní věda, sociologie, psychologie, filosofie, literatura</a:t>
            </a:r>
          </a:p>
          <a:p>
            <a:pPr algn="just">
              <a:spcBef>
                <a:spcPts val="800"/>
              </a:spcBef>
            </a:pPr>
            <a:endParaRPr lang="cs-CZ" altLang="cs-CZ" sz="2600" b="1" dirty="0">
              <a:latin typeface="+mn-lt"/>
            </a:endParaRPr>
          </a:p>
          <a:p>
            <a:pPr marL="0" indent="0" algn="just">
              <a:spcBef>
                <a:spcPts val="800"/>
              </a:spcBef>
              <a:buNone/>
            </a:pPr>
            <a:r>
              <a:rPr lang="cs-CZ" altLang="cs-CZ" sz="2600" b="1" dirty="0">
                <a:latin typeface="+mn-lt"/>
              </a:rPr>
              <a:t>Interdisciplinární studium (sociolingvistika, psycholingvistika, </a:t>
            </a:r>
            <a:r>
              <a:rPr lang="cs-CZ" altLang="cs-CZ" sz="2600" b="1" dirty="0" err="1">
                <a:latin typeface="+mn-lt"/>
              </a:rPr>
              <a:t>antropolingvistika</a:t>
            </a:r>
            <a:r>
              <a:rPr lang="cs-CZ" altLang="cs-CZ" sz="2600" b="1" dirty="0">
                <a:latin typeface="+mn-lt"/>
              </a:rPr>
              <a:t>...)</a:t>
            </a:r>
          </a:p>
          <a:p>
            <a:pPr>
              <a:spcBef>
                <a:spcPts val="800"/>
              </a:spcBef>
            </a:pPr>
            <a:endParaRPr lang="cs-CZ" altLang="cs-CZ" sz="2600" b="1" dirty="0">
              <a:latin typeface="+mn-lt"/>
            </a:endParaRPr>
          </a:p>
          <a:p>
            <a:pPr marL="0" indent="0" algn="just">
              <a:spcBef>
                <a:spcPts val="800"/>
              </a:spcBef>
              <a:buNone/>
            </a:pPr>
            <a:r>
              <a:rPr lang="cs-CZ" altLang="cs-CZ" sz="2600" b="1" dirty="0">
                <a:latin typeface="+mn-lt"/>
              </a:rPr>
              <a:t>Lingvistika </a:t>
            </a:r>
            <a:r>
              <a:rPr lang="cs-CZ" altLang="cs-CZ" sz="2600" b="1" i="1" dirty="0">
                <a:latin typeface="+mn-lt"/>
              </a:rPr>
              <a:t>vs.</a:t>
            </a:r>
            <a:r>
              <a:rPr lang="cs-CZ" altLang="cs-CZ" sz="2600" b="1" dirty="0">
                <a:latin typeface="+mn-lt"/>
              </a:rPr>
              <a:t> filologie (studium textů: jazyk + literatura + dějiny a kultura)</a:t>
            </a:r>
          </a:p>
          <a:p>
            <a:pPr>
              <a:lnSpc>
                <a:spcPct val="90000"/>
              </a:lnSpc>
              <a:buClrTx/>
              <a:buNone/>
            </a:pPr>
            <a:endParaRPr lang="cs-CZ" sz="2600" dirty="0">
              <a:latin typeface="+mn-lt"/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51FF8399-BD6E-489B-B206-F066CF053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7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514812"/>
      </p:ext>
    </p:extLst>
  </p:cSld>
  <p:clrMapOvr>
    <a:masterClrMapping/>
  </p:clrMapOvr>
  <p:transition spd="med" advTm="135145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005" y="486274"/>
            <a:ext cx="9404723" cy="1400530"/>
          </a:xfrm>
        </p:spPr>
        <p:txBody>
          <a:bodyPr/>
          <a:lstStyle/>
          <a:p>
            <a:pPr algn="ctr"/>
            <a:r>
              <a:rPr lang="cs-CZ" altLang="cs-CZ" b="1" dirty="0"/>
              <a:t>Metodologie zkoumání jazyka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195481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Analýza jazykového materiálu </a:t>
            </a:r>
            <a:r>
              <a:rPr lang="cs-CZ" altLang="cs-CZ" sz="2600" b="1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(promluv): </a:t>
            </a:r>
            <a:endParaRPr lang="cs-CZ" altLang="cs-CZ" sz="26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cs-CZ" altLang="cs-CZ" sz="2600" b="1" dirty="0">
                <a:latin typeface="+mn-lt"/>
              </a:rPr>
              <a:t>1) segmentace jednotek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cs-CZ" altLang="cs-CZ" sz="2600" b="1" dirty="0">
                <a:latin typeface="+mn-lt"/>
              </a:rPr>
              <a:t>2) určení jejich vztahu a hodnoty (funkce)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cs-CZ" altLang="cs-CZ" sz="2600" b="1" dirty="0">
                <a:latin typeface="+mn-lt"/>
              </a:rPr>
              <a:t>3) klasifikace na základě jejich distribuce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cs-CZ" altLang="cs-CZ" sz="2600" b="1" dirty="0">
                <a:latin typeface="+mn-lt"/>
              </a:rPr>
              <a:t>4) zobecnění výsledků </a:t>
            </a:r>
          </a:p>
          <a:p>
            <a:pPr marL="0" indent="0">
              <a:spcBef>
                <a:spcPts val="800"/>
              </a:spcBef>
              <a:buNone/>
            </a:pPr>
            <a:endParaRPr lang="cs-CZ" altLang="cs-CZ" sz="2400" dirty="0">
              <a:latin typeface="+mn-lt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cs-CZ" altLang="cs-CZ" sz="2400" b="1" dirty="0">
                <a:latin typeface="+mn-lt"/>
              </a:rPr>
              <a:t>Problémy diskrétního pojetí lingvistiky:</a:t>
            </a:r>
            <a:r>
              <a:rPr lang="cs-CZ" altLang="cs-CZ" sz="2400" dirty="0">
                <a:latin typeface="+mn-lt"/>
              </a:rPr>
              <a:t> přechodové oblasti, graduální opozice (kromě opozic binárních, tj. +/-). 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cs-CZ" altLang="cs-CZ" sz="2400" dirty="0">
                <a:latin typeface="+mn-lt"/>
              </a:rPr>
              <a:t>Možné řešení: teorie prototypů, fuzzy logika (neostré hranice, pozvolné/ graduální přechody)</a:t>
            </a:r>
          </a:p>
          <a:p>
            <a:pPr>
              <a:lnSpc>
                <a:spcPct val="90000"/>
              </a:lnSpc>
              <a:buClrTx/>
              <a:buNone/>
            </a:pPr>
            <a:endParaRPr lang="cs-CZ" sz="2600" dirty="0">
              <a:latin typeface="+mn-lt"/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51FF8399-BD6E-489B-B206-F066CF053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8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673962"/>
      </p:ext>
    </p:extLst>
  </p:cSld>
  <p:clrMapOvr>
    <a:masterClrMapping/>
  </p:clrMapOvr>
  <p:transition spd="med" advTm="123874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005" y="486274"/>
            <a:ext cx="9404723" cy="1400530"/>
          </a:xfrm>
        </p:spPr>
        <p:txBody>
          <a:bodyPr/>
          <a:lstStyle/>
          <a:p>
            <a:pPr algn="ctr"/>
            <a:r>
              <a:rPr lang="cs-CZ" altLang="cs-CZ" b="1" dirty="0"/>
              <a:t>Jazykověda a její členění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195481"/>
          </a:xfrm>
        </p:spPr>
        <p:txBody>
          <a:bodyPr>
            <a:normAutofit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Jazykověda:</a:t>
            </a:r>
            <a:r>
              <a:rPr lang="cs-CZ" altLang="cs-CZ" sz="2600" b="1" dirty="0">
                <a:latin typeface="+mn-lt"/>
              </a:rPr>
              <a:t> 		</a:t>
            </a: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1) teoretická</a:t>
            </a:r>
            <a:r>
              <a:rPr lang="cs-CZ" altLang="cs-CZ" sz="2600" b="1" dirty="0">
                <a:latin typeface="+mn-lt"/>
              </a:rPr>
              <a:t> 		</a:t>
            </a:r>
            <a:r>
              <a:rPr lang="cs-CZ" altLang="cs-CZ" sz="2200" b="1" dirty="0">
                <a:latin typeface="+mn-lt"/>
              </a:rPr>
              <a:t>a) synchronní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cs-CZ" altLang="cs-CZ" sz="2600" b="1" dirty="0">
                <a:latin typeface="+mn-lt"/>
              </a:rPr>
              <a:t>                          							</a:t>
            </a:r>
            <a:r>
              <a:rPr lang="cs-CZ" altLang="cs-CZ" sz="2200" b="1" dirty="0">
                <a:latin typeface="+mn-lt"/>
              </a:rPr>
              <a:t>b) diachronní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cs-CZ" altLang="cs-CZ" sz="2600" b="1" dirty="0">
                <a:latin typeface="+mn-lt"/>
              </a:rPr>
              <a:t>                 			</a:t>
            </a: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2) aplikovaná</a:t>
            </a:r>
          </a:p>
          <a:p>
            <a:pPr>
              <a:spcBef>
                <a:spcPts val="800"/>
              </a:spcBef>
            </a:pPr>
            <a:endParaRPr lang="cs-CZ" altLang="cs-CZ" b="1" dirty="0">
              <a:latin typeface="+mn-lt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</a:rPr>
              <a:t>	+ Obecná lingvistika (Teorie jazyka)</a:t>
            </a:r>
          </a:p>
          <a:p>
            <a:pPr>
              <a:spcBef>
                <a:spcPts val="800"/>
              </a:spcBef>
            </a:pPr>
            <a:endParaRPr lang="cs-CZ" altLang="cs-CZ" sz="2600" b="1" dirty="0">
              <a:latin typeface="+mn-lt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cs-CZ" altLang="cs-CZ" sz="2400" b="1" dirty="0">
                <a:latin typeface="+mn-lt"/>
              </a:rPr>
              <a:t>Synchronní studium více jazyků	– kontrastivní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cs-CZ" altLang="cs-CZ" sz="2400" b="1" dirty="0">
                <a:latin typeface="+mn-lt"/>
              </a:rPr>
              <a:t>Diachronní studium více jazyků	– komparativní</a:t>
            </a: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51FF8399-BD6E-489B-B206-F066CF053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9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971743"/>
      </p:ext>
    </p:extLst>
  </p:cSld>
  <p:clrMapOvr>
    <a:masterClrMapping/>
  </p:clrMapOvr>
  <p:transition spd="med" advTm="73949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1726</TotalTime>
  <Words>619</Words>
  <Application>Microsoft Office PowerPoint</Application>
  <PresentationFormat>Širokoúhlá obrazovka</PresentationFormat>
  <Paragraphs>115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 3</vt:lpstr>
      <vt:lpstr>Ion</vt:lpstr>
      <vt:lpstr>Prezentace aplikace PowerPoint</vt:lpstr>
      <vt:lpstr>Jazyk</vt:lpstr>
      <vt:lpstr>Systémový charakter jazyka</vt:lpstr>
      <vt:lpstr>Jazykové roviny (plány)</vt:lpstr>
      <vt:lpstr>Jazykové jednotky  (na úrovni langue a parole)</vt:lpstr>
      <vt:lpstr>Základní jazykovědné disciplíny</vt:lpstr>
      <vt:lpstr>Jazykověda a její vymezení</vt:lpstr>
      <vt:lpstr>Metodologie zkoumání jazyka</vt:lpstr>
      <vt:lpstr>Jazykověda a její členění</vt:lpstr>
      <vt:lpstr>Teoretická jazykověda</vt:lpstr>
      <vt:lpstr>Aplikovaná jazykověda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Koncept identitární neologie: generačně příznaková slova ve výzkumu</dc:title>
  <dc:creator>Alena</dc:creator>
  <cp:lastModifiedBy>Petr Stehlík</cp:lastModifiedBy>
  <cp:revision>739</cp:revision>
  <cp:lastPrinted>2020-07-02T07:34:28Z</cp:lastPrinted>
  <dcterms:created xsi:type="dcterms:W3CDTF">2019-10-17T09:02:16Z</dcterms:created>
  <dcterms:modified xsi:type="dcterms:W3CDTF">2020-10-20T09:15:51Z</dcterms:modified>
</cp:coreProperties>
</file>