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handoutMasterIdLst>
    <p:handoutMasterId r:id="rId23"/>
  </p:handoutMasterIdLst>
  <p:sldIdLst>
    <p:sldId id="256" r:id="rId2"/>
    <p:sldId id="408" r:id="rId3"/>
    <p:sldId id="403" r:id="rId4"/>
    <p:sldId id="409" r:id="rId5"/>
    <p:sldId id="410" r:id="rId6"/>
    <p:sldId id="398" r:id="rId7"/>
    <p:sldId id="412" r:id="rId8"/>
    <p:sldId id="413" r:id="rId9"/>
    <p:sldId id="415" r:id="rId10"/>
    <p:sldId id="416" r:id="rId11"/>
    <p:sldId id="417" r:id="rId12"/>
    <p:sldId id="418" r:id="rId13"/>
    <p:sldId id="414" r:id="rId14"/>
    <p:sldId id="419" r:id="rId15"/>
    <p:sldId id="420" r:id="rId16"/>
    <p:sldId id="421" r:id="rId17"/>
    <p:sldId id="422" r:id="rId18"/>
    <p:sldId id="423" r:id="rId19"/>
    <p:sldId id="424" r:id="rId20"/>
    <p:sldId id="425" r:id="rId21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10/11/2020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10/11/2020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5090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0456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7094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210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9555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9076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9377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2622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7807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951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7514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635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966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8130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6410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3427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845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475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644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28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10/11/2020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75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09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588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89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10/11/2020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199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10/11/2020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73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615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68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18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2E95-9B60-425A-A0F4-B830E817108F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54418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10/11/2020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40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10/11/2020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86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2E95-9B60-425A-A0F4-B830E817108F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82567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31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59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10/11/2020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17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10/11/2020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213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Úvod do jazykovědy</a:t>
            </a:r>
          </a:p>
          <a:p>
            <a:pPr algn="ctr"/>
            <a:r>
              <a:rPr lang="cs-CZ" sz="3000" b="1" dirty="0">
                <a:solidFill>
                  <a:schemeClr val="tx1"/>
                </a:solidFill>
                <a:latin typeface="+mj-lt"/>
              </a:rPr>
              <a:t>(5)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B0BD601-3095-4668-8713-205FEB5BA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7FF74AD-82A4-41ED-BCD8-AB050A9A1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12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Genetická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 Rodina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tibetočínských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jazyků 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(přes 1 mld. mluvčích)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15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Skupiny jazyků: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a) čínština </a:t>
            </a:r>
            <a:r>
              <a:rPr lang="cs-CZ" altLang="cs-CZ" sz="2400" dirty="0"/>
              <a:t>(více jazyků či vzájemně nesrozumitelných 				     dialektů)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b) </a:t>
            </a:r>
            <a:r>
              <a:rPr lang="cs-CZ" altLang="cs-CZ" sz="2400" b="1" dirty="0" err="1"/>
              <a:t>tibeto</a:t>
            </a:r>
            <a:r>
              <a:rPr lang="cs-CZ" altLang="cs-CZ" sz="2400" b="1" dirty="0"/>
              <a:t>-barmské </a:t>
            </a:r>
            <a:r>
              <a:rPr lang="cs-CZ" altLang="cs-CZ" sz="2400" dirty="0"/>
              <a:t>(tibetština, barmština)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3. Rodina afrických jazyků 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(kolem 800 mil. mluvčích)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1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Více skupin (příklady jazyků: </a:t>
            </a:r>
            <a:r>
              <a:rPr lang="cs-CZ" altLang="cs-CZ" sz="2400" dirty="0"/>
              <a:t>svahilština, </a:t>
            </a:r>
            <a:r>
              <a:rPr lang="cs-CZ" altLang="cs-CZ" sz="2400" dirty="0" err="1"/>
              <a:t>zuluština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rwanda</a:t>
            </a:r>
            <a:r>
              <a:rPr lang="cs-CZ" altLang="cs-CZ" sz="2400" dirty="0"/>
              <a:t>...)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10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F449FC39-9DE4-4177-8577-99CBA6AB9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38964"/>
      </p:ext>
    </p:extLst>
  </p:cSld>
  <p:clrMapOvr>
    <a:masterClrMapping/>
  </p:clrMapOvr>
  <p:transition spd="med" advTm="60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Genetická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4. Rodina semitohamitských jazyků 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(přes 200 mil. mluvčích)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15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Skupiny jazyků: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a) semitské </a:t>
            </a:r>
            <a:r>
              <a:rPr lang="cs-CZ" altLang="cs-CZ" sz="2400" dirty="0"/>
              <a:t>(arabština, hebrejština, amharština + mrtvé, 			     např. aramejština, </a:t>
            </a:r>
            <a:r>
              <a:rPr lang="cs-CZ" altLang="cs-CZ" sz="2400" dirty="0" err="1"/>
              <a:t>féničtina</a:t>
            </a:r>
            <a:r>
              <a:rPr lang="cs-CZ" altLang="cs-CZ" sz="2400" dirty="0"/>
              <a:t>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b) hamitské </a:t>
            </a:r>
            <a:r>
              <a:rPr lang="cs-CZ" altLang="cs-CZ" sz="2400" dirty="0"/>
              <a:t>(</a:t>
            </a:r>
            <a:r>
              <a:rPr lang="cs-CZ" altLang="cs-CZ" sz="2400" b="1" dirty="0"/>
              <a:t>egyptština: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kopština</a:t>
            </a:r>
            <a:r>
              <a:rPr lang="cs-CZ" altLang="cs-CZ" sz="2400" dirty="0"/>
              <a:t> + staroegyptština; 					     </a:t>
            </a:r>
            <a:r>
              <a:rPr lang="cs-CZ" altLang="cs-CZ" sz="2400" b="1" dirty="0"/>
              <a:t>berberské: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tuaregština</a:t>
            </a:r>
            <a:r>
              <a:rPr lang="cs-CZ" altLang="cs-CZ" sz="2400" dirty="0"/>
              <a:t>; </a:t>
            </a:r>
            <a:r>
              <a:rPr lang="cs-CZ" altLang="cs-CZ" sz="2400" b="1" dirty="0" err="1"/>
              <a:t>kušitské</a:t>
            </a:r>
            <a:r>
              <a:rPr lang="cs-CZ" altLang="cs-CZ" sz="2400" b="1" dirty="0"/>
              <a:t>:</a:t>
            </a:r>
            <a:r>
              <a:rPr lang="cs-CZ" altLang="cs-CZ" sz="2400" dirty="0"/>
              <a:t> somálština; </a:t>
            </a:r>
            <a:r>
              <a:rPr lang="cs-CZ" altLang="cs-CZ" sz="2400" b="1" dirty="0"/>
              <a:t>čadské</a:t>
            </a:r>
            <a:r>
              <a:rPr lang="cs-CZ" altLang="cs-CZ" sz="2400" dirty="0"/>
              <a:t>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B204954D-4198-45CA-AA78-C4123D41F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56374"/>
      </p:ext>
    </p:extLst>
  </p:cSld>
  <p:clrMapOvr>
    <a:masterClrMapping/>
  </p:clrMapOvr>
  <p:transition spd="med" advTm="54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Genetická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5. Rodina austronéských jazyků 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(přes 200 mil. mluvčích)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15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Skupiny jazyků: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a) západní / indonéské </a:t>
            </a:r>
            <a:r>
              <a:rPr lang="cs-CZ" altLang="cs-CZ" sz="2400" dirty="0"/>
              <a:t>(malajština, indonéština, </a:t>
            </a:r>
            <a:r>
              <a:rPr lang="cs-CZ" altLang="cs-CZ" sz="2400" dirty="0" err="1"/>
              <a:t>jávština</a:t>
            </a:r>
            <a:r>
              <a:rPr lang="cs-CZ" altLang="cs-CZ" sz="2400" dirty="0"/>
              <a:t>...)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b) východní / oceánské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fidži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tahitština</a:t>
            </a:r>
            <a:r>
              <a:rPr lang="cs-CZ" altLang="cs-CZ" sz="2400" dirty="0"/>
              <a:t>, havajština...)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60B9A45-B8A4-4995-992D-BEFB114F1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97797"/>
      </p:ext>
    </p:extLst>
  </p:cSld>
  <p:clrMapOvr>
    <a:masterClrMapping/>
  </p:clrMapOvr>
  <p:transition spd="med" advTm="27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Genetická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Další jazykové rodiny:</a:t>
            </a:r>
            <a:endParaRPr lang="cs-CZ" altLang="cs-CZ"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15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14350" indent="-51435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6"/>
              <a:defRPr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Drávidské</a:t>
            </a:r>
            <a:r>
              <a:rPr lang="cs-CZ" altLang="cs-CZ" sz="2800" b="1" dirty="0"/>
              <a:t> </a:t>
            </a:r>
            <a:r>
              <a:rPr lang="cs-CZ" altLang="cs-CZ" sz="2800" dirty="0"/>
              <a:t>(např. tamilština)</a:t>
            </a:r>
          </a:p>
          <a:p>
            <a:pPr marL="514350" indent="-51435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6"/>
              <a:defRPr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Altajské</a:t>
            </a:r>
            <a:r>
              <a:rPr lang="cs-CZ" altLang="cs-CZ" sz="2800" b="1" dirty="0"/>
              <a:t> </a:t>
            </a:r>
            <a:r>
              <a:rPr lang="cs-CZ" altLang="cs-CZ" sz="2800" dirty="0"/>
              <a:t>(</a:t>
            </a:r>
            <a:r>
              <a:rPr lang="cs-CZ" altLang="cs-CZ" sz="2800" b="1" dirty="0"/>
              <a:t>turecké:</a:t>
            </a:r>
            <a:r>
              <a:rPr lang="cs-CZ" altLang="cs-CZ" sz="2800" dirty="0"/>
              <a:t> např. turečtina, tatarština, uzbečtina; </a:t>
            </a:r>
            <a:r>
              <a:rPr lang="cs-CZ" altLang="cs-CZ" sz="2800" b="1" dirty="0"/>
              <a:t>mongolské:</a:t>
            </a:r>
            <a:r>
              <a:rPr lang="cs-CZ" altLang="cs-CZ" sz="2800" dirty="0"/>
              <a:t> např. mongolština; </a:t>
            </a:r>
            <a:r>
              <a:rPr lang="cs-CZ" altLang="cs-CZ" sz="2800" b="1" dirty="0"/>
              <a:t>mandžusko-tunguzské:</a:t>
            </a:r>
            <a:r>
              <a:rPr lang="cs-CZ" altLang="cs-CZ" sz="2800" dirty="0"/>
              <a:t> mandžuština)</a:t>
            </a:r>
          </a:p>
          <a:p>
            <a:pPr marL="514350" indent="-51435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6"/>
              <a:defRPr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Austroasijské</a:t>
            </a:r>
            <a:r>
              <a:rPr lang="cs-CZ" altLang="cs-CZ" sz="2800" b="1" dirty="0"/>
              <a:t> </a:t>
            </a:r>
            <a:r>
              <a:rPr lang="cs-CZ" altLang="cs-CZ" sz="2800" dirty="0"/>
              <a:t>(např. khmerština, vietnamština)</a:t>
            </a:r>
          </a:p>
          <a:p>
            <a:pPr marL="514350" indent="-51435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6"/>
              <a:defRPr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Thajské</a:t>
            </a:r>
            <a:r>
              <a:rPr lang="cs-CZ" altLang="cs-CZ" sz="2800" dirty="0"/>
              <a:t> (např. thajština, laoština)</a:t>
            </a:r>
          </a:p>
          <a:p>
            <a:pPr marL="514350" indent="-51435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6"/>
              <a:defRPr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Uralské</a:t>
            </a:r>
            <a:r>
              <a:rPr lang="cs-CZ" altLang="cs-CZ" sz="2800" dirty="0"/>
              <a:t> (</a:t>
            </a:r>
            <a:r>
              <a:rPr lang="cs-CZ" altLang="cs-CZ" sz="2800" b="1" dirty="0"/>
              <a:t>ugrofinské:</a:t>
            </a:r>
            <a:r>
              <a:rPr lang="cs-CZ" altLang="cs-CZ" sz="2800" dirty="0"/>
              <a:t> např.</a:t>
            </a:r>
            <a:r>
              <a:rPr lang="cs-CZ" altLang="cs-CZ" sz="2800" b="1" dirty="0"/>
              <a:t> </a:t>
            </a:r>
            <a:r>
              <a:rPr lang="cs-CZ" altLang="cs-CZ" sz="2800" dirty="0"/>
              <a:t>finština, estonština, maďarština; </a:t>
            </a:r>
            <a:r>
              <a:rPr lang="cs-CZ" altLang="cs-CZ" sz="2800" b="1" dirty="0"/>
              <a:t>samojedské</a:t>
            </a:r>
            <a:r>
              <a:rPr lang="cs-CZ" altLang="cs-CZ" sz="2800" dirty="0"/>
              <a:t>)</a:t>
            </a:r>
          </a:p>
          <a:p>
            <a:pPr marL="514350" indent="-51435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6"/>
              <a:defRPr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Kavkazské</a:t>
            </a:r>
            <a:r>
              <a:rPr lang="cs-CZ" altLang="cs-CZ" sz="2800" b="1" dirty="0"/>
              <a:t> </a:t>
            </a:r>
            <a:r>
              <a:rPr lang="cs-CZ" altLang="cs-CZ" sz="2800" dirty="0"/>
              <a:t>(gruzínština, čečenština, </a:t>
            </a:r>
            <a:r>
              <a:rPr lang="cs-CZ" altLang="cs-CZ" sz="2800" dirty="0" err="1"/>
              <a:t>inguština</a:t>
            </a:r>
            <a:r>
              <a:rPr lang="cs-CZ" altLang="cs-CZ" sz="2800" dirty="0"/>
              <a:t>...)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</a:t>
            </a: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70843DB-89D5-46A5-AD1E-A033DAF9F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75658"/>
      </p:ext>
    </p:extLst>
  </p:cSld>
  <p:clrMapOvr>
    <a:masterClrMapping/>
  </p:clrMapOvr>
  <p:transition spd="med" advTm="52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Genetická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3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Další jazykové rodiny:</a:t>
            </a:r>
            <a:endParaRPr lang="cs-CZ" altLang="cs-CZ" sz="3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15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14350" indent="-51435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12"/>
              <a:defRPr/>
            </a:pPr>
            <a:r>
              <a:rPr lang="cs-CZ" altLang="cs-CZ" sz="31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Americké indiánské</a:t>
            </a:r>
            <a:r>
              <a:rPr lang="cs-CZ" altLang="cs-CZ" sz="3100" b="1" dirty="0"/>
              <a:t> </a:t>
            </a:r>
            <a:r>
              <a:rPr lang="cs-CZ" altLang="cs-CZ" sz="3100" dirty="0"/>
              <a:t>(</a:t>
            </a:r>
            <a:r>
              <a:rPr lang="cs-CZ" altLang="cs-CZ" sz="3100" b="1" dirty="0" err="1"/>
              <a:t>severoamer</a:t>
            </a:r>
            <a:r>
              <a:rPr lang="cs-CZ" altLang="cs-CZ" sz="3100" b="1" dirty="0"/>
              <a:t>.:</a:t>
            </a:r>
            <a:r>
              <a:rPr lang="cs-CZ" altLang="cs-CZ" sz="3100" dirty="0"/>
              <a:t> např. </a:t>
            </a:r>
            <a:r>
              <a:rPr lang="cs-CZ" altLang="cs-CZ" sz="3100" dirty="0" err="1"/>
              <a:t>navaho</a:t>
            </a:r>
            <a:r>
              <a:rPr lang="cs-CZ" altLang="cs-CZ" sz="3100" dirty="0"/>
              <a:t>, </a:t>
            </a:r>
            <a:r>
              <a:rPr lang="cs-CZ" altLang="cs-CZ" sz="3100" dirty="0" err="1"/>
              <a:t>krí</a:t>
            </a:r>
            <a:r>
              <a:rPr lang="cs-CZ" altLang="cs-CZ" sz="3100" dirty="0"/>
              <a:t>, </a:t>
            </a:r>
            <a:r>
              <a:rPr lang="cs-CZ" altLang="cs-CZ" sz="3100" dirty="0" err="1"/>
              <a:t>mohikánština</a:t>
            </a:r>
            <a:r>
              <a:rPr lang="cs-CZ" altLang="cs-CZ" sz="3100" dirty="0"/>
              <a:t>; </a:t>
            </a:r>
            <a:r>
              <a:rPr lang="cs-CZ" altLang="cs-CZ" sz="3100" b="1" dirty="0"/>
              <a:t>přechodné:</a:t>
            </a:r>
            <a:r>
              <a:rPr lang="cs-CZ" altLang="cs-CZ" sz="3100" dirty="0"/>
              <a:t> </a:t>
            </a:r>
            <a:r>
              <a:rPr lang="cs-CZ" altLang="cs-CZ" sz="3100" dirty="0" err="1"/>
              <a:t>majské</a:t>
            </a:r>
            <a:r>
              <a:rPr lang="cs-CZ" altLang="cs-CZ" sz="3100" dirty="0"/>
              <a:t>, </a:t>
            </a:r>
            <a:r>
              <a:rPr lang="cs-CZ" altLang="cs-CZ" sz="3100" dirty="0" err="1"/>
              <a:t>nahuatl</a:t>
            </a:r>
            <a:r>
              <a:rPr lang="cs-CZ" altLang="cs-CZ" sz="3100" dirty="0"/>
              <a:t>, </a:t>
            </a:r>
            <a:r>
              <a:rPr lang="cs-CZ" altLang="cs-CZ" sz="3100" dirty="0" err="1"/>
              <a:t>araukánština</a:t>
            </a:r>
            <a:r>
              <a:rPr lang="cs-CZ" altLang="cs-CZ" sz="3100" dirty="0"/>
              <a:t>; </a:t>
            </a:r>
            <a:r>
              <a:rPr lang="cs-CZ" altLang="cs-CZ" sz="3100" b="1" dirty="0" err="1"/>
              <a:t>středoamer</a:t>
            </a:r>
            <a:r>
              <a:rPr lang="cs-CZ" altLang="cs-CZ" sz="3100" b="1" dirty="0"/>
              <a:t>.:</a:t>
            </a:r>
            <a:r>
              <a:rPr lang="cs-CZ" altLang="cs-CZ" sz="3100" dirty="0"/>
              <a:t> </a:t>
            </a:r>
            <a:r>
              <a:rPr lang="cs-CZ" altLang="cs-CZ" sz="3100" dirty="0" err="1"/>
              <a:t>zapotec</a:t>
            </a:r>
            <a:r>
              <a:rPr lang="cs-CZ" altLang="cs-CZ" sz="3100" dirty="0"/>
              <a:t>; </a:t>
            </a:r>
            <a:r>
              <a:rPr lang="cs-CZ" altLang="cs-CZ" sz="3100" b="1" dirty="0" err="1"/>
              <a:t>jihoamer</a:t>
            </a:r>
            <a:r>
              <a:rPr lang="cs-CZ" altLang="cs-CZ" sz="3100" b="1" dirty="0"/>
              <a:t>.:</a:t>
            </a:r>
            <a:r>
              <a:rPr lang="cs-CZ" altLang="cs-CZ" sz="3100" dirty="0"/>
              <a:t> </a:t>
            </a:r>
            <a:r>
              <a:rPr lang="cs-CZ" altLang="cs-CZ" sz="3100" dirty="0" err="1"/>
              <a:t>kečua</a:t>
            </a:r>
            <a:r>
              <a:rPr lang="cs-CZ" altLang="cs-CZ" sz="3100" dirty="0"/>
              <a:t>, </a:t>
            </a:r>
            <a:r>
              <a:rPr lang="cs-CZ" altLang="cs-CZ" sz="3100" dirty="0" err="1"/>
              <a:t>aymara</a:t>
            </a:r>
            <a:r>
              <a:rPr lang="cs-CZ" altLang="cs-CZ" sz="3100" dirty="0"/>
              <a:t>...)</a:t>
            </a:r>
          </a:p>
          <a:p>
            <a:pPr marL="514350" indent="-51435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12"/>
              <a:defRPr/>
            </a:pPr>
            <a:r>
              <a:rPr lang="cs-CZ" altLang="cs-CZ" sz="31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Papuánské</a:t>
            </a:r>
            <a:r>
              <a:rPr lang="cs-CZ" altLang="cs-CZ" sz="3100" b="1" dirty="0"/>
              <a:t> </a:t>
            </a:r>
            <a:r>
              <a:rPr lang="cs-CZ" altLang="cs-CZ" sz="3100" dirty="0"/>
              <a:t>(indicko-pacifické, mnoho jazyků)</a:t>
            </a:r>
          </a:p>
          <a:p>
            <a:pPr marL="514350" indent="-51435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12"/>
              <a:defRPr/>
            </a:pPr>
            <a:r>
              <a:rPr lang="cs-CZ" altLang="cs-CZ" sz="31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Australské</a:t>
            </a:r>
            <a:r>
              <a:rPr lang="cs-CZ" altLang="cs-CZ" sz="3100" b="1" dirty="0"/>
              <a:t> </a:t>
            </a:r>
            <a:r>
              <a:rPr lang="cs-CZ" altLang="cs-CZ" sz="3100" dirty="0"/>
              <a:t>(mnoho skupin a jazyků)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1200" b="1" dirty="0"/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3100" b="1" dirty="0"/>
              <a:t>+ jazyky: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</a:t>
            </a:r>
            <a:r>
              <a:rPr lang="cs-CZ" altLang="cs-CZ" sz="2600" b="1" dirty="0"/>
              <a:t>a) Izolované</a:t>
            </a:r>
            <a:r>
              <a:rPr lang="cs-CZ" altLang="cs-CZ" sz="2600" dirty="0"/>
              <a:t> (např. japonština, korejština, baskičtina)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/>
              <a:t>		b) Vymřelé blízkovýchodní a středomořské </a:t>
            </a:r>
            <a:r>
              <a:rPr lang="cs-CZ" altLang="cs-CZ" sz="2600" dirty="0"/>
              <a:t>(např. iberština, 				     sumerština, </a:t>
            </a:r>
            <a:r>
              <a:rPr lang="cs-CZ" altLang="cs-CZ" sz="2600" dirty="0" err="1"/>
              <a:t>minojština</a:t>
            </a:r>
            <a:r>
              <a:rPr lang="cs-CZ" altLang="cs-CZ" sz="2600" dirty="0"/>
              <a:t> apod.)</a:t>
            </a:r>
          </a:p>
          <a:p>
            <a:pPr marL="0" indent="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  <a:defRPr/>
            </a:pPr>
            <a:r>
              <a:rPr lang="cs-CZ" altLang="cs-CZ" sz="2400" b="1" dirty="0"/>
              <a:t>	</a:t>
            </a: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0159A21-FDEA-4BA1-A894-E59B3BF04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6975"/>
      </p:ext>
    </p:extLst>
  </p:cSld>
  <p:clrMapOvr>
    <a:masterClrMapping/>
  </p:clrMapOvr>
  <p:transition spd="med" advTm="78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3200" b="1">
                <a:solidFill>
                  <a:srgbClr val="EBEBEB"/>
                </a:solidFill>
              </a:rPr>
              <a:t>Genetická klasifikace jazyků</a:t>
            </a:r>
            <a:endParaRPr lang="cs-CZ" sz="3200" b="1">
              <a:solidFill>
                <a:srgbClr val="EBEBEB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108057" cy="2947415"/>
          </a:xfrm>
        </p:spPr>
        <p:txBody>
          <a:bodyPr>
            <a:normAutofit/>
          </a:bodyPr>
          <a:lstStyle/>
          <a:p>
            <a:pPr marL="0" indent="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  <a:defRPr/>
            </a:pPr>
            <a:r>
              <a:rPr lang="cs-CZ" altLang="cs-CZ" sz="1400" b="1">
                <a:solidFill>
                  <a:srgbClr val="FFFFFF"/>
                </a:solidFill>
              </a:rPr>
              <a:t>	</a:t>
            </a:r>
          </a:p>
          <a:p>
            <a:pPr>
              <a:spcBef>
                <a:spcPts val="800"/>
              </a:spcBef>
            </a:pPr>
            <a:endParaRPr lang="cs-CZ" altLang="cs-CZ" sz="1400" b="1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64133D3-8DF3-437D-9531-C0DE1FE1F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8451" y="1614530"/>
            <a:ext cx="6495847" cy="42385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bg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15</a:t>
            </a:fld>
            <a:endParaRPr lang="cs-CZ" altLang="cs-CZ" sz="1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1C1B5D43-C0DB-472C-A4BA-B13F4E867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5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39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/>
              <a:t>Pidgin </a:t>
            </a:r>
            <a:r>
              <a:rPr lang="cs-CZ" altLang="cs-CZ" b="1" dirty="0"/>
              <a:t>a kreolština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Pidgin:</a:t>
            </a:r>
            <a:r>
              <a:rPr lang="cs-CZ" altLang="cs-CZ" sz="2600" b="1" dirty="0"/>
              <a:t> kontaktní, mezinárodní pomocný jazyk (</a:t>
            </a:r>
            <a:r>
              <a:rPr lang="cs-CZ" altLang="cs-CZ" sz="2600" b="1" dirty="0" err="1"/>
              <a:t>zjednoduše-ná</a:t>
            </a:r>
            <a:r>
              <a:rPr lang="cs-CZ" altLang="cs-CZ" sz="2600" b="1" dirty="0"/>
              <a:t> gramatika, elementy více cizích jazyků, hlavně angl., fr., </a:t>
            </a:r>
            <a:r>
              <a:rPr lang="cs-CZ" altLang="cs-CZ" sz="2600" b="1" dirty="0" err="1"/>
              <a:t>šp</a:t>
            </a:r>
            <a:r>
              <a:rPr lang="cs-CZ" altLang="cs-CZ" sz="2600" b="1"/>
              <a:t>., </a:t>
            </a:r>
            <a:r>
              <a:rPr lang="cs-CZ" altLang="cs-CZ" sz="2600" b="1" dirty="0"/>
              <a:t>port. – např. Nová Guinea, Afrika, Asie).</a:t>
            </a:r>
          </a:p>
          <a:p>
            <a:pPr algn="just">
              <a:spcBef>
                <a:spcPts val="726"/>
              </a:spcBef>
              <a:buClrTx/>
              <a:defRPr/>
            </a:pPr>
            <a:endParaRPr lang="cs-CZ" altLang="cs-CZ" sz="2400" b="1" dirty="0"/>
          </a:p>
          <a:p>
            <a:pPr marL="0" indent="0" algn="just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Kreolština:</a:t>
            </a:r>
            <a:r>
              <a:rPr lang="cs-CZ" altLang="cs-CZ" sz="2600" b="1" dirty="0"/>
              <a:t> pidgin &gt; mateřský jazyk (např. Jamajka, Haiti, Seychely). 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B02A3971-6DC7-4132-B81B-913F27E4D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0808"/>
      </p:ext>
    </p:extLst>
  </p:cSld>
  <p:clrMapOvr>
    <a:masterClrMapping/>
  </p:clrMapOvr>
  <p:transition spd="med" advTm="58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Typologická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/>
              <a:t>S přihlédnutím k charakteristikám více jazykových rovin (</a:t>
            </a:r>
            <a:r>
              <a:rPr lang="cs-CZ" altLang="cs-CZ" sz="2600" b="1" dirty="0" err="1"/>
              <a:t>fo-nologická</a:t>
            </a:r>
            <a:r>
              <a:rPr lang="cs-CZ" altLang="cs-CZ" sz="2600" b="1" dirty="0"/>
              <a:t>, morfologická – flexe, syntaktická – slovosled).</a:t>
            </a:r>
          </a:p>
          <a:p>
            <a:pPr algn="just">
              <a:spcBef>
                <a:spcPts val="726"/>
              </a:spcBef>
              <a:buClrTx/>
              <a:defRPr/>
            </a:pPr>
            <a:endParaRPr lang="cs-CZ" altLang="cs-CZ" sz="2400" b="1" dirty="0"/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Typologie podle Skaličky </a:t>
            </a:r>
            <a:r>
              <a:rPr lang="cs-CZ" altLang="cs-CZ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(původně již W. von Humboldt). 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Jazyky:</a:t>
            </a:r>
          </a:p>
          <a:p>
            <a:pPr marL="457200" indent="-457200" algn="just">
              <a:spcBef>
                <a:spcPts val="1200"/>
              </a:spcBef>
              <a:buClr>
                <a:schemeClr val="tx1"/>
              </a:buClr>
              <a:buSzPct val="100000"/>
              <a:buAutoNum type="arabicPeriod"/>
              <a:defRPr/>
            </a:pPr>
            <a:r>
              <a:rPr lang="cs-CZ" altLang="cs-CZ" sz="2400" b="1" dirty="0"/>
              <a:t>izolační</a:t>
            </a:r>
          </a:p>
          <a:p>
            <a:pPr marL="457200" indent="-457200" algn="just">
              <a:spcBef>
                <a:spcPct val="0"/>
              </a:spcBef>
              <a:buClr>
                <a:schemeClr val="tx1"/>
              </a:buClr>
              <a:buSzPct val="100000"/>
              <a:buAutoNum type="arabicPeriod"/>
              <a:defRPr/>
            </a:pPr>
            <a:r>
              <a:rPr lang="cs-CZ" altLang="cs-CZ" sz="2400" b="1" dirty="0"/>
              <a:t>aglutinační</a:t>
            </a:r>
          </a:p>
          <a:p>
            <a:pPr marL="457200" indent="-457200" algn="just">
              <a:spcBef>
                <a:spcPct val="0"/>
              </a:spcBef>
              <a:buClr>
                <a:schemeClr val="tx1"/>
              </a:buClr>
              <a:buSzPct val="100000"/>
              <a:buAutoNum type="arabicPeriod"/>
              <a:defRPr/>
            </a:pPr>
            <a:r>
              <a:rPr lang="cs-CZ" altLang="cs-CZ" sz="2400" b="1" dirty="0"/>
              <a:t>flektivní</a:t>
            </a:r>
          </a:p>
          <a:p>
            <a:pPr marL="457200" indent="-457200" algn="just">
              <a:spcBef>
                <a:spcPct val="0"/>
              </a:spcBef>
              <a:buClr>
                <a:schemeClr val="tx1"/>
              </a:buClr>
              <a:buSzPct val="100000"/>
              <a:buAutoNum type="arabicPeriod"/>
              <a:defRPr/>
            </a:pPr>
            <a:r>
              <a:rPr lang="cs-CZ" altLang="cs-CZ" sz="2400" b="1" dirty="0" err="1"/>
              <a:t>introflektivní</a:t>
            </a:r>
            <a:endParaRPr lang="cs-CZ" altLang="cs-CZ" sz="2400" b="1" dirty="0"/>
          </a:p>
          <a:p>
            <a:pPr marL="457200" indent="-457200" algn="just">
              <a:spcBef>
                <a:spcPct val="0"/>
              </a:spcBef>
              <a:buClr>
                <a:schemeClr val="tx1"/>
              </a:buClr>
              <a:buSzPct val="100000"/>
              <a:buAutoNum type="arabicPeriod"/>
              <a:defRPr/>
            </a:pPr>
            <a:r>
              <a:rPr lang="cs-CZ" altLang="cs-CZ" sz="2400" b="1" dirty="0"/>
              <a:t>polysyntetické 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47E2AB8F-8A35-47A3-B1F9-1FDB461A8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71736"/>
      </p:ext>
    </p:extLst>
  </p:cSld>
  <p:clrMapOvr>
    <a:masterClrMapping/>
  </p:clrMapOvr>
  <p:transition spd="med" advTm="89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Typologická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 marL="457200" indent="-457200" algn="just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Izolační jazyky</a:t>
            </a:r>
            <a:r>
              <a:rPr lang="cs-CZ" altLang="cs-CZ" sz="2400" b="1" dirty="0"/>
              <a:t> </a:t>
            </a:r>
            <a:r>
              <a:rPr lang="cs-CZ" altLang="cs-CZ" sz="2400" dirty="0"/>
              <a:t>– vyjadřování gram. funkcí pomocnými slovy (čínština, angličtina). Pevný slovosled, často melodický přízvuk.</a:t>
            </a:r>
          </a:p>
          <a:p>
            <a:pPr marL="457200" indent="-457200" algn="just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Aglutinační jazyky</a:t>
            </a:r>
            <a:r>
              <a:rPr lang="cs-CZ" altLang="cs-CZ" sz="2400" b="1" dirty="0"/>
              <a:t> </a:t>
            </a:r>
            <a:r>
              <a:rPr lang="cs-CZ" altLang="cs-CZ" sz="2400" dirty="0"/>
              <a:t>–  vyjadřování gram. funkcí afixy, každý z nich jen jednu funkci (turečtina, maďarština). Příklad:  tur.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ev</a:t>
            </a: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dům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 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ev-ler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domy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 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ev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ler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-in</a:t>
            </a: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(genitiv </a:t>
            </a:r>
            <a:r>
              <a:rPr lang="cs-CZ" altLang="cs-CZ" sz="24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pl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domů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  <a:r>
              <a:rPr lang="cs-CZ" altLang="cs-CZ" sz="2400" dirty="0"/>
              <a:t>. Bez shody mezi </a:t>
            </a:r>
            <a:r>
              <a:rPr lang="cs-CZ" altLang="cs-CZ" sz="2400" dirty="0" err="1"/>
              <a:t>subst</a:t>
            </a:r>
            <a:r>
              <a:rPr lang="cs-CZ" altLang="cs-CZ" sz="2400" dirty="0"/>
              <a:t>. a </a:t>
            </a:r>
            <a:r>
              <a:rPr lang="cs-CZ" altLang="cs-CZ" sz="2400" dirty="0" err="1"/>
              <a:t>adj</a:t>
            </a:r>
            <a:r>
              <a:rPr lang="cs-CZ" altLang="cs-CZ" sz="2400" dirty="0"/>
              <a:t>.</a:t>
            </a:r>
          </a:p>
          <a:p>
            <a:pPr marL="457200" indent="-457200" algn="just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Flektivní jazyky</a:t>
            </a:r>
            <a:r>
              <a:rPr lang="cs-CZ" altLang="cs-CZ" sz="2400" b="1" dirty="0"/>
              <a:t> </a:t>
            </a:r>
            <a:r>
              <a:rPr lang="cs-CZ" altLang="cs-CZ" sz="2400" dirty="0"/>
              <a:t>– akumulace více gram. funkcí v jednom afixu (např.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stroj &gt; stroj-ů</a:t>
            </a:r>
            <a:r>
              <a:rPr lang="cs-CZ" altLang="cs-CZ" sz="2400" dirty="0"/>
              <a:t> = genitiv + plurál) nebo více afixů stejná funkce (latina, čeština...). Volný slovosled, shoda. </a:t>
            </a:r>
          </a:p>
          <a:p>
            <a:pPr marL="457200" indent="-457200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Font typeface="+mj-lt"/>
              <a:buAutoNum type="arabicPeriod"/>
              <a:defRPr/>
            </a:pPr>
            <a:endParaRPr lang="cs-CZ" altLang="cs-CZ" sz="2400" dirty="0"/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9DA99F0-3F0B-422F-9449-F52F8C14D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20370"/>
      </p:ext>
    </p:extLst>
  </p:cSld>
  <p:clrMapOvr>
    <a:masterClrMapping/>
  </p:clrMapOvr>
  <p:transition spd="med" advTm="137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Typologická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 marL="457200" indent="-457200" algn="just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4"/>
              <a:defRPr/>
            </a:pPr>
            <a:r>
              <a:rPr lang="cs-CZ" altLang="cs-CZ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Introflektivní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jazyky</a:t>
            </a:r>
            <a:r>
              <a:rPr lang="cs-CZ" altLang="cs-CZ" sz="2400" b="1" dirty="0"/>
              <a:t> </a:t>
            </a:r>
            <a:r>
              <a:rPr lang="cs-CZ" altLang="cs-CZ" sz="2400" dirty="0"/>
              <a:t>– vyjadřování gram. funkcí alternacemi kořenu slova (arabština, hebrejština). Příklad: </a:t>
            </a:r>
            <a:r>
              <a:rPr lang="cs-CZ" altLang="cs-CZ" sz="2400" dirty="0" err="1"/>
              <a:t>arab</a:t>
            </a:r>
            <a:r>
              <a:rPr lang="cs-CZ" altLang="cs-CZ" sz="2400" dirty="0"/>
              <a:t>.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KTB 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kátib</a:t>
            </a: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spisovatel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kitáb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kniha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kutub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knihy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maktaba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knihovna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  <a:r>
              <a:rPr lang="cs-CZ" altLang="cs-CZ" sz="2400" dirty="0"/>
              <a:t>. Ale také </a:t>
            </a:r>
            <a:r>
              <a:rPr lang="cs-CZ" altLang="cs-CZ" sz="2400" dirty="0" err="1"/>
              <a:t>evr</a:t>
            </a:r>
            <a:r>
              <a:rPr lang="cs-CZ" altLang="cs-CZ" sz="2400" dirty="0"/>
              <a:t>. jazyky: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woman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women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Mutter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Tahoma" panose="020B0604030504040204" pitchFamily="34" charset="0"/>
              </a:rPr>
              <a:t>ütter</a:t>
            </a:r>
            <a:r>
              <a:rPr lang="cs-CZ" altLang="cs-CZ" sz="2400" i="1" dirty="0">
                <a:cs typeface="Tahoma" panose="020B0604030504040204" pitchFamily="34" charset="0"/>
              </a:rPr>
              <a:t>.</a:t>
            </a:r>
          </a:p>
          <a:p>
            <a:pPr marL="457200" indent="-457200" algn="just">
              <a:spcBef>
                <a:spcPts val="726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 startAt="4"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Polysyntetické jazyky</a:t>
            </a:r>
            <a:r>
              <a:rPr lang="cs-CZ" altLang="cs-CZ" sz="2400" b="1" dirty="0"/>
              <a:t> </a:t>
            </a:r>
            <a:r>
              <a:rPr lang="cs-CZ" altLang="cs-CZ" sz="2400" dirty="0"/>
              <a:t>– vyjadřování gram. funkcí kombinacemi plnovýznamových slov a slovosledem (některé indiánské a eskymácké jazyky). Příklad gram. funkce plnovýznamového slova: indonéština (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orang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= člověk &gt;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orang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orang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= lidé</a:t>
            </a:r>
            <a:r>
              <a:rPr lang="cs-CZ" altLang="cs-CZ" sz="2400" dirty="0"/>
              <a:t>). Obecněji také tvoření četných složenin (např. němčina).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6453542-7E22-4DE1-8A26-15820DB41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30199"/>
      </p:ext>
    </p:extLst>
  </p:cSld>
  <p:clrMapOvr>
    <a:masterClrMapping/>
  </p:clrMapOvr>
  <p:transition spd="med" advTm="117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1) Genetická / genealogická klasifikace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cs-CZ" altLang="cs-CZ" sz="2400" dirty="0"/>
              <a:t>Kritérium příbuznosti jazyků (společný prajazyk)</a:t>
            </a:r>
          </a:p>
          <a:p>
            <a:pPr marL="0" indent="0">
              <a:spcBef>
                <a:spcPts val="1200"/>
              </a:spcBef>
              <a:buClrTx/>
              <a:buNone/>
              <a:defRPr/>
            </a:pPr>
            <a:r>
              <a:rPr lang="cs-CZ" altLang="cs-CZ" sz="2400" b="1" dirty="0"/>
              <a:t>2) Typologická klasifikace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cs-CZ" altLang="cs-CZ" sz="2400" dirty="0"/>
              <a:t>Základní typy jazyků podle strukturálních rysů</a:t>
            </a:r>
          </a:p>
          <a:p>
            <a:pPr marL="0" indent="0">
              <a:spcBef>
                <a:spcPts val="1200"/>
              </a:spcBef>
              <a:buClrTx/>
              <a:buNone/>
              <a:defRPr/>
            </a:pPr>
            <a:r>
              <a:rPr lang="cs-CZ" altLang="cs-CZ" sz="2400" b="1" dirty="0"/>
              <a:t>3) </a:t>
            </a:r>
            <a:r>
              <a:rPr lang="cs-CZ" altLang="cs-CZ" sz="2400" b="1" dirty="0" err="1"/>
              <a:t>Areální</a:t>
            </a:r>
            <a:r>
              <a:rPr lang="cs-CZ" altLang="cs-CZ" sz="2400" b="1" dirty="0"/>
              <a:t> / geografická klasifikace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cs-CZ" altLang="cs-CZ" sz="2400" dirty="0"/>
              <a:t>Kritérium geografického rozložení jazyků</a:t>
            </a:r>
          </a:p>
          <a:p>
            <a:pPr marL="0" indent="0">
              <a:spcBef>
                <a:spcPts val="1200"/>
              </a:spcBef>
              <a:buClrTx/>
              <a:buNone/>
              <a:defRPr/>
            </a:pPr>
            <a:r>
              <a:rPr lang="cs-CZ" altLang="cs-CZ" sz="2400" b="1" dirty="0"/>
              <a:t>4) Sociolingvistická klasifikace</a:t>
            </a:r>
          </a:p>
          <a:p>
            <a:pPr marL="0" indent="0">
              <a:spcBef>
                <a:spcPts val="0"/>
              </a:spcBef>
              <a:buClrTx/>
              <a:buNone/>
              <a:defRPr/>
            </a:pPr>
            <a:r>
              <a:rPr lang="cs-CZ" altLang="cs-CZ" sz="2400" dirty="0"/>
              <a:t>Podle počtu mluvčích jazyků</a:t>
            </a:r>
          </a:p>
          <a:p>
            <a:pPr>
              <a:spcBef>
                <a:spcPts val="800"/>
              </a:spcBef>
              <a:spcAft>
                <a:spcPts val="1200"/>
              </a:spcAft>
              <a:buClrTx/>
              <a:buNone/>
            </a:pPr>
            <a:endParaRPr lang="cs-CZ" altLang="cs-CZ" sz="2200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83C13B5F-E0D6-4B96-AECE-90B55EE53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79479"/>
      </p:ext>
    </p:extLst>
  </p:cSld>
  <p:clrMapOvr>
    <a:masterClrMapping/>
  </p:clrMapOvr>
  <p:transition spd="med" advTm="55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 err="1"/>
              <a:t>Areální</a:t>
            </a:r>
            <a:r>
              <a:rPr lang="cs-CZ" altLang="cs-CZ" b="1" dirty="0"/>
              <a:t> / geografická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Makroareály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457200" indent="-457200">
              <a:spcBef>
                <a:spcPts val="726"/>
              </a:spcBef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/>
              <a:t>Evropa</a:t>
            </a:r>
          </a:p>
          <a:p>
            <a:pPr marL="457200" indent="-457200">
              <a:spcBef>
                <a:spcPts val="726"/>
              </a:spcBef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/>
              <a:t>Přední Asie a severní Afrika (arabština, islám)</a:t>
            </a:r>
          </a:p>
          <a:p>
            <a:pPr marL="457200" indent="-457200">
              <a:spcBef>
                <a:spcPts val="726"/>
              </a:spcBef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/>
              <a:t>Indie a Indonésie (sanskrt, hinduismus, buddhismus)</a:t>
            </a:r>
          </a:p>
          <a:p>
            <a:pPr marL="457200" indent="-457200">
              <a:spcBef>
                <a:spcPts val="726"/>
              </a:spcBef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/>
              <a:t>Východní Asie (čínština, konfucianismus, buddhismus)</a:t>
            </a:r>
          </a:p>
          <a:p>
            <a:pPr marL="457200" indent="-457200">
              <a:spcBef>
                <a:spcPts val="726"/>
              </a:spcBef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/>
              <a:t>Amerika</a:t>
            </a:r>
          </a:p>
          <a:p>
            <a:pPr marL="457200" indent="-457200">
              <a:spcBef>
                <a:spcPts val="726"/>
              </a:spcBef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/>
              <a:t>Austrálie</a:t>
            </a:r>
          </a:p>
          <a:p>
            <a:pPr marL="457200" indent="-457200">
              <a:spcBef>
                <a:spcPts val="726"/>
              </a:spcBef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/>
              <a:t>Ostatní Afrika</a:t>
            </a:r>
          </a:p>
          <a:p>
            <a:pPr marL="0" indent="0">
              <a:spcBef>
                <a:spcPts val="726"/>
              </a:spcBef>
              <a:buClr>
                <a:schemeClr val="tx1"/>
              </a:buClr>
              <a:buSzPct val="100000"/>
              <a:buNone/>
              <a:defRPr/>
            </a:pPr>
            <a:endParaRPr lang="cs-CZ" altLang="cs-CZ" sz="1500" b="1" dirty="0"/>
          </a:p>
          <a:p>
            <a:pPr marL="0" indent="0" algn="just">
              <a:spcBef>
                <a:spcPts val="726"/>
              </a:spcBef>
              <a:buClr>
                <a:schemeClr val="tx1"/>
              </a:buClr>
              <a:buSzPct val="100000"/>
              <a:buNone/>
              <a:defRPr/>
            </a:pPr>
            <a:r>
              <a:rPr lang="cs-CZ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Jazykové svazy:</a:t>
            </a:r>
            <a:r>
              <a:rPr lang="cs-CZ" altLang="cs-CZ" sz="2200" b="1" dirty="0"/>
              <a:t> navzájem nepříbuzné, ale ovlivňující se jazyky na urči-</a:t>
            </a:r>
            <a:r>
              <a:rPr lang="cs-CZ" altLang="cs-CZ" sz="2200" b="1" dirty="0" err="1"/>
              <a:t>tém</a:t>
            </a:r>
            <a:r>
              <a:rPr lang="cs-CZ" altLang="cs-CZ" sz="2200" b="1" dirty="0"/>
              <a:t> území, např. balkánské jazyky včetně rumunštiny.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2400" dirty="0"/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20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A08BA84-0ECE-443F-B0DD-ED6AAEBF7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26394"/>
      </p:ext>
    </p:extLst>
  </p:cSld>
  <p:clrMapOvr>
    <a:masterClrMapping/>
  </p:clrMapOvr>
  <p:transition spd="med" advTm="68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Genetická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Jazykové rodiny &gt; větve &gt; skupiny (&gt; podskupiny)</a:t>
            </a:r>
          </a:p>
          <a:p>
            <a:pPr>
              <a:spcBef>
                <a:spcPts val="726"/>
              </a:spcBef>
              <a:buClrTx/>
              <a:defRPr/>
            </a:pPr>
            <a:endParaRPr lang="cs-CZ" altLang="cs-CZ" sz="2400" b="1" dirty="0"/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Klasifikační problémy: </a:t>
            </a:r>
          </a:p>
          <a:p>
            <a:pPr>
              <a:spcBef>
                <a:spcPts val="726"/>
              </a:spcBef>
              <a:buClrTx/>
              <a:defRPr/>
            </a:pPr>
            <a:r>
              <a:rPr lang="cs-CZ" altLang="cs-CZ" sz="2400" dirty="0"/>
              <a:t>Rozlišení jazyků a dialektů</a:t>
            </a:r>
          </a:p>
          <a:p>
            <a:pPr>
              <a:spcBef>
                <a:spcPts val="726"/>
              </a:spcBef>
              <a:buClrTx/>
              <a:defRPr/>
            </a:pPr>
            <a:r>
              <a:rPr lang="cs-CZ" altLang="cs-CZ" sz="2400" dirty="0"/>
              <a:t>Ohrožené a mrtvé jazyky</a:t>
            </a:r>
          </a:p>
          <a:p>
            <a:pPr>
              <a:spcBef>
                <a:spcPts val="726"/>
              </a:spcBef>
              <a:buClrTx/>
              <a:defRPr/>
            </a:pPr>
            <a:r>
              <a:rPr lang="cs-CZ" altLang="cs-CZ" sz="2400" dirty="0"/>
              <a:t>Izolované (nezařaditelné) jazyky</a:t>
            </a:r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39D9FB61-7752-4490-A51E-BB1DDA93D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00407"/>
      </p:ext>
    </p:extLst>
  </p:cSld>
  <p:clrMapOvr>
    <a:masterClrMapping/>
  </p:clrMapOvr>
  <p:transition spd="med" advTm="526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Genetická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Rodina indoevropských jazyků 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(cca 2 mld. mluvčích)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15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A) Větev evropská. Skupiny: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a) Baltské </a:t>
            </a:r>
            <a:r>
              <a:rPr lang="cs-CZ" altLang="cs-CZ" sz="2400" dirty="0"/>
              <a:t>(litevština, lotyština)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b) Slovanské </a:t>
            </a:r>
            <a:r>
              <a:rPr lang="cs-CZ" altLang="cs-CZ" sz="2400" dirty="0"/>
              <a:t>(</a:t>
            </a:r>
            <a:r>
              <a:rPr lang="cs-CZ" altLang="cs-CZ" sz="2400" b="1" dirty="0"/>
              <a:t>západní:</a:t>
            </a:r>
            <a:r>
              <a:rPr lang="cs-CZ" altLang="cs-CZ" sz="2400" dirty="0"/>
              <a:t> čeština, slovenština, polština; </a:t>
            </a:r>
            <a:r>
              <a:rPr lang="cs-CZ" altLang="cs-CZ" sz="2400" b="1" dirty="0"/>
              <a:t>jižní:</a:t>
            </a:r>
            <a:r>
              <a:rPr lang="cs-CZ" altLang="cs-CZ" sz="2400" dirty="0"/>
              <a:t> 				slovinština, srbština, chorvatština, bulharština, </a:t>
            </a:r>
            <a:r>
              <a:rPr lang="cs-CZ" altLang="cs-CZ" sz="2400" dirty="0" err="1"/>
              <a:t>makedon</a:t>
            </a:r>
            <a:r>
              <a:rPr lang="cs-CZ" altLang="cs-CZ" sz="2400" dirty="0"/>
              <a:t>-				</a:t>
            </a:r>
            <a:r>
              <a:rPr lang="cs-CZ" altLang="cs-CZ" sz="2400" dirty="0" err="1"/>
              <a:t>ština</a:t>
            </a:r>
            <a:r>
              <a:rPr lang="cs-CZ" altLang="cs-CZ" sz="2400" dirty="0"/>
              <a:t>; </a:t>
            </a:r>
            <a:r>
              <a:rPr lang="cs-CZ" altLang="cs-CZ" sz="2400" b="1" dirty="0"/>
              <a:t>východní:</a:t>
            </a:r>
            <a:r>
              <a:rPr lang="cs-CZ" altLang="cs-CZ" sz="2400" dirty="0"/>
              <a:t> ruština, ukrajinština, běloruština)</a:t>
            </a:r>
          </a:p>
          <a:p>
            <a:pPr marL="457200" lvl="1" indent="0">
              <a:spcBef>
                <a:spcPts val="726"/>
              </a:spcBef>
              <a:buClrTx/>
              <a:buNone/>
              <a:defRPr/>
            </a:pPr>
            <a:r>
              <a:rPr lang="cs-CZ" altLang="cs-CZ" sz="2200" b="1" dirty="0"/>
              <a:t>	</a:t>
            </a:r>
            <a:r>
              <a:rPr lang="cs-CZ" altLang="cs-CZ" sz="2400" b="1" dirty="0"/>
              <a:t>c) Germánské </a:t>
            </a:r>
            <a:r>
              <a:rPr lang="cs-CZ" altLang="cs-CZ" sz="2400" dirty="0"/>
              <a:t>(</a:t>
            </a:r>
            <a:r>
              <a:rPr lang="cs-CZ" altLang="cs-CZ" sz="2400" b="1" dirty="0"/>
              <a:t>severní:</a:t>
            </a:r>
            <a:r>
              <a:rPr lang="cs-CZ" altLang="cs-CZ" sz="2400" dirty="0"/>
              <a:t> islandština, norština, švédština, 				dánština; </a:t>
            </a:r>
            <a:r>
              <a:rPr lang="cs-CZ" altLang="cs-CZ" sz="2400" b="1" dirty="0"/>
              <a:t>západní:</a:t>
            </a:r>
            <a:r>
              <a:rPr lang="cs-CZ" altLang="cs-CZ" sz="2400" dirty="0"/>
              <a:t> angličtina, němčina, holandština;				</a:t>
            </a:r>
            <a:r>
              <a:rPr lang="cs-CZ" altLang="cs-CZ" sz="2400" b="1" dirty="0"/>
              <a:t>mrtvé:</a:t>
            </a:r>
            <a:r>
              <a:rPr lang="cs-CZ" altLang="cs-CZ" sz="2400" dirty="0"/>
              <a:t> gótština, </a:t>
            </a:r>
            <a:r>
              <a:rPr lang="cs-CZ" altLang="cs-CZ" sz="2400" dirty="0" err="1"/>
              <a:t>vandalština</a:t>
            </a:r>
            <a:r>
              <a:rPr lang="cs-CZ" altLang="cs-CZ" sz="2400" dirty="0"/>
              <a:t>)</a:t>
            </a:r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9FC31494-9902-43F4-9CFB-CD123D909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44759"/>
      </p:ext>
    </p:extLst>
  </p:cSld>
  <p:clrMapOvr>
    <a:masterClrMapping/>
  </p:clrMapOvr>
  <p:transition spd="med" advTm="107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Genetická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37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Rodina indoevropských jazyků </a:t>
            </a:r>
            <a:r>
              <a:rPr lang="cs-CZ" altLang="cs-CZ" sz="3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(cca 2 mld. mluvčích)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15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</a:t>
            </a:r>
            <a:r>
              <a:rPr lang="cs-CZ" altLang="cs-CZ" sz="3400" b="1" dirty="0"/>
              <a:t>A) Větev evropská. Skupiny:</a:t>
            </a:r>
          </a:p>
          <a:p>
            <a:pPr marL="0" indent="0">
              <a:lnSpc>
                <a:spcPct val="120000"/>
              </a:lnSpc>
              <a:spcBef>
                <a:spcPts val="726"/>
              </a:spcBef>
              <a:buClrTx/>
              <a:buNone/>
              <a:defRPr/>
            </a:pPr>
            <a:r>
              <a:rPr lang="cs-CZ" altLang="cs-CZ" sz="3000" b="1" dirty="0"/>
              <a:t>		</a:t>
            </a:r>
            <a:r>
              <a:rPr lang="cs-CZ" altLang="cs-CZ" sz="3100" b="1" dirty="0"/>
              <a:t>d) Keltské </a:t>
            </a:r>
            <a:r>
              <a:rPr lang="cs-CZ" altLang="cs-CZ" sz="3100" dirty="0"/>
              <a:t>(gaelština, velština...) </a:t>
            </a:r>
          </a:p>
          <a:p>
            <a:pPr marL="0" indent="0">
              <a:lnSpc>
                <a:spcPct val="120000"/>
              </a:lnSpc>
              <a:spcBef>
                <a:spcPts val="726"/>
              </a:spcBef>
              <a:buClrTx/>
              <a:buNone/>
              <a:defRPr/>
            </a:pPr>
            <a:r>
              <a:rPr lang="cs-CZ" altLang="cs-CZ" sz="3100" b="1" dirty="0"/>
              <a:t>		e) Italické </a:t>
            </a:r>
            <a:r>
              <a:rPr lang="cs-CZ" altLang="cs-CZ" sz="3100" dirty="0"/>
              <a:t>(mrtvé: oskičtina, </a:t>
            </a:r>
            <a:r>
              <a:rPr lang="cs-CZ" altLang="cs-CZ" sz="3100" dirty="0" err="1"/>
              <a:t>umberština</a:t>
            </a:r>
            <a:r>
              <a:rPr lang="cs-CZ" altLang="cs-CZ" sz="3100" dirty="0"/>
              <a:t>, latina &gt; podskupina 				     románských jazyků – viz dále)</a:t>
            </a:r>
          </a:p>
          <a:p>
            <a:pPr marL="0" indent="0">
              <a:lnSpc>
                <a:spcPct val="120000"/>
              </a:lnSpc>
              <a:spcBef>
                <a:spcPts val="726"/>
              </a:spcBef>
              <a:buClrTx/>
              <a:buNone/>
              <a:defRPr/>
            </a:pPr>
            <a:r>
              <a:rPr lang="cs-CZ" altLang="cs-CZ" sz="3100" dirty="0"/>
              <a:t> </a:t>
            </a:r>
            <a:r>
              <a:rPr lang="cs-CZ" altLang="cs-CZ" sz="3100" b="1" dirty="0"/>
              <a:t>		f)  Řečtina</a:t>
            </a:r>
          </a:p>
          <a:p>
            <a:pPr marL="0" indent="0">
              <a:lnSpc>
                <a:spcPct val="120000"/>
              </a:lnSpc>
              <a:spcBef>
                <a:spcPts val="726"/>
              </a:spcBef>
              <a:buClrTx/>
              <a:buNone/>
              <a:defRPr/>
            </a:pPr>
            <a:r>
              <a:rPr lang="cs-CZ" altLang="cs-CZ" sz="3100" b="1" dirty="0"/>
              <a:t>		g) Albánština</a:t>
            </a:r>
          </a:p>
          <a:p>
            <a:pPr marL="0" indent="0">
              <a:lnSpc>
                <a:spcPct val="120000"/>
              </a:lnSpc>
              <a:spcBef>
                <a:spcPts val="726"/>
              </a:spcBef>
              <a:buClrTx/>
              <a:buNone/>
              <a:defRPr/>
            </a:pPr>
            <a:r>
              <a:rPr lang="cs-CZ" altLang="cs-CZ" sz="3100" b="1" dirty="0"/>
              <a:t>		h) Arménština</a:t>
            </a:r>
          </a:p>
          <a:p>
            <a:pPr marL="0" indent="0">
              <a:lnSpc>
                <a:spcPct val="120000"/>
              </a:lnSpc>
              <a:spcBef>
                <a:spcPts val="726"/>
              </a:spcBef>
              <a:buClrTx/>
              <a:buNone/>
              <a:defRPr/>
            </a:pPr>
            <a:r>
              <a:rPr lang="cs-CZ" altLang="cs-CZ" sz="3100" b="1" dirty="0"/>
              <a:t>		i)  Další vymřelé jazyky </a:t>
            </a:r>
            <a:r>
              <a:rPr lang="cs-CZ" altLang="cs-CZ" sz="3100" dirty="0"/>
              <a:t>(etruština, </a:t>
            </a:r>
            <a:r>
              <a:rPr lang="cs-CZ" altLang="cs-CZ" sz="3100" dirty="0" err="1"/>
              <a:t>dáčtina</a:t>
            </a:r>
            <a:r>
              <a:rPr lang="cs-CZ" altLang="cs-CZ" sz="3100" dirty="0"/>
              <a:t>...)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</a:t>
            </a: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B932EB3A-36FC-457E-9E2D-A1287FDF3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43697"/>
      </p:ext>
    </p:extLst>
  </p:cSld>
  <p:clrMapOvr>
    <a:masterClrMapping/>
  </p:clrMapOvr>
  <p:transition spd="med" advTm="65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Románské jazyky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0"/>
              </a:spcBef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Španělština</a:t>
            </a:r>
          </a:p>
          <a:p>
            <a:pPr marL="514350" indent="-514350">
              <a:spcBef>
                <a:spcPct val="0"/>
              </a:spcBef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Portugalština</a:t>
            </a:r>
          </a:p>
          <a:p>
            <a:pPr marL="514350" indent="-514350">
              <a:spcBef>
                <a:spcPct val="0"/>
              </a:spcBef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Francouzština</a:t>
            </a:r>
          </a:p>
          <a:p>
            <a:pPr marL="514350" indent="-514350">
              <a:spcBef>
                <a:spcPct val="0"/>
              </a:spcBef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Italština</a:t>
            </a:r>
          </a:p>
          <a:p>
            <a:pPr marL="514350" indent="-514350">
              <a:spcBef>
                <a:spcPct val="0"/>
              </a:spcBef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Rumunština</a:t>
            </a:r>
          </a:p>
          <a:p>
            <a:pPr marL="514350" indent="-514350">
              <a:spcBef>
                <a:spcPct val="0"/>
              </a:spcBef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Okcitánština</a:t>
            </a:r>
          </a:p>
          <a:p>
            <a:pPr marL="514350" indent="-514350">
              <a:spcBef>
                <a:spcPct val="0"/>
              </a:spcBef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Katalánština</a:t>
            </a:r>
          </a:p>
          <a:p>
            <a:pPr marL="514350" indent="-514350">
              <a:spcBef>
                <a:spcPct val="0"/>
              </a:spcBef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Rétorománština</a:t>
            </a:r>
          </a:p>
          <a:p>
            <a:pPr marL="514350" indent="-514350">
              <a:spcBef>
                <a:spcPct val="0"/>
              </a:spcBef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/>
              <a:t>Moldavština </a:t>
            </a:r>
            <a:r>
              <a:rPr lang="cs-CZ" altLang="cs-CZ" sz="2400" dirty="0"/>
              <a:t>(dříve místo ní již mrtvá </a:t>
            </a:r>
            <a:r>
              <a:rPr lang="cs-CZ" altLang="cs-CZ" sz="2400" dirty="0" err="1"/>
              <a:t>dalmatština</a:t>
            </a:r>
            <a:r>
              <a:rPr lang="cs-CZ" altLang="cs-CZ" sz="2400" dirty="0"/>
              <a:t>)</a:t>
            </a:r>
            <a:r>
              <a:rPr lang="cs-CZ" altLang="cs-CZ" sz="2400" b="1" dirty="0"/>
              <a:t> </a:t>
            </a:r>
          </a:p>
          <a:p>
            <a:pPr marL="514350" indent="-514350">
              <a:spcBef>
                <a:spcPct val="0"/>
              </a:spcBef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cs-CZ" altLang="cs-CZ" sz="2400" b="1" dirty="0" err="1"/>
              <a:t>Sardština</a:t>
            </a:r>
            <a:endParaRPr lang="cs-CZ" altLang="cs-CZ" sz="2400" b="1" dirty="0"/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altLang="cs-CZ" sz="26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F164C001-AF3F-4F14-94C2-B07DD1596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93445"/>
      </p:ext>
    </p:extLst>
  </p:cSld>
  <p:clrMapOvr>
    <a:masterClrMapping/>
  </p:clrMapOvr>
  <p:transition spd="med"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7CA421-FA2B-47ED-A101-F8BBEBB29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Klasifikace r</a:t>
            </a:r>
            <a:r>
              <a:rPr lang="en-US" altLang="cs-CZ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ománských</a:t>
            </a:r>
            <a:r>
              <a:rPr lang="en-US" altLang="cs-CZ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cs-CZ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jazyků</a:t>
            </a:r>
            <a:endParaRPr lang="en-US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2425D82-CD5E-45A4-9542-70951E59F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21DB897-A621-4D5F-AC81-91199AC4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335DC44-9858-40C9-9DED-9469B891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392" y="1329276"/>
            <a:ext cx="6275584" cy="42046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" name="Text Box 1">
            <a:extLst>
              <a:ext uri="{FF2B5EF4-FFF2-40B4-BE49-F238E27FC236}">
                <a16:creationId xmlns:a16="http://schemas.microsoft.com/office/drawing/2014/main" id="{F1B353F8-2856-4953-8E36-755FD721A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bg2"/>
                </a:solidFill>
                <a:latin typeface="Arial" panose="020B0604020202020204" pitchFamily="34" charset="0"/>
              </a:rPr>
              <a:t>7</a:t>
            </a:fld>
            <a:endParaRPr lang="cs-CZ" altLang="cs-CZ" sz="16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55BE127F-4178-489A-B63C-37ACDD85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13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45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Románské jazyky</a:t>
            </a:r>
            <a:endParaRPr lang="cs-CZ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67CC202E-F4CB-4192-9F76-9E49A528D7A5}"/>
              </a:ext>
            </a:extLst>
          </p:cNvPr>
          <p:cNvGrpSpPr>
            <a:grpSpLocks/>
          </p:cNvGrpSpPr>
          <p:nvPr/>
        </p:nvGrpSpPr>
        <p:grpSpPr bwMode="auto">
          <a:xfrm>
            <a:off x="1622741" y="1760677"/>
            <a:ext cx="8223250" cy="4779962"/>
            <a:chOff x="317" y="1227"/>
            <a:chExt cx="5711" cy="3319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74E56DB-805F-456F-8CD5-ED6E148C2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" y="1227"/>
              <a:ext cx="5711" cy="3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E79864EE-78D9-4104-A759-F5F41E74C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1227"/>
              <a:ext cx="5711" cy="3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cs-CZ" altLang="cs-CZ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614D518-923E-441E-8C1F-EBC7F4D1F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9205"/>
      </p:ext>
    </p:extLst>
  </p:cSld>
  <p:clrMapOvr>
    <a:masterClrMapping/>
  </p:clrMapOvr>
  <p:transition spd="med" advTm="26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Genetická klasifikace jazyků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/>
          </a:bodyPr>
          <a:lstStyle/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Rodina indoevropských jazyků </a:t>
            </a:r>
            <a:r>
              <a:rPr lang="cs-CZ" altLang="cs-CZ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(cca 2 mld. mluvčích)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endParaRPr lang="cs-CZ" altLang="cs-CZ" sz="15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B) Větev asijská. Skupiny: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a) Indické </a:t>
            </a:r>
            <a:r>
              <a:rPr lang="cs-CZ" altLang="cs-CZ" sz="2400" dirty="0"/>
              <a:t>(hindština, urdština, bengálština, romština... 				     			    + mrtvé jazyky, např. sanskrt, </a:t>
            </a:r>
            <a:r>
              <a:rPr lang="cs-CZ" altLang="cs-CZ" sz="2400" dirty="0" err="1"/>
              <a:t>védština</a:t>
            </a:r>
            <a:r>
              <a:rPr lang="cs-CZ" altLang="cs-CZ" sz="2400" dirty="0"/>
              <a:t>)</a:t>
            </a:r>
          </a:p>
          <a:p>
            <a:pPr marL="0" indent="0">
              <a:spcBef>
                <a:spcPts val="726"/>
              </a:spcBef>
              <a:buClrTx/>
              <a:buNone/>
              <a:defRPr/>
            </a:pPr>
            <a:r>
              <a:rPr lang="cs-CZ" altLang="cs-CZ" sz="2400" b="1" dirty="0"/>
              <a:t>		b) Íránské </a:t>
            </a:r>
            <a:r>
              <a:rPr lang="cs-CZ" altLang="cs-CZ" sz="2400" dirty="0"/>
              <a:t>(perština, kurdština, afghánština/</a:t>
            </a:r>
            <a:r>
              <a:rPr lang="cs-CZ" altLang="cs-CZ" sz="2400" dirty="0" err="1"/>
              <a:t>paštu</a:t>
            </a:r>
            <a:r>
              <a:rPr lang="cs-CZ" altLang="cs-CZ" sz="2400" dirty="0"/>
              <a:t>...)</a:t>
            </a:r>
          </a:p>
          <a:p>
            <a:pPr>
              <a:spcBef>
                <a:spcPts val="800"/>
              </a:spcBef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1" name="Zvuk 30">
            <a:hlinkClick r:id="" action="ppaction://media"/>
            <a:extLst>
              <a:ext uri="{FF2B5EF4-FFF2-40B4-BE49-F238E27FC236}">
                <a16:creationId xmlns:a16="http://schemas.microsoft.com/office/drawing/2014/main" id="{DC1B36A8-3096-4B2F-B595-2E168D053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22664"/>
      </p:ext>
    </p:extLst>
  </p:cSld>
  <p:clrMapOvr>
    <a:masterClrMapping/>
  </p:clrMapOvr>
  <p:transition spd="med" advTm="41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1176</Words>
  <Application>Microsoft Office PowerPoint</Application>
  <PresentationFormat>Širokoúhlá obrazovka</PresentationFormat>
  <Paragraphs>206</Paragraphs>
  <Slides>20</Slides>
  <Notes>20</Notes>
  <HiddenSlides>0</HiddenSlides>
  <MMClips>20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Ion</vt:lpstr>
      <vt:lpstr>Prezentace aplikace PowerPoint</vt:lpstr>
      <vt:lpstr>Klasifikace jazyků</vt:lpstr>
      <vt:lpstr>Genetická klasifikace jazyků</vt:lpstr>
      <vt:lpstr>Genetická klasifikace jazyků</vt:lpstr>
      <vt:lpstr>Genetická klasifikace jazyků</vt:lpstr>
      <vt:lpstr>Románské jazyky</vt:lpstr>
      <vt:lpstr>Klasifikace románských jazyků</vt:lpstr>
      <vt:lpstr>Románské jazyky</vt:lpstr>
      <vt:lpstr>Genetická klasifikace jazyků</vt:lpstr>
      <vt:lpstr>Genetická klasifikace jazyků</vt:lpstr>
      <vt:lpstr>Genetická klasifikace jazyků</vt:lpstr>
      <vt:lpstr>Genetická klasifikace jazyků</vt:lpstr>
      <vt:lpstr>Genetická klasifikace jazyků</vt:lpstr>
      <vt:lpstr>Genetická klasifikace jazyků</vt:lpstr>
      <vt:lpstr>Genetická klasifikace jazyků</vt:lpstr>
      <vt:lpstr>Pidgin a kreolština</vt:lpstr>
      <vt:lpstr>Typologická klasifikace jazyků</vt:lpstr>
      <vt:lpstr>Typologická klasifikace jazyků</vt:lpstr>
      <vt:lpstr>Typologická klasifikace jazyků</vt:lpstr>
      <vt:lpstr>Areální / geografická klasifikace jazyků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Stehlík</dc:creator>
  <cp:lastModifiedBy>Petr Stehlík</cp:lastModifiedBy>
  <cp:revision>29</cp:revision>
  <dcterms:created xsi:type="dcterms:W3CDTF">2020-11-04T11:07:03Z</dcterms:created>
  <dcterms:modified xsi:type="dcterms:W3CDTF">2020-11-10T10:01:00Z</dcterms:modified>
</cp:coreProperties>
</file>