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6" r:id="rId3"/>
    <p:sldId id="257" r:id="rId4"/>
    <p:sldId id="258" r:id="rId5"/>
    <p:sldId id="260" r:id="rId6"/>
    <p:sldId id="261" r:id="rId7"/>
    <p:sldId id="262" r:id="rId8"/>
    <p:sldId id="263" r:id="rId9"/>
    <p:sldId id="264" r:id="rId10"/>
    <p:sldId id="265" r:id="rId11"/>
    <p:sldId id="266" r:id="rId12"/>
    <p:sldId id="267" r:id="rId13"/>
    <p:sldId id="269" r:id="rId14"/>
    <p:sldId id="268" r:id="rId15"/>
    <p:sldId id="270" r:id="rId16"/>
    <p:sldId id="278" r:id="rId17"/>
    <p:sldId id="271" r:id="rId18"/>
    <p:sldId id="275" r:id="rId19"/>
    <p:sldId id="272" r:id="rId20"/>
    <p:sldId id="273" r:id="rId21"/>
    <p:sldId id="274" r:id="rId2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909" autoAdjust="0"/>
  </p:normalViewPr>
  <p:slideViewPr>
    <p:cSldViewPr snapToGrid="0">
      <p:cViewPr varScale="1">
        <p:scale>
          <a:sx n="84" d="100"/>
          <a:sy n="84" d="100"/>
        </p:scale>
        <p:origin x="629"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B534A1AC-A527-441F-B1E9-DB1119BF54F3}" type="datetimeFigureOut">
              <a:rPr lang="fr-FR" smtClean="0"/>
              <a:t>23/02/2021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FF3AB2C-A877-41C1-AF61-59339181726D}" type="slidenum">
              <a:rPr lang="fr-FR" smtClean="0"/>
              <a:t>‹N°›</a:t>
            </a:fld>
            <a:endParaRPr lang="fr-FR"/>
          </a:p>
        </p:txBody>
      </p:sp>
    </p:spTree>
    <p:extLst>
      <p:ext uri="{BB962C8B-B14F-4D97-AF65-F5344CB8AC3E}">
        <p14:creationId xmlns:p14="http://schemas.microsoft.com/office/powerpoint/2010/main" val="1678327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534A1AC-A527-441F-B1E9-DB1119BF54F3}" type="datetimeFigureOut">
              <a:rPr lang="fr-FR" smtClean="0"/>
              <a:t>23/02/2021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FF3AB2C-A877-41C1-AF61-59339181726D}" type="slidenum">
              <a:rPr lang="fr-FR" smtClean="0"/>
              <a:t>‹N°›</a:t>
            </a:fld>
            <a:endParaRPr lang="fr-FR"/>
          </a:p>
        </p:txBody>
      </p:sp>
    </p:spTree>
    <p:extLst>
      <p:ext uri="{BB962C8B-B14F-4D97-AF65-F5344CB8AC3E}">
        <p14:creationId xmlns:p14="http://schemas.microsoft.com/office/powerpoint/2010/main" val="41393878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534A1AC-A527-441F-B1E9-DB1119BF54F3}" type="datetimeFigureOut">
              <a:rPr lang="fr-FR" smtClean="0"/>
              <a:t>23/02/2021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FF3AB2C-A877-41C1-AF61-59339181726D}" type="slidenum">
              <a:rPr lang="fr-FR" smtClean="0"/>
              <a:t>‹N°›</a:t>
            </a:fld>
            <a:endParaRPr lang="fr-FR"/>
          </a:p>
        </p:txBody>
      </p:sp>
    </p:spTree>
    <p:extLst>
      <p:ext uri="{BB962C8B-B14F-4D97-AF65-F5344CB8AC3E}">
        <p14:creationId xmlns:p14="http://schemas.microsoft.com/office/powerpoint/2010/main" val="15258937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534A1AC-A527-441F-B1E9-DB1119BF54F3}" type="datetimeFigureOut">
              <a:rPr lang="fr-FR" smtClean="0"/>
              <a:t>23/02/2021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FF3AB2C-A877-41C1-AF61-59339181726D}" type="slidenum">
              <a:rPr lang="fr-FR" smtClean="0"/>
              <a:t>‹N°›</a:t>
            </a:fld>
            <a:endParaRPr lang="fr-FR"/>
          </a:p>
        </p:txBody>
      </p:sp>
    </p:spTree>
    <p:extLst>
      <p:ext uri="{BB962C8B-B14F-4D97-AF65-F5344CB8AC3E}">
        <p14:creationId xmlns:p14="http://schemas.microsoft.com/office/powerpoint/2010/main" val="13527783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B534A1AC-A527-441F-B1E9-DB1119BF54F3}" type="datetimeFigureOut">
              <a:rPr lang="fr-FR" smtClean="0"/>
              <a:t>23/02/2021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FF3AB2C-A877-41C1-AF61-59339181726D}" type="slidenum">
              <a:rPr lang="fr-FR" smtClean="0"/>
              <a:t>‹N°›</a:t>
            </a:fld>
            <a:endParaRPr lang="fr-FR"/>
          </a:p>
        </p:txBody>
      </p:sp>
    </p:spTree>
    <p:extLst>
      <p:ext uri="{BB962C8B-B14F-4D97-AF65-F5344CB8AC3E}">
        <p14:creationId xmlns:p14="http://schemas.microsoft.com/office/powerpoint/2010/main" val="21762714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B534A1AC-A527-441F-B1E9-DB1119BF54F3}" type="datetimeFigureOut">
              <a:rPr lang="fr-FR" smtClean="0"/>
              <a:t>23/02/2021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FF3AB2C-A877-41C1-AF61-59339181726D}" type="slidenum">
              <a:rPr lang="fr-FR" smtClean="0"/>
              <a:t>‹N°›</a:t>
            </a:fld>
            <a:endParaRPr lang="fr-FR"/>
          </a:p>
        </p:txBody>
      </p:sp>
    </p:spTree>
    <p:extLst>
      <p:ext uri="{BB962C8B-B14F-4D97-AF65-F5344CB8AC3E}">
        <p14:creationId xmlns:p14="http://schemas.microsoft.com/office/powerpoint/2010/main" val="16001738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B534A1AC-A527-441F-B1E9-DB1119BF54F3}" type="datetimeFigureOut">
              <a:rPr lang="fr-FR" smtClean="0"/>
              <a:t>23/02/2021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EFF3AB2C-A877-41C1-AF61-59339181726D}" type="slidenum">
              <a:rPr lang="fr-FR" smtClean="0"/>
              <a:t>‹N°›</a:t>
            </a:fld>
            <a:endParaRPr lang="fr-FR"/>
          </a:p>
        </p:txBody>
      </p:sp>
    </p:spTree>
    <p:extLst>
      <p:ext uri="{BB962C8B-B14F-4D97-AF65-F5344CB8AC3E}">
        <p14:creationId xmlns:p14="http://schemas.microsoft.com/office/powerpoint/2010/main" val="2995447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B534A1AC-A527-441F-B1E9-DB1119BF54F3}" type="datetimeFigureOut">
              <a:rPr lang="fr-FR" smtClean="0"/>
              <a:t>23/02/2021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EFF3AB2C-A877-41C1-AF61-59339181726D}" type="slidenum">
              <a:rPr lang="fr-FR" smtClean="0"/>
              <a:t>‹N°›</a:t>
            </a:fld>
            <a:endParaRPr lang="fr-FR"/>
          </a:p>
        </p:txBody>
      </p:sp>
    </p:spTree>
    <p:extLst>
      <p:ext uri="{BB962C8B-B14F-4D97-AF65-F5344CB8AC3E}">
        <p14:creationId xmlns:p14="http://schemas.microsoft.com/office/powerpoint/2010/main" val="38146375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534A1AC-A527-441F-B1E9-DB1119BF54F3}" type="datetimeFigureOut">
              <a:rPr lang="fr-FR" smtClean="0"/>
              <a:t>23/02/2021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EFF3AB2C-A877-41C1-AF61-59339181726D}" type="slidenum">
              <a:rPr lang="fr-FR" smtClean="0"/>
              <a:t>‹N°›</a:t>
            </a:fld>
            <a:endParaRPr lang="fr-FR"/>
          </a:p>
        </p:txBody>
      </p:sp>
    </p:spTree>
    <p:extLst>
      <p:ext uri="{BB962C8B-B14F-4D97-AF65-F5344CB8AC3E}">
        <p14:creationId xmlns:p14="http://schemas.microsoft.com/office/powerpoint/2010/main" val="10769598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B534A1AC-A527-441F-B1E9-DB1119BF54F3}" type="datetimeFigureOut">
              <a:rPr lang="fr-FR" smtClean="0"/>
              <a:t>23/02/2021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FF3AB2C-A877-41C1-AF61-59339181726D}" type="slidenum">
              <a:rPr lang="fr-FR" smtClean="0"/>
              <a:t>‹N°›</a:t>
            </a:fld>
            <a:endParaRPr lang="fr-FR"/>
          </a:p>
        </p:txBody>
      </p:sp>
    </p:spTree>
    <p:extLst>
      <p:ext uri="{BB962C8B-B14F-4D97-AF65-F5344CB8AC3E}">
        <p14:creationId xmlns:p14="http://schemas.microsoft.com/office/powerpoint/2010/main" val="31150688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B534A1AC-A527-441F-B1E9-DB1119BF54F3}" type="datetimeFigureOut">
              <a:rPr lang="fr-FR" smtClean="0"/>
              <a:t>23/02/2021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FF3AB2C-A877-41C1-AF61-59339181726D}" type="slidenum">
              <a:rPr lang="fr-FR" smtClean="0"/>
              <a:t>‹N°›</a:t>
            </a:fld>
            <a:endParaRPr lang="fr-FR"/>
          </a:p>
        </p:txBody>
      </p:sp>
    </p:spTree>
    <p:extLst>
      <p:ext uri="{BB962C8B-B14F-4D97-AF65-F5344CB8AC3E}">
        <p14:creationId xmlns:p14="http://schemas.microsoft.com/office/powerpoint/2010/main" val="35816255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34A1AC-A527-441F-B1E9-DB1119BF54F3}" type="datetimeFigureOut">
              <a:rPr lang="fr-FR" smtClean="0"/>
              <a:t>23/02/2021</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F3AB2C-A877-41C1-AF61-59339181726D}" type="slidenum">
              <a:rPr lang="fr-FR" smtClean="0"/>
              <a:t>‹N°›</a:t>
            </a:fld>
            <a:endParaRPr lang="fr-FR"/>
          </a:p>
        </p:txBody>
      </p:sp>
    </p:spTree>
    <p:extLst>
      <p:ext uri="{BB962C8B-B14F-4D97-AF65-F5344CB8AC3E}">
        <p14:creationId xmlns:p14="http://schemas.microsoft.com/office/powerpoint/2010/main" val="14260334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korpus.cz/"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hyperlink" Target="https://r-libre.teluq.ca/1399/1/elchacar_martinez_vol2no1_2008.pdf"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hyperlink" Target="https://www.cairn.info/revue-langage-et-societe-2011-1-page-47.htm#re2no95" TargetMode="External"/><Relationship Id="rId2" Type="http://schemas.openxmlformats.org/officeDocument/2006/relationships/hyperlink" Target="http://redac.univ-tlse2.fr/lexiques/dico/Martinez2013_Lexique21.pdf" TargetMode="Externa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http://atilf.atilf.fr/" TargetMode="External"/><Relationship Id="rId2" Type="http://schemas.openxmlformats.org/officeDocument/2006/relationships/hyperlink" Target="http://www.languefrancaise.net/Bob/Introduction" TargetMode="External"/><Relationship Id="rId1" Type="http://schemas.openxmlformats.org/officeDocument/2006/relationships/slideLayout" Target="../slideLayouts/slideLayout7.xml"/><Relationship Id="rId6" Type="http://schemas.openxmlformats.org/officeDocument/2006/relationships/hyperlink" Target="https://www.sketchengine.eu/" TargetMode="External"/><Relationship Id="rId5" Type="http://schemas.openxmlformats.org/officeDocument/2006/relationships/hyperlink" Target="https://www.larousse.fr/dictionnaires/francais" TargetMode="External"/><Relationship Id="rId4" Type="http://schemas.openxmlformats.org/officeDocument/2006/relationships/hyperlink" Target="https://www.dictionnairedelazone.fr/"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199" y="5489367"/>
            <a:ext cx="10515598" cy="923330"/>
          </a:xfrm>
          <a:prstGeom prst="rect">
            <a:avLst/>
          </a:prstGeom>
        </p:spPr>
        <p:txBody>
          <a:bodyPr wrap="square">
            <a:spAutoFit/>
          </a:bodyPr>
          <a:lstStyle/>
          <a:p>
            <a:r>
              <a:rPr lang="fr-FR" dirty="0" smtClean="0">
                <a:effectLst/>
                <a:latin typeface="Times New Roman" panose="02020603050405020304" pitchFamily="18" charset="0"/>
                <a:ea typeface="Calibri" panose="020F0502020204030204" pitchFamily="34" charset="0"/>
              </a:rPr>
              <a:t>Sketch Engine : </a:t>
            </a:r>
            <a:r>
              <a:rPr lang="fr-FR" i="1" dirty="0" err="1" smtClean="0"/>
              <a:t>Araneum</a:t>
            </a:r>
            <a:r>
              <a:rPr lang="fr-FR" i="1" dirty="0" smtClean="0"/>
              <a:t> </a:t>
            </a:r>
            <a:r>
              <a:rPr lang="fr-FR" i="1" dirty="0" err="1" smtClean="0"/>
              <a:t>Francogallicum</a:t>
            </a:r>
            <a:r>
              <a:rPr lang="fr-FR" i="1" dirty="0" smtClean="0"/>
              <a:t> </a:t>
            </a:r>
            <a:r>
              <a:rPr lang="fr-FR" i="1" dirty="0" err="1" smtClean="0"/>
              <a:t>Maius</a:t>
            </a:r>
            <a:r>
              <a:rPr lang="fr-FR" dirty="0" smtClean="0"/>
              <a:t>, version 15.03. Institut du corpus national tchèque FF UK, Prague 2015. Disponible sur </a:t>
            </a:r>
            <a:r>
              <a:rPr lang="fr-FR" u="sng" dirty="0" smtClean="0">
                <a:hlinkClick r:id="rId2"/>
              </a:rPr>
              <a:t>http://www.korpus.cz</a:t>
            </a:r>
            <a:r>
              <a:rPr lang="fr-FR" dirty="0" smtClean="0"/>
              <a:t>, Web français (2013 &amp; 2015, version 1.3.00) 1,20 G 1,200,004,721 positions</a:t>
            </a:r>
            <a:endParaRPr lang="fr-FR" dirty="0"/>
          </a:p>
        </p:txBody>
      </p:sp>
      <p:sp>
        <p:nvSpPr>
          <p:cNvPr id="6" name="Rectangle 5"/>
          <p:cNvSpPr/>
          <p:nvPr/>
        </p:nvSpPr>
        <p:spPr>
          <a:xfrm>
            <a:off x="2419032" y="921758"/>
            <a:ext cx="7353936" cy="646331"/>
          </a:xfrm>
          <a:prstGeom prst="rect">
            <a:avLst/>
          </a:prstGeom>
        </p:spPr>
        <p:txBody>
          <a:bodyPr wrap="none">
            <a:spAutoFit/>
          </a:bodyPr>
          <a:lstStyle/>
          <a:p>
            <a:r>
              <a:rPr lang="fr-FR" sz="3600" b="1" dirty="0" smtClean="0">
                <a:effectLst/>
                <a:latin typeface="Times New Roman" panose="02020603050405020304" pitchFamily="18" charset="0"/>
                <a:ea typeface="Calibri" panose="020F0502020204030204" pitchFamily="34" charset="0"/>
              </a:rPr>
              <a:t>Recherches sur corpus électroniques</a:t>
            </a:r>
            <a:endParaRPr lang="fr-FR" sz="3600" dirty="0"/>
          </a:p>
        </p:txBody>
      </p:sp>
      <p:sp>
        <p:nvSpPr>
          <p:cNvPr id="7" name="Rectangle 6"/>
          <p:cNvSpPr/>
          <p:nvPr/>
        </p:nvSpPr>
        <p:spPr>
          <a:xfrm>
            <a:off x="1956981" y="1675811"/>
            <a:ext cx="8278035" cy="523220"/>
          </a:xfrm>
          <a:prstGeom prst="rect">
            <a:avLst/>
          </a:prstGeom>
        </p:spPr>
        <p:txBody>
          <a:bodyPr wrap="none">
            <a:spAutoFit/>
          </a:bodyPr>
          <a:lstStyle/>
          <a:p>
            <a:r>
              <a:rPr lang="fr-FR" sz="2800" b="1" dirty="0" smtClean="0">
                <a:solidFill>
                  <a:srgbClr val="000000"/>
                </a:solidFill>
                <a:latin typeface="Times New Roman" panose="02020603050405020304" pitchFamily="18" charset="0"/>
                <a:ea typeface="Times New Roman" panose="02020603050405020304" pitchFamily="18" charset="0"/>
              </a:rPr>
              <a:t>I. Exprimer </a:t>
            </a:r>
            <a:r>
              <a:rPr lang="fr-FR" sz="2800" b="1" dirty="0">
                <a:solidFill>
                  <a:srgbClr val="000000"/>
                </a:solidFill>
                <a:latin typeface="Times New Roman" panose="02020603050405020304" pitchFamily="18" charset="0"/>
                <a:ea typeface="Times New Roman" panose="02020603050405020304" pitchFamily="18" charset="0"/>
              </a:rPr>
              <a:t>l’amour </a:t>
            </a:r>
            <a:r>
              <a:rPr lang="fr-FR" sz="2800" b="1" dirty="0" smtClean="0">
                <a:solidFill>
                  <a:srgbClr val="000000"/>
                </a:solidFill>
                <a:latin typeface="Times New Roman" panose="02020603050405020304" pitchFamily="18" charset="0"/>
                <a:ea typeface="Times New Roman" panose="02020603050405020304" pitchFamily="18" charset="0"/>
              </a:rPr>
              <a:t>à travers le lexique </a:t>
            </a:r>
            <a:r>
              <a:rPr lang="fr-FR" sz="2800" b="1" dirty="0">
                <a:solidFill>
                  <a:srgbClr val="000000"/>
                </a:solidFill>
                <a:latin typeface="Times New Roman" panose="02020603050405020304" pitchFamily="18" charset="0"/>
                <a:ea typeface="Times New Roman" panose="02020603050405020304" pitchFamily="18" charset="0"/>
              </a:rPr>
              <a:t>de la drogue</a:t>
            </a:r>
            <a:endParaRPr lang="fr-FR" sz="2800" dirty="0"/>
          </a:p>
        </p:txBody>
      </p:sp>
      <p:sp>
        <p:nvSpPr>
          <p:cNvPr id="5" name="Rectangle 4"/>
          <p:cNvSpPr/>
          <p:nvPr/>
        </p:nvSpPr>
        <p:spPr>
          <a:xfrm>
            <a:off x="586738" y="2518820"/>
            <a:ext cx="11018520" cy="2424766"/>
          </a:xfrm>
          <a:prstGeom prst="rect">
            <a:avLst/>
          </a:prstGeom>
        </p:spPr>
        <p:txBody>
          <a:bodyPr wrap="square">
            <a:spAutoFit/>
          </a:bodyPr>
          <a:lstStyle/>
          <a:p>
            <a:pPr algn="just">
              <a:lnSpc>
                <a:spcPct val="115000"/>
              </a:lnSpc>
              <a:spcAft>
                <a:spcPts val="800"/>
              </a:spcAft>
            </a:pPr>
            <a:r>
              <a:rPr lang="fr-FR" dirty="0">
                <a:latin typeface="Times New Roman" panose="02020603050405020304" pitchFamily="18" charset="0"/>
                <a:ea typeface="Calibri" panose="020F0502020204030204" pitchFamily="34" charset="0"/>
                <a:cs typeface="Times New Roman" panose="02020603050405020304" pitchFamily="18" charset="0"/>
              </a:rPr>
              <a:t>Pour chacun des mots suivants : </a:t>
            </a:r>
            <a:r>
              <a:rPr lang="fr-FR" i="1" dirty="0">
                <a:latin typeface="Times New Roman" panose="02020603050405020304" pitchFamily="18" charset="0"/>
                <a:ea typeface="Calibri" panose="020F0502020204030204" pitchFamily="34" charset="0"/>
                <a:cs typeface="Times New Roman" panose="02020603050405020304" pitchFamily="18" charset="0"/>
              </a:rPr>
              <a:t>accro</a:t>
            </a:r>
            <a:r>
              <a:rPr lang="fr-FR" dirty="0">
                <a:latin typeface="Times New Roman" panose="02020603050405020304" pitchFamily="18" charset="0"/>
                <a:ea typeface="Calibri" panose="020F0502020204030204" pitchFamily="34" charset="0"/>
                <a:cs typeface="Times New Roman" panose="02020603050405020304" pitchFamily="18" charset="0"/>
              </a:rPr>
              <a:t>, </a:t>
            </a:r>
            <a:r>
              <a:rPr lang="fr-FR" i="1" dirty="0" err="1">
                <a:latin typeface="Times New Roman" panose="02020603050405020304" pitchFamily="18" charset="0"/>
                <a:ea typeface="Calibri" panose="020F0502020204030204" pitchFamily="34" charset="0"/>
                <a:cs typeface="Times New Roman" panose="02020603050405020304" pitchFamily="18" charset="0"/>
              </a:rPr>
              <a:t>addict</a:t>
            </a:r>
            <a:r>
              <a:rPr lang="fr-FR" dirty="0">
                <a:latin typeface="Times New Roman" panose="02020603050405020304" pitchFamily="18" charset="0"/>
                <a:ea typeface="Calibri" panose="020F0502020204030204" pitchFamily="34" charset="0"/>
                <a:cs typeface="Times New Roman" panose="02020603050405020304" pitchFamily="18" charset="0"/>
              </a:rPr>
              <a:t>, </a:t>
            </a:r>
            <a:r>
              <a:rPr lang="fr-FR" i="1" dirty="0">
                <a:latin typeface="Times New Roman" panose="02020603050405020304" pitchFamily="18" charset="0"/>
                <a:ea typeface="Calibri" panose="020F0502020204030204" pitchFamily="34" charset="0"/>
                <a:cs typeface="Times New Roman" panose="02020603050405020304" pitchFamily="18" charset="0"/>
              </a:rPr>
              <a:t>flasher </a:t>
            </a:r>
            <a:r>
              <a:rPr lang="fr-FR" dirty="0">
                <a:latin typeface="Times New Roman" panose="02020603050405020304" pitchFamily="18" charset="0"/>
                <a:ea typeface="Calibri" panose="020F0502020204030204" pitchFamily="34" charset="0"/>
                <a:cs typeface="Times New Roman" panose="02020603050405020304" pitchFamily="18" charset="0"/>
              </a:rPr>
              <a:t>et </a:t>
            </a:r>
            <a:r>
              <a:rPr lang="fr-FR" i="1" dirty="0">
                <a:latin typeface="Times New Roman" panose="02020603050405020304" pitchFamily="18" charset="0"/>
                <a:ea typeface="Calibri" panose="020F0502020204030204" pitchFamily="34" charset="0"/>
                <a:cs typeface="Times New Roman" panose="02020603050405020304" pitchFamily="18" charset="0"/>
              </a:rPr>
              <a:t>kiffer</a:t>
            </a:r>
            <a:r>
              <a:rPr lang="fr-FR" dirty="0">
                <a:latin typeface="Times New Roman" panose="02020603050405020304" pitchFamily="18" charset="0"/>
                <a:ea typeface="Calibri" panose="020F0502020204030204" pitchFamily="34" charset="0"/>
                <a:cs typeface="Times New Roman" panose="02020603050405020304" pitchFamily="18" charset="0"/>
              </a:rPr>
              <a:t>, la première démarche </a:t>
            </a:r>
            <a:r>
              <a:rPr lang="fr-FR" dirty="0" smtClean="0">
                <a:latin typeface="Times New Roman" panose="02020603050405020304" pitchFamily="18" charset="0"/>
                <a:ea typeface="Calibri" panose="020F0502020204030204" pitchFamily="34" charset="0"/>
                <a:cs typeface="Times New Roman" panose="02020603050405020304" pitchFamily="18" charset="0"/>
              </a:rPr>
              <a:t>a été </a:t>
            </a:r>
            <a:r>
              <a:rPr lang="fr-FR" dirty="0">
                <a:latin typeface="Times New Roman" panose="02020603050405020304" pitchFamily="18" charset="0"/>
                <a:ea typeface="Calibri" panose="020F0502020204030204" pitchFamily="34" charset="0"/>
                <a:cs typeface="Times New Roman" panose="02020603050405020304" pitchFamily="18" charset="0"/>
              </a:rPr>
              <a:t>de consulter leur </a:t>
            </a:r>
            <a:r>
              <a:rPr lang="fr-FR" dirty="0" err="1">
                <a:latin typeface="Times New Roman" panose="02020603050405020304" pitchFamily="18" charset="0"/>
                <a:ea typeface="Calibri" panose="020F0502020204030204" pitchFamily="34" charset="0"/>
                <a:cs typeface="Times New Roman" panose="02020603050405020304" pitchFamily="18" charset="0"/>
              </a:rPr>
              <a:t>dictionnairisation</a:t>
            </a:r>
            <a:r>
              <a:rPr lang="fr-FR" dirty="0">
                <a:latin typeface="Times New Roman" panose="02020603050405020304" pitchFamily="18" charset="0"/>
                <a:ea typeface="Calibri" panose="020F0502020204030204" pitchFamily="34" charset="0"/>
                <a:cs typeface="Times New Roman" panose="02020603050405020304" pitchFamily="18" charset="0"/>
              </a:rPr>
              <a:t> pour prendre </a:t>
            </a:r>
            <a:r>
              <a:rPr lang="fr-FR" dirty="0" smtClean="0">
                <a:latin typeface="Times New Roman" panose="02020603050405020304" pitchFamily="18" charset="0"/>
                <a:ea typeface="Calibri" panose="020F0502020204030204" pitchFamily="34" charset="0"/>
                <a:cs typeface="Times New Roman" panose="02020603050405020304" pitchFamily="18" charset="0"/>
              </a:rPr>
              <a:t>note </a:t>
            </a:r>
            <a:r>
              <a:rPr lang="fr-FR" dirty="0">
                <a:latin typeface="Times New Roman" panose="02020603050405020304" pitchFamily="18" charset="0"/>
                <a:ea typeface="Calibri" panose="020F0502020204030204" pitchFamily="34" charset="0"/>
                <a:cs typeface="Times New Roman" panose="02020603050405020304" pitchFamily="18" charset="0"/>
              </a:rPr>
              <a:t>de la période relative de leur entrée dans </a:t>
            </a:r>
            <a:r>
              <a:rPr lang="fr-FR" i="1" dirty="0">
                <a:latin typeface="Times New Roman" panose="02020603050405020304" pitchFamily="18" charset="0"/>
                <a:ea typeface="Calibri" panose="020F0502020204030204" pitchFamily="34" charset="0"/>
                <a:cs typeface="Times New Roman" panose="02020603050405020304" pitchFamily="18" charset="0"/>
              </a:rPr>
              <a:t>Le Petit Robert</a:t>
            </a:r>
            <a:r>
              <a:rPr lang="fr-FR" dirty="0">
                <a:latin typeface="Times New Roman" panose="02020603050405020304" pitchFamily="18" charset="0"/>
                <a:ea typeface="Calibri" panose="020F0502020204030204" pitchFamily="34" charset="0"/>
                <a:cs typeface="Times New Roman" panose="02020603050405020304" pitchFamily="18" charset="0"/>
              </a:rPr>
              <a:t> et </a:t>
            </a:r>
            <a:r>
              <a:rPr lang="fr-FR" i="1" dirty="0">
                <a:latin typeface="Times New Roman" panose="02020603050405020304" pitchFamily="18" charset="0"/>
                <a:ea typeface="Calibri" panose="020F0502020204030204" pitchFamily="34" charset="0"/>
                <a:cs typeface="Times New Roman" panose="02020603050405020304" pitchFamily="18" charset="0"/>
              </a:rPr>
              <a:t>Le Petit Larousse</a:t>
            </a:r>
            <a:r>
              <a:rPr lang="fr-FR" dirty="0">
                <a:latin typeface="Times New Roman" panose="02020603050405020304" pitchFamily="18" charset="0"/>
                <a:ea typeface="Calibri" panose="020F0502020204030204" pitchFamily="34" charset="0"/>
                <a:cs typeface="Times New Roman" panose="02020603050405020304" pitchFamily="18" charset="0"/>
              </a:rPr>
              <a:t>. Ensuite, une recherche lexicographique dans les dictionnaires en ligne </a:t>
            </a:r>
            <a:r>
              <a:rPr lang="fr-FR" i="1" dirty="0">
                <a:latin typeface="Times New Roman" panose="02020603050405020304" pitchFamily="18" charset="0"/>
                <a:ea typeface="Calibri" panose="020F0502020204030204" pitchFamily="34" charset="0"/>
                <a:cs typeface="Times New Roman" panose="02020603050405020304" pitchFamily="18" charset="0"/>
              </a:rPr>
              <a:t>larousse.fr</a:t>
            </a:r>
            <a:r>
              <a:rPr lang="fr-FR" dirty="0">
                <a:latin typeface="Times New Roman" panose="02020603050405020304" pitchFamily="18" charset="0"/>
                <a:ea typeface="Calibri" panose="020F0502020204030204" pitchFamily="34" charset="0"/>
                <a:cs typeface="Times New Roman" panose="02020603050405020304" pitchFamily="18" charset="0"/>
              </a:rPr>
              <a:t> et </a:t>
            </a:r>
            <a:r>
              <a:rPr lang="fr-FR" i="1" dirty="0">
                <a:latin typeface="Times New Roman" panose="02020603050405020304" pitchFamily="18" charset="0"/>
                <a:ea typeface="Calibri" panose="020F0502020204030204" pitchFamily="34" charset="0"/>
                <a:cs typeface="Times New Roman" panose="02020603050405020304" pitchFamily="18" charset="0"/>
              </a:rPr>
              <a:t>reverso.net</a:t>
            </a:r>
            <a:r>
              <a:rPr lang="fr-FR" dirty="0">
                <a:latin typeface="Times New Roman" panose="02020603050405020304" pitchFamily="18" charset="0"/>
                <a:ea typeface="Calibri" panose="020F0502020204030204" pitchFamily="34" charset="0"/>
                <a:cs typeface="Times New Roman" panose="02020603050405020304" pitchFamily="18" charset="0"/>
              </a:rPr>
              <a:t> (dictionnaire collaboratif) </a:t>
            </a:r>
            <a:r>
              <a:rPr lang="fr-FR" dirty="0" smtClean="0">
                <a:latin typeface="Times New Roman" panose="02020603050405020304" pitchFamily="18" charset="0"/>
                <a:ea typeface="Calibri" panose="020F0502020204030204" pitchFamily="34" charset="0"/>
                <a:cs typeface="Times New Roman" panose="02020603050405020304" pitchFamily="18" charset="0"/>
              </a:rPr>
              <a:t>nous a permis </a:t>
            </a:r>
            <a:r>
              <a:rPr lang="fr-FR" dirty="0">
                <a:latin typeface="Times New Roman" panose="02020603050405020304" pitchFamily="18" charset="0"/>
                <a:ea typeface="Calibri" panose="020F0502020204030204" pitchFamily="34" charset="0"/>
                <a:cs typeface="Times New Roman" panose="02020603050405020304" pitchFamily="18" charset="0"/>
              </a:rPr>
              <a:t>d’actualiser les acceptions et relever d’éventuelles variations diachroniques.</a:t>
            </a:r>
            <a:endParaRPr lang="fr-FR"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dirty="0">
                <a:latin typeface="Times New Roman" panose="02020603050405020304" pitchFamily="18" charset="0"/>
                <a:ea typeface="Calibri" panose="020F0502020204030204" pitchFamily="34" charset="0"/>
                <a:cs typeface="Times New Roman" panose="02020603050405020304" pitchFamily="18" charset="0"/>
              </a:rPr>
              <a:t>Ces recherches sur corpus permettent de faire des comparaisons, notamment entre les normes objectives et les normes subjectives, et de relever un certain nombre de problématiques de glissement sémantique, de changement orthographique et de confusion syntaxique.</a:t>
            </a:r>
            <a:endParaRPr lang="fr-FR"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134656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16948" y="757166"/>
            <a:ext cx="3223959" cy="369332"/>
          </a:xfrm>
          <a:prstGeom prst="rect">
            <a:avLst/>
          </a:prstGeom>
        </p:spPr>
        <p:txBody>
          <a:bodyPr wrap="none">
            <a:spAutoFit/>
          </a:bodyPr>
          <a:lstStyle/>
          <a:p>
            <a:r>
              <a:rPr lang="fr-FR" b="1" dirty="0" smtClean="0">
                <a:effectLst/>
                <a:latin typeface="Times New Roman" panose="02020603050405020304" pitchFamily="18" charset="0"/>
                <a:ea typeface="Calibri" panose="020F0502020204030204" pitchFamily="34" charset="0"/>
              </a:rPr>
              <a:t>4. </a:t>
            </a:r>
            <a:r>
              <a:rPr lang="fr-FR" b="1" i="1" dirty="0" smtClean="0">
                <a:effectLst/>
                <a:latin typeface="Times New Roman" panose="02020603050405020304" pitchFamily="18" charset="0"/>
                <a:ea typeface="Calibri" panose="020F0502020204030204" pitchFamily="34" charset="0"/>
              </a:rPr>
              <a:t>FLASHER SUR qqn ou qqch</a:t>
            </a:r>
            <a:endParaRPr lang="fr-FR" dirty="0"/>
          </a:p>
        </p:txBody>
      </p:sp>
      <p:sp>
        <p:nvSpPr>
          <p:cNvPr id="3" name="Rectangle 2"/>
          <p:cNvSpPr/>
          <p:nvPr/>
        </p:nvSpPr>
        <p:spPr>
          <a:xfrm>
            <a:off x="5253386" y="1376471"/>
            <a:ext cx="1228028" cy="410882"/>
          </a:xfrm>
          <a:prstGeom prst="rect">
            <a:avLst/>
          </a:prstGeom>
        </p:spPr>
        <p:txBody>
          <a:bodyPr wrap="none">
            <a:spAutoFit/>
          </a:bodyPr>
          <a:lstStyle/>
          <a:p>
            <a:pPr algn="ctr">
              <a:lnSpc>
                <a:spcPct val="115000"/>
              </a:lnSpc>
              <a:spcBef>
                <a:spcPts val="1200"/>
              </a:spcBef>
              <a:spcAft>
                <a:spcPts val="0"/>
              </a:spcAft>
            </a:pPr>
            <a:r>
              <a:rPr lang="fr-FR" dirty="0">
                <a:solidFill>
                  <a:srgbClr val="000000"/>
                </a:solidFill>
                <a:latin typeface="Cambria" panose="02040503050406030204" pitchFamily="18" charset="0"/>
                <a:ea typeface="Times New Roman" panose="02020603050405020304" pitchFamily="18" charset="0"/>
                <a:cs typeface="Times New Roman" panose="02020603050405020304" pitchFamily="18" charset="0"/>
              </a:rPr>
              <a:t>larousse.fr</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4" name="Tableau 3"/>
          <p:cNvGraphicFramePr>
            <a:graphicFrameLocks noGrp="1"/>
          </p:cNvGraphicFramePr>
          <p:nvPr>
            <p:extLst>
              <p:ext uri="{D42A27DB-BD31-4B8C-83A1-F6EECF244321}">
                <p14:modId xmlns:p14="http://schemas.microsoft.com/office/powerpoint/2010/main" val="818461695"/>
              </p:ext>
            </p:extLst>
          </p:nvPr>
        </p:nvGraphicFramePr>
        <p:xfrm>
          <a:off x="819912" y="2037326"/>
          <a:ext cx="10515600" cy="1771650"/>
        </p:xfrm>
        <a:graphic>
          <a:graphicData uri="http://schemas.openxmlformats.org/drawingml/2006/table">
            <a:tbl>
              <a:tblPr firstRow="1" firstCol="1" bandRow="1"/>
              <a:tblGrid>
                <a:gridCol w="1209294"/>
                <a:gridCol w="2734056"/>
                <a:gridCol w="5179985"/>
                <a:gridCol w="1392265"/>
              </a:tblGrid>
              <a:tr h="267335">
                <a:tc>
                  <a:txBody>
                    <a:bodyPr/>
                    <a:lstStyle/>
                    <a:p>
                      <a:pPr algn="ctr">
                        <a:lnSpc>
                          <a:spcPct val="115000"/>
                        </a:lnSpc>
                        <a:spcAft>
                          <a:spcPts val="0"/>
                        </a:spcAft>
                      </a:pPr>
                      <a:r>
                        <a:rPr lang="fr-FR" sz="2000" b="1" kern="120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Lemme</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7E97AD"/>
                    </a:solidFill>
                  </a:tcPr>
                </a:tc>
                <a:tc>
                  <a:txBody>
                    <a:bodyPr/>
                    <a:lstStyle/>
                    <a:p>
                      <a:pPr algn="ctr">
                        <a:lnSpc>
                          <a:spcPct val="115000"/>
                        </a:lnSpc>
                        <a:spcAft>
                          <a:spcPts val="0"/>
                        </a:spcAft>
                      </a:pPr>
                      <a:r>
                        <a:rPr lang="fr-FR" sz="2000" b="1" kern="120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entrée</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7E97AD"/>
                    </a:solidFill>
                  </a:tcPr>
                </a:tc>
                <a:tc>
                  <a:txBody>
                    <a:bodyPr/>
                    <a:lstStyle/>
                    <a:p>
                      <a:pPr algn="ctr">
                        <a:lnSpc>
                          <a:spcPct val="115000"/>
                        </a:lnSpc>
                        <a:spcAft>
                          <a:spcPts val="0"/>
                        </a:spcAft>
                      </a:pPr>
                      <a:r>
                        <a:rPr lang="fr-FR" sz="2000" b="1" kern="120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définition</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7E97AD"/>
                    </a:solidFill>
                  </a:tcPr>
                </a:tc>
                <a:tc>
                  <a:txBody>
                    <a:bodyPr/>
                    <a:lstStyle/>
                    <a:p>
                      <a:pPr algn="ctr">
                        <a:lnSpc>
                          <a:spcPct val="115000"/>
                        </a:lnSpc>
                        <a:spcAft>
                          <a:spcPts val="0"/>
                        </a:spcAft>
                      </a:pPr>
                      <a:r>
                        <a:rPr lang="fr-FR" sz="2000" b="1" kern="120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difficultés</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7E97AD"/>
                    </a:solidFill>
                  </a:tcPr>
                </a:tc>
              </a:tr>
              <a:tr h="857885">
                <a:tc>
                  <a:txBody>
                    <a:bodyPr/>
                    <a:lstStyle/>
                    <a:p>
                      <a:pPr algn="ctr">
                        <a:lnSpc>
                          <a:spcPct val="115000"/>
                        </a:lnSpc>
                        <a:spcAft>
                          <a:spcPts val="0"/>
                        </a:spcAft>
                      </a:pPr>
                      <a:r>
                        <a:rPr lang="fr-FR" sz="2000" b="1" kern="120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flasher</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E97AD"/>
                    </a:solidFill>
                  </a:tcPr>
                </a:tc>
                <a:tc>
                  <a:txBody>
                    <a:bodyPr/>
                    <a:lstStyle/>
                    <a:p>
                      <a:pPr>
                        <a:lnSpc>
                          <a:spcPct val="115000"/>
                        </a:lnSpc>
                        <a:spcAft>
                          <a:spcPts val="0"/>
                        </a:spcAft>
                      </a:pPr>
                      <a:r>
                        <a:rPr lang="fr-FR" sz="20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verbe transitif indirect.</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fr-FR" sz="20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populaire.</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8DDE3"/>
                    </a:solidFill>
                  </a:tcPr>
                </a:tc>
                <a:tc>
                  <a:txBody>
                    <a:bodyPr/>
                    <a:lstStyle/>
                    <a:p>
                      <a:pPr>
                        <a:lnSpc>
                          <a:spcPct val="115000"/>
                        </a:lnSpc>
                        <a:spcAft>
                          <a:spcPts val="0"/>
                        </a:spcAft>
                      </a:pPr>
                      <a:r>
                        <a:rPr lang="fr-FR" sz="20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Éprouver pour quelque chose ou quelqu'un un intérêt soudain et passionné, avoir un coup de foudre : Il </a:t>
                      </a:r>
                      <a:r>
                        <a:rPr lang="fr-FR" sz="2000" b="1"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flashe sur </a:t>
                      </a:r>
                      <a:r>
                        <a:rPr lang="fr-FR" sz="20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un nouveau modèle de voiture.</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8DDE3"/>
                    </a:solidFill>
                  </a:tcPr>
                </a:tc>
                <a:tc>
                  <a:txBody>
                    <a:bodyPr/>
                    <a:lstStyle/>
                    <a:p>
                      <a:pPr algn="ctr">
                        <a:lnSpc>
                          <a:spcPct val="300000"/>
                        </a:lnSpc>
                        <a:spcAft>
                          <a:spcPts val="0"/>
                        </a:spcAft>
                      </a:pPr>
                      <a:r>
                        <a:rPr lang="fr-FR" sz="20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8DDE3"/>
                    </a:solidFill>
                  </a:tcPr>
                </a:tc>
              </a:tr>
            </a:tbl>
          </a:graphicData>
        </a:graphic>
      </p:graphicFrame>
      <p:sp>
        <p:nvSpPr>
          <p:cNvPr id="5" name="Rectangle 4"/>
          <p:cNvSpPr/>
          <p:nvPr/>
        </p:nvSpPr>
        <p:spPr>
          <a:xfrm>
            <a:off x="4685025" y="4014499"/>
            <a:ext cx="2364750" cy="410882"/>
          </a:xfrm>
          <a:prstGeom prst="rect">
            <a:avLst/>
          </a:prstGeom>
        </p:spPr>
        <p:txBody>
          <a:bodyPr wrap="none">
            <a:spAutoFit/>
          </a:bodyPr>
          <a:lstStyle/>
          <a:p>
            <a:pPr algn="ctr">
              <a:lnSpc>
                <a:spcPct val="115000"/>
              </a:lnSpc>
              <a:spcBef>
                <a:spcPts val="1200"/>
              </a:spcBef>
              <a:spcAft>
                <a:spcPts val="0"/>
              </a:spcAft>
            </a:pPr>
            <a:r>
              <a:rPr lang="fr-FR" dirty="0" smtClean="0">
                <a:effectLst/>
                <a:latin typeface="Times New Roman" panose="02020603050405020304" pitchFamily="18" charset="0"/>
                <a:ea typeface="Calibri" panose="020F0502020204030204" pitchFamily="34" charset="0"/>
                <a:cs typeface="Times New Roman" panose="02020603050405020304" pitchFamily="18" charset="0"/>
              </a:rPr>
              <a:t>dictionnaire.reverso.net</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6" name="Tableau 5"/>
          <p:cNvGraphicFramePr>
            <a:graphicFrameLocks noGrp="1"/>
          </p:cNvGraphicFramePr>
          <p:nvPr>
            <p:extLst>
              <p:ext uri="{D42A27DB-BD31-4B8C-83A1-F6EECF244321}">
                <p14:modId xmlns:p14="http://schemas.microsoft.com/office/powerpoint/2010/main" val="4139969418"/>
              </p:ext>
            </p:extLst>
          </p:nvPr>
        </p:nvGraphicFramePr>
        <p:xfrm>
          <a:off x="819912" y="4678124"/>
          <a:ext cx="10515599" cy="1421130"/>
        </p:xfrm>
        <a:graphic>
          <a:graphicData uri="http://schemas.openxmlformats.org/drawingml/2006/table">
            <a:tbl>
              <a:tblPr firstRow="1" firstCol="1" bandRow="1"/>
              <a:tblGrid>
                <a:gridCol w="1181953"/>
                <a:gridCol w="2143079"/>
                <a:gridCol w="5960242"/>
                <a:gridCol w="1230325"/>
              </a:tblGrid>
              <a:tr h="151765">
                <a:tc>
                  <a:txBody>
                    <a:bodyPr/>
                    <a:lstStyle/>
                    <a:p>
                      <a:pPr algn="ctr">
                        <a:lnSpc>
                          <a:spcPct val="115000"/>
                        </a:lnSpc>
                        <a:spcAft>
                          <a:spcPts val="0"/>
                        </a:spcAft>
                      </a:pPr>
                      <a:r>
                        <a:rPr lang="fr-FR" sz="2000" b="1" kern="120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Lemme</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58420" marR="5842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7E97AD"/>
                    </a:solidFill>
                  </a:tcPr>
                </a:tc>
                <a:tc>
                  <a:txBody>
                    <a:bodyPr/>
                    <a:lstStyle/>
                    <a:p>
                      <a:pPr algn="ctr">
                        <a:lnSpc>
                          <a:spcPct val="115000"/>
                        </a:lnSpc>
                        <a:spcAft>
                          <a:spcPts val="0"/>
                        </a:spcAft>
                      </a:pPr>
                      <a:r>
                        <a:rPr lang="fr-FR" sz="2000" b="1" kern="120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entrée</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58420" marR="5842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7E97AD"/>
                    </a:solidFill>
                  </a:tcPr>
                </a:tc>
                <a:tc>
                  <a:txBody>
                    <a:bodyPr/>
                    <a:lstStyle/>
                    <a:p>
                      <a:pPr algn="ctr">
                        <a:lnSpc>
                          <a:spcPct val="115000"/>
                        </a:lnSpc>
                        <a:spcAft>
                          <a:spcPts val="0"/>
                        </a:spcAft>
                      </a:pPr>
                      <a:r>
                        <a:rPr lang="fr-FR" sz="2000" b="1" kern="120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définition</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58420" marR="5842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7E97AD"/>
                    </a:solidFill>
                  </a:tcPr>
                </a:tc>
                <a:tc>
                  <a:txBody>
                    <a:bodyPr/>
                    <a:lstStyle/>
                    <a:p>
                      <a:pPr algn="ctr">
                        <a:lnSpc>
                          <a:spcPct val="115000"/>
                        </a:lnSpc>
                        <a:spcAft>
                          <a:spcPts val="0"/>
                        </a:spcAft>
                      </a:pPr>
                      <a:r>
                        <a:rPr lang="fr-FR" sz="2000" b="1" kern="120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C/E</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58420" marR="5842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7E97AD"/>
                    </a:solidFill>
                  </a:tcPr>
                </a:tc>
              </a:tr>
              <a:tr h="391160">
                <a:tc>
                  <a:txBody>
                    <a:bodyPr/>
                    <a:lstStyle/>
                    <a:p>
                      <a:pPr algn="ctr">
                        <a:lnSpc>
                          <a:spcPct val="115000"/>
                        </a:lnSpc>
                        <a:spcAft>
                          <a:spcPts val="0"/>
                        </a:spcAft>
                      </a:pPr>
                      <a:r>
                        <a:rPr lang="fr-FR" sz="2000" b="1" kern="120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flasher</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58420" marR="5842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E97AD"/>
                    </a:solidFill>
                  </a:tcPr>
                </a:tc>
                <a:tc>
                  <a:txBody>
                    <a:bodyPr/>
                    <a:lstStyle/>
                    <a:p>
                      <a:pPr>
                        <a:lnSpc>
                          <a:spcPct val="115000"/>
                        </a:lnSpc>
                        <a:spcAft>
                          <a:spcPts val="0"/>
                        </a:spcAft>
                      </a:pPr>
                      <a:r>
                        <a:rPr lang="fr-FR" sz="20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verbe.</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fr-FR" sz="20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familier.</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58420" marR="5842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8DDE3"/>
                    </a:solidFill>
                  </a:tcPr>
                </a:tc>
                <a:tc>
                  <a:txBody>
                    <a:bodyPr/>
                    <a:lstStyle/>
                    <a:p>
                      <a:pPr>
                        <a:lnSpc>
                          <a:spcPct val="115000"/>
                        </a:lnSpc>
                        <a:spcAft>
                          <a:spcPts val="0"/>
                        </a:spcAft>
                      </a:pPr>
                      <a:r>
                        <a:rPr lang="fr-FR" sz="20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 avoir une idée ou sensation soudaine.</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fr-FR" sz="20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 ressentir une attirance soudaine pour un domaine, pour une personne</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58420" marR="5842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8DDE3"/>
                    </a:solidFill>
                  </a:tcPr>
                </a:tc>
                <a:tc>
                  <a:txBody>
                    <a:bodyPr/>
                    <a:lstStyle/>
                    <a:p>
                      <a:pPr algn="ctr">
                        <a:lnSpc>
                          <a:spcPct val="300000"/>
                        </a:lnSpc>
                        <a:spcAft>
                          <a:spcPts val="0"/>
                        </a:spcAft>
                      </a:pPr>
                      <a:r>
                        <a:rPr lang="fr-FR" sz="20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8420" marR="5842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8DDE3"/>
                    </a:solidFill>
                  </a:tcPr>
                </a:tc>
              </a:tr>
            </a:tbl>
          </a:graphicData>
        </a:graphic>
      </p:graphicFrame>
    </p:spTree>
    <p:extLst>
      <p:ext uri="{BB962C8B-B14F-4D97-AF65-F5344CB8AC3E}">
        <p14:creationId xmlns:p14="http://schemas.microsoft.com/office/powerpoint/2010/main" val="8011885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au 2"/>
          <p:cNvGraphicFramePr>
            <a:graphicFrameLocks noGrp="1"/>
          </p:cNvGraphicFramePr>
          <p:nvPr>
            <p:extLst>
              <p:ext uri="{D42A27DB-BD31-4B8C-83A1-F6EECF244321}">
                <p14:modId xmlns:p14="http://schemas.microsoft.com/office/powerpoint/2010/main" val="3631366534"/>
              </p:ext>
            </p:extLst>
          </p:nvPr>
        </p:nvGraphicFramePr>
        <p:xfrm>
          <a:off x="829056" y="813816"/>
          <a:ext cx="10515601" cy="5040630"/>
        </p:xfrm>
        <a:graphic>
          <a:graphicData uri="http://schemas.openxmlformats.org/drawingml/2006/table">
            <a:tbl>
              <a:tblPr firstRow="1" firstCol="1" bandRow="1"/>
              <a:tblGrid>
                <a:gridCol w="1747693"/>
                <a:gridCol w="1747693"/>
                <a:gridCol w="1703527"/>
                <a:gridCol w="1634703"/>
                <a:gridCol w="1865376"/>
                <a:gridCol w="1816609"/>
              </a:tblGrid>
              <a:tr h="333915">
                <a:tc gridSpan="6">
                  <a:txBody>
                    <a:bodyPr/>
                    <a:lstStyle/>
                    <a:p>
                      <a:pPr algn="ctr">
                        <a:lnSpc>
                          <a:spcPct val="115000"/>
                        </a:lnSpc>
                        <a:spcAft>
                          <a:spcPts val="0"/>
                        </a:spcAft>
                      </a:pPr>
                      <a:r>
                        <a:rPr lang="fr-FR" sz="2000" b="1" kern="1200" dirty="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Flasher sur (29/10/2019)</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7E97AD"/>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233045">
                <a:tc>
                  <a:txBody>
                    <a:bodyPr/>
                    <a:lstStyle/>
                    <a:p>
                      <a:pPr algn="ctr">
                        <a:lnSpc>
                          <a:spcPct val="115000"/>
                        </a:lnSpc>
                        <a:spcAft>
                          <a:spcPts val="0"/>
                        </a:spcAft>
                      </a:pPr>
                      <a:r>
                        <a:rPr lang="fr-FR" sz="2000" b="1" kern="120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Temps</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77289"/>
                    </a:solidFill>
                  </a:tcPr>
                </a:tc>
                <a:tc>
                  <a:txBody>
                    <a:bodyPr/>
                    <a:lstStyle/>
                    <a:p>
                      <a:pPr algn="ctr">
                        <a:lnSpc>
                          <a:spcPct val="115000"/>
                        </a:lnSpc>
                        <a:spcAft>
                          <a:spcPts val="0"/>
                        </a:spcAft>
                      </a:pPr>
                      <a:r>
                        <a:rPr lang="fr-FR" sz="2000" b="1" kern="120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Lemme(s)</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77289"/>
                    </a:solidFill>
                  </a:tcPr>
                </a:tc>
                <a:tc>
                  <a:txBody>
                    <a:bodyPr/>
                    <a:lstStyle/>
                    <a:p>
                      <a:pPr algn="ctr">
                        <a:lnSpc>
                          <a:spcPct val="115000"/>
                        </a:lnSpc>
                        <a:spcAft>
                          <a:spcPts val="0"/>
                        </a:spcAft>
                      </a:pPr>
                      <a:r>
                        <a:rPr lang="fr-FR" sz="2000" b="1" kern="120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Occurrences</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77289"/>
                    </a:solidFill>
                  </a:tcPr>
                </a:tc>
                <a:tc>
                  <a:txBody>
                    <a:bodyPr/>
                    <a:lstStyle/>
                    <a:p>
                      <a:pPr algn="ctr">
                        <a:lnSpc>
                          <a:spcPct val="115000"/>
                        </a:lnSpc>
                        <a:spcAft>
                          <a:spcPts val="0"/>
                        </a:spcAft>
                      </a:pPr>
                      <a:r>
                        <a:rPr lang="fr-FR" sz="2000" b="1" kern="120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Drogues</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77289"/>
                    </a:solidFill>
                  </a:tcPr>
                </a:tc>
                <a:tc>
                  <a:txBody>
                    <a:bodyPr/>
                    <a:lstStyle/>
                    <a:p>
                      <a:pPr algn="ctr">
                        <a:lnSpc>
                          <a:spcPct val="115000"/>
                        </a:lnSpc>
                        <a:spcAft>
                          <a:spcPts val="0"/>
                        </a:spcAft>
                      </a:pPr>
                      <a:r>
                        <a:rPr lang="fr-FR" sz="2000" b="1" kern="120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Personnes</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77289"/>
                    </a:solidFill>
                  </a:tcPr>
                </a:tc>
                <a:tc>
                  <a:txBody>
                    <a:bodyPr/>
                    <a:lstStyle/>
                    <a:p>
                      <a:pPr algn="ctr">
                        <a:lnSpc>
                          <a:spcPct val="115000"/>
                        </a:lnSpc>
                        <a:spcAft>
                          <a:spcPts val="0"/>
                        </a:spcAft>
                      </a:pPr>
                      <a:r>
                        <a:rPr lang="fr-FR" sz="2000" b="1" kern="120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Autres</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77289"/>
                    </a:solidFill>
                  </a:tcPr>
                </a:tc>
              </a:tr>
              <a:tr h="219837">
                <a:tc rowSpan="5">
                  <a:txBody>
                    <a:bodyPr/>
                    <a:lstStyle/>
                    <a:p>
                      <a:pPr algn="ctr">
                        <a:lnSpc>
                          <a:spcPct val="115000"/>
                        </a:lnSpc>
                        <a:spcAft>
                          <a:spcPts val="0"/>
                        </a:spcAft>
                      </a:pPr>
                      <a:r>
                        <a:rPr lang="fr-FR" sz="2000" b="1" kern="120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Présent</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E97AD"/>
                    </a:solidFill>
                  </a:tcPr>
                </a:tc>
                <a:tc>
                  <a:txBody>
                    <a:bodyPr/>
                    <a:lstStyle/>
                    <a:p>
                      <a:pPr>
                        <a:lnSpc>
                          <a:spcPct val="115000"/>
                        </a:lnSpc>
                        <a:spcAft>
                          <a:spcPts val="0"/>
                        </a:spcAft>
                      </a:pPr>
                      <a:r>
                        <a:rPr lang="fr-FR" sz="2000" kern="12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flasher </a:t>
                      </a:r>
                      <a:r>
                        <a:rPr lang="fr-FR" sz="20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sur</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CEFF1"/>
                    </a:solidFill>
                  </a:tcPr>
                </a:tc>
                <a:tc>
                  <a:txBody>
                    <a:bodyPr/>
                    <a:lstStyle/>
                    <a:p>
                      <a:pPr algn="ctr">
                        <a:lnSpc>
                          <a:spcPct val="115000"/>
                        </a:lnSpc>
                        <a:spcAft>
                          <a:spcPts val="0"/>
                        </a:spcAft>
                      </a:pPr>
                      <a:r>
                        <a:rPr lang="fr-FR" sz="20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39</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CEFF1"/>
                    </a:solidFill>
                  </a:tcPr>
                </a:tc>
                <a:tc>
                  <a:txBody>
                    <a:bodyPr/>
                    <a:lstStyle/>
                    <a:p>
                      <a:pPr algn="ctr">
                        <a:lnSpc>
                          <a:spcPct val="115000"/>
                        </a:lnSpc>
                        <a:spcAft>
                          <a:spcPts val="0"/>
                        </a:spcAft>
                      </a:pPr>
                      <a:r>
                        <a:rPr lang="fr-FR" sz="20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CEFF1"/>
                    </a:solidFill>
                  </a:tcPr>
                </a:tc>
                <a:tc>
                  <a:txBody>
                    <a:bodyPr/>
                    <a:lstStyle/>
                    <a:p>
                      <a:pPr algn="ctr">
                        <a:lnSpc>
                          <a:spcPct val="115000"/>
                        </a:lnSpc>
                        <a:spcAft>
                          <a:spcPts val="0"/>
                        </a:spcAft>
                      </a:pPr>
                      <a:r>
                        <a:rPr lang="fr-FR" sz="20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CEFF1"/>
                    </a:solidFill>
                  </a:tcPr>
                </a:tc>
                <a:tc>
                  <a:txBody>
                    <a:bodyPr/>
                    <a:lstStyle/>
                    <a:p>
                      <a:pPr algn="ctr">
                        <a:lnSpc>
                          <a:spcPct val="115000"/>
                        </a:lnSpc>
                        <a:spcAft>
                          <a:spcPts val="0"/>
                        </a:spcAft>
                      </a:pPr>
                      <a:r>
                        <a:rPr lang="fr-FR" sz="20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29</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CEFF1"/>
                    </a:solidFill>
                  </a:tcPr>
                </a:tc>
              </a:tr>
              <a:tr h="219837">
                <a:tc vMerge="1">
                  <a:txBody>
                    <a:bodyPr/>
                    <a:lstStyle/>
                    <a:p>
                      <a:endParaRPr lang="fr-FR"/>
                    </a:p>
                  </a:txBody>
                  <a:tcPr/>
                </a:tc>
                <a:tc>
                  <a:txBody>
                    <a:bodyPr/>
                    <a:lstStyle/>
                    <a:p>
                      <a:pPr>
                        <a:lnSpc>
                          <a:spcPct val="115000"/>
                        </a:lnSpc>
                        <a:spcAft>
                          <a:spcPts val="0"/>
                        </a:spcAft>
                      </a:pPr>
                      <a:r>
                        <a:rPr lang="fr-FR" sz="2000" kern="12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flashe </a:t>
                      </a:r>
                      <a:r>
                        <a:rPr lang="fr-FR" sz="20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sur</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8DDE3"/>
                    </a:solidFill>
                  </a:tcPr>
                </a:tc>
                <a:tc>
                  <a:txBody>
                    <a:bodyPr/>
                    <a:lstStyle/>
                    <a:p>
                      <a:pPr algn="ctr">
                        <a:lnSpc>
                          <a:spcPct val="115000"/>
                        </a:lnSpc>
                        <a:spcAft>
                          <a:spcPts val="0"/>
                        </a:spcAft>
                      </a:pPr>
                      <a:r>
                        <a:rPr lang="fr-FR" sz="20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33</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8DDE3"/>
                    </a:solidFill>
                  </a:tcPr>
                </a:tc>
                <a:tc>
                  <a:txBody>
                    <a:bodyPr/>
                    <a:lstStyle/>
                    <a:p>
                      <a:pPr algn="ctr">
                        <a:lnSpc>
                          <a:spcPct val="115000"/>
                        </a:lnSpc>
                        <a:spcAft>
                          <a:spcPts val="0"/>
                        </a:spcAft>
                      </a:pPr>
                      <a:r>
                        <a:rPr lang="fr-FR" sz="20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8DDE3"/>
                    </a:solidFill>
                  </a:tcPr>
                </a:tc>
                <a:tc>
                  <a:txBody>
                    <a:bodyPr/>
                    <a:lstStyle/>
                    <a:p>
                      <a:pPr algn="ctr">
                        <a:lnSpc>
                          <a:spcPct val="115000"/>
                        </a:lnSpc>
                        <a:spcAft>
                          <a:spcPts val="0"/>
                        </a:spcAft>
                      </a:pPr>
                      <a:r>
                        <a:rPr lang="fr-FR" sz="20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9</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8DDE3"/>
                    </a:solidFill>
                  </a:tcPr>
                </a:tc>
                <a:tc>
                  <a:txBody>
                    <a:bodyPr/>
                    <a:lstStyle/>
                    <a:p>
                      <a:pPr algn="ctr">
                        <a:lnSpc>
                          <a:spcPct val="115000"/>
                        </a:lnSpc>
                        <a:spcAft>
                          <a:spcPts val="0"/>
                        </a:spcAft>
                      </a:pPr>
                      <a:r>
                        <a:rPr lang="fr-FR" sz="20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24</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8DDE3"/>
                    </a:solidFill>
                  </a:tcPr>
                </a:tc>
              </a:tr>
              <a:tr h="219837">
                <a:tc vMerge="1">
                  <a:txBody>
                    <a:bodyPr/>
                    <a:lstStyle/>
                    <a:p>
                      <a:endParaRPr lang="fr-FR"/>
                    </a:p>
                  </a:txBody>
                  <a:tcPr/>
                </a:tc>
                <a:tc>
                  <a:txBody>
                    <a:bodyPr/>
                    <a:lstStyle/>
                    <a:p>
                      <a:pPr>
                        <a:lnSpc>
                          <a:spcPct val="115000"/>
                        </a:lnSpc>
                        <a:spcAft>
                          <a:spcPts val="0"/>
                        </a:spcAft>
                      </a:pPr>
                      <a:r>
                        <a:rPr lang="fr-FR" sz="2000" kern="12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flashes </a:t>
                      </a:r>
                      <a:r>
                        <a:rPr lang="fr-FR" sz="20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sur</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CEFF1"/>
                    </a:solidFill>
                  </a:tcPr>
                </a:tc>
                <a:tc>
                  <a:txBody>
                    <a:bodyPr/>
                    <a:lstStyle/>
                    <a:p>
                      <a:pPr algn="ctr">
                        <a:lnSpc>
                          <a:spcPct val="115000"/>
                        </a:lnSpc>
                        <a:spcAft>
                          <a:spcPts val="0"/>
                        </a:spcAft>
                      </a:pPr>
                      <a:r>
                        <a:rPr lang="fr-FR" sz="20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14</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CEFF1"/>
                    </a:solidFill>
                  </a:tcPr>
                </a:tc>
                <a:tc>
                  <a:txBody>
                    <a:bodyPr/>
                    <a:lstStyle/>
                    <a:p>
                      <a:pPr algn="ctr">
                        <a:lnSpc>
                          <a:spcPct val="115000"/>
                        </a:lnSpc>
                        <a:spcAft>
                          <a:spcPts val="0"/>
                        </a:spcAft>
                      </a:pPr>
                      <a:r>
                        <a:rPr lang="fr-FR" sz="20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CEFF1"/>
                    </a:solidFill>
                  </a:tcPr>
                </a:tc>
                <a:tc>
                  <a:txBody>
                    <a:bodyPr/>
                    <a:lstStyle/>
                    <a:p>
                      <a:pPr algn="ctr">
                        <a:lnSpc>
                          <a:spcPct val="115000"/>
                        </a:lnSpc>
                        <a:spcAft>
                          <a:spcPts val="0"/>
                        </a:spcAft>
                      </a:pPr>
                      <a:r>
                        <a:rPr lang="fr-FR" sz="20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CEFF1"/>
                    </a:solidFill>
                  </a:tcPr>
                </a:tc>
                <a:tc>
                  <a:txBody>
                    <a:bodyPr/>
                    <a:lstStyle/>
                    <a:p>
                      <a:pPr algn="ctr">
                        <a:lnSpc>
                          <a:spcPct val="115000"/>
                        </a:lnSpc>
                        <a:spcAft>
                          <a:spcPts val="0"/>
                        </a:spcAft>
                      </a:pPr>
                      <a:r>
                        <a:rPr lang="fr-FR" sz="20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9</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CEFF1"/>
                    </a:solidFill>
                  </a:tcPr>
                </a:tc>
              </a:tr>
              <a:tr h="219837">
                <a:tc vMerge="1">
                  <a:txBody>
                    <a:bodyPr/>
                    <a:lstStyle/>
                    <a:p>
                      <a:endParaRPr lang="fr-FR"/>
                    </a:p>
                  </a:txBody>
                  <a:tcPr/>
                </a:tc>
                <a:tc>
                  <a:txBody>
                    <a:bodyPr/>
                    <a:lstStyle/>
                    <a:p>
                      <a:pPr>
                        <a:lnSpc>
                          <a:spcPct val="115000"/>
                        </a:lnSpc>
                        <a:spcAft>
                          <a:spcPts val="0"/>
                        </a:spcAft>
                      </a:pPr>
                      <a:r>
                        <a:rPr lang="fr-FR" sz="2000" kern="12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flashez </a:t>
                      </a:r>
                      <a:r>
                        <a:rPr lang="fr-FR" sz="20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sur</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8DDE3"/>
                    </a:solidFill>
                  </a:tcPr>
                </a:tc>
                <a:tc>
                  <a:txBody>
                    <a:bodyPr/>
                    <a:lstStyle/>
                    <a:p>
                      <a:pPr algn="ctr">
                        <a:lnSpc>
                          <a:spcPct val="115000"/>
                        </a:lnSpc>
                        <a:spcAft>
                          <a:spcPts val="0"/>
                        </a:spcAft>
                      </a:pPr>
                      <a:r>
                        <a:rPr lang="fr-FR" sz="20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9</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8DDE3"/>
                    </a:solidFill>
                  </a:tcPr>
                </a:tc>
                <a:tc>
                  <a:txBody>
                    <a:bodyPr/>
                    <a:lstStyle/>
                    <a:p>
                      <a:pPr algn="ctr">
                        <a:lnSpc>
                          <a:spcPct val="115000"/>
                        </a:lnSpc>
                        <a:spcAft>
                          <a:spcPts val="0"/>
                        </a:spcAft>
                      </a:pPr>
                      <a:r>
                        <a:rPr lang="fr-FR" sz="20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8DDE3"/>
                    </a:solidFill>
                  </a:tcPr>
                </a:tc>
                <a:tc>
                  <a:txBody>
                    <a:bodyPr/>
                    <a:lstStyle/>
                    <a:p>
                      <a:pPr algn="ctr">
                        <a:lnSpc>
                          <a:spcPct val="115000"/>
                        </a:lnSpc>
                        <a:spcAft>
                          <a:spcPts val="0"/>
                        </a:spcAft>
                      </a:pPr>
                      <a:r>
                        <a:rPr lang="fr-FR" sz="20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8DDE3"/>
                    </a:solidFill>
                  </a:tcPr>
                </a:tc>
                <a:tc>
                  <a:txBody>
                    <a:bodyPr/>
                    <a:lstStyle/>
                    <a:p>
                      <a:pPr algn="ctr">
                        <a:lnSpc>
                          <a:spcPct val="115000"/>
                        </a:lnSpc>
                        <a:spcAft>
                          <a:spcPts val="0"/>
                        </a:spcAft>
                      </a:pPr>
                      <a:r>
                        <a:rPr lang="fr-FR" sz="20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8</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8DDE3"/>
                    </a:solidFill>
                  </a:tcPr>
                </a:tc>
              </a:tr>
              <a:tr h="219837">
                <a:tc vMerge="1">
                  <a:txBody>
                    <a:bodyPr/>
                    <a:lstStyle/>
                    <a:p>
                      <a:endParaRPr lang="fr-FR"/>
                    </a:p>
                  </a:txBody>
                  <a:tcPr/>
                </a:tc>
                <a:tc>
                  <a:txBody>
                    <a:bodyPr/>
                    <a:lstStyle/>
                    <a:p>
                      <a:pPr>
                        <a:lnSpc>
                          <a:spcPct val="115000"/>
                        </a:lnSpc>
                        <a:spcAft>
                          <a:spcPts val="0"/>
                        </a:spcAft>
                      </a:pPr>
                      <a:r>
                        <a:rPr lang="fr-FR" sz="2000" kern="12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flashent </a:t>
                      </a:r>
                      <a:r>
                        <a:rPr lang="fr-FR" sz="20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sur</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CEFF1"/>
                    </a:solidFill>
                  </a:tcPr>
                </a:tc>
                <a:tc>
                  <a:txBody>
                    <a:bodyPr/>
                    <a:lstStyle/>
                    <a:p>
                      <a:pPr algn="ctr">
                        <a:lnSpc>
                          <a:spcPct val="115000"/>
                        </a:lnSpc>
                        <a:spcAft>
                          <a:spcPts val="0"/>
                        </a:spcAft>
                      </a:pPr>
                      <a:r>
                        <a:rPr lang="fr-FR" sz="20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13</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CEFF1"/>
                    </a:solidFill>
                  </a:tcPr>
                </a:tc>
                <a:tc>
                  <a:txBody>
                    <a:bodyPr/>
                    <a:lstStyle/>
                    <a:p>
                      <a:pPr algn="ctr">
                        <a:lnSpc>
                          <a:spcPct val="115000"/>
                        </a:lnSpc>
                        <a:spcAft>
                          <a:spcPts val="0"/>
                        </a:spcAft>
                      </a:pPr>
                      <a:r>
                        <a:rPr lang="fr-FR" sz="20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CEFF1"/>
                    </a:solidFill>
                  </a:tcPr>
                </a:tc>
                <a:tc>
                  <a:txBody>
                    <a:bodyPr/>
                    <a:lstStyle/>
                    <a:p>
                      <a:pPr algn="ctr">
                        <a:lnSpc>
                          <a:spcPct val="115000"/>
                        </a:lnSpc>
                        <a:spcAft>
                          <a:spcPts val="0"/>
                        </a:spcAft>
                      </a:pPr>
                      <a:r>
                        <a:rPr lang="fr-FR" sz="20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CEFF1"/>
                    </a:solidFill>
                  </a:tcPr>
                </a:tc>
                <a:tc>
                  <a:txBody>
                    <a:bodyPr/>
                    <a:lstStyle/>
                    <a:p>
                      <a:pPr algn="ctr">
                        <a:lnSpc>
                          <a:spcPct val="115000"/>
                        </a:lnSpc>
                        <a:spcAft>
                          <a:spcPts val="0"/>
                        </a:spcAft>
                      </a:pPr>
                      <a:r>
                        <a:rPr lang="fr-FR" sz="20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CEFF1"/>
                    </a:solidFill>
                  </a:tcPr>
                </a:tc>
              </a:tr>
              <a:tr h="219837">
                <a:tc rowSpan="4">
                  <a:txBody>
                    <a:bodyPr/>
                    <a:lstStyle/>
                    <a:p>
                      <a:pPr algn="ctr">
                        <a:lnSpc>
                          <a:spcPct val="115000"/>
                        </a:lnSpc>
                        <a:spcAft>
                          <a:spcPts val="0"/>
                        </a:spcAft>
                      </a:pPr>
                      <a:r>
                        <a:rPr lang="fr-FR" sz="2000" b="1" kern="120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Imparfait</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E97AD"/>
                    </a:solidFill>
                  </a:tcPr>
                </a:tc>
                <a:tc>
                  <a:txBody>
                    <a:bodyPr/>
                    <a:lstStyle/>
                    <a:p>
                      <a:pPr>
                        <a:lnSpc>
                          <a:spcPct val="115000"/>
                        </a:lnSpc>
                        <a:spcAft>
                          <a:spcPts val="0"/>
                        </a:spcAft>
                      </a:pPr>
                      <a:r>
                        <a:rPr lang="fr-FR" sz="2000" kern="12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flashais </a:t>
                      </a:r>
                      <a:r>
                        <a:rPr lang="fr-FR" sz="20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sur</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8DDE3"/>
                    </a:solidFill>
                  </a:tcPr>
                </a:tc>
                <a:tc>
                  <a:txBody>
                    <a:bodyPr/>
                    <a:lstStyle/>
                    <a:p>
                      <a:pPr algn="ctr">
                        <a:lnSpc>
                          <a:spcPct val="115000"/>
                        </a:lnSpc>
                        <a:spcAft>
                          <a:spcPts val="0"/>
                        </a:spcAft>
                      </a:pPr>
                      <a:r>
                        <a:rPr lang="fr-FR" sz="20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8DDE3"/>
                    </a:solidFill>
                  </a:tcPr>
                </a:tc>
                <a:tc>
                  <a:txBody>
                    <a:bodyPr/>
                    <a:lstStyle/>
                    <a:p>
                      <a:pPr algn="ctr">
                        <a:lnSpc>
                          <a:spcPct val="115000"/>
                        </a:lnSpc>
                        <a:spcAft>
                          <a:spcPts val="0"/>
                        </a:spcAft>
                      </a:pPr>
                      <a:r>
                        <a:rPr lang="fr-FR" sz="20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8DDE3"/>
                    </a:solidFill>
                  </a:tcPr>
                </a:tc>
                <a:tc>
                  <a:txBody>
                    <a:bodyPr/>
                    <a:lstStyle/>
                    <a:p>
                      <a:pPr algn="ctr">
                        <a:lnSpc>
                          <a:spcPct val="115000"/>
                        </a:lnSpc>
                        <a:spcAft>
                          <a:spcPts val="0"/>
                        </a:spcAft>
                      </a:pPr>
                      <a:r>
                        <a:rPr lang="fr-FR" sz="20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8DDE3"/>
                    </a:solidFill>
                  </a:tcPr>
                </a:tc>
                <a:tc>
                  <a:txBody>
                    <a:bodyPr/>
                    <a:lstStyle/>
                    <a:p>
                      <a:pPr algn="ctr">
                        <a:lnSpc>
                          <a:spcPct val="115000"/>
                        </a:lnSpc>
                        <a:spcAft>
                          <a:spcPts val="0"/>
                        </a:spcAft>
                      </a:pPr>
                      <a:r>
                        <a:rPr lang="fr-FR" sz="20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8DDE3"/>
                    </a:solidFill>
                  </a:tcPr>
                </a:tc>
              </a:tr>
              <a:tr h="219837">
                <a:tc vMerge="1">
                  <a:txBody>
                    <a:bodyPr/>
                    <a:lstStyle/>
                    <a:p>
                      <a:endParaRPr lang="fr-FR"/>
                    </a:p>
                  </a:txBody>
                  <a:tcPr/>
                </a:tc>
                <a:tc>
                  <a:txBody>
                    <a:bodyPr/>
                    <a:lstStyle/>
                    <a:p>
                      <a:pPr>
                        <a:lnSpc>
                          <a:spcPct val="115000"/>
                        </a:lnSpc>
                        <a:spcAft>
                          <a:spcPts val="0"/>
                        </a:spcAft>
                      </a:pPr>
                      <a:r>
                        <a:rPr lang="fr-FR" sz="2000" kern="12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flashait </a:t>
                      </a:r>
                      <a:r>
                        <a:rPr lang="fr-FR" sz="20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sur</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CEFF1"/>
                    </a:solidFill>
                  </a:tcPr>
                </a:tc>
                <a:tc>
                  <a:txBody>
                    <a:bodyPr/>
                    <a:lstStyle/>
                    <a:p>
                      <a:pPr algn="ctr">
                        <a:lnSpc>
                          <a:spcPct val="115000"/>
                        </a:lnSpc>
                        <a:spcAft>
                          <a:spcPts val="0"/>
                        </a:spcAft>
                      </a:pPr>
                      <a:r>
                        <a:rPr lang="fr-FR" sz="20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CEFF1"/>
                    </a:solidFill>
                  </a:tcPr>
                </a:tc>
                <a:tc>
                  <a:txBody>
                    <a:bodyPr/>
                    <a:lstStyle/>
                    <a:p>
                      <a:pPr algn="ctr">
                        <a:lnSpc>
                          <a:spcPct val="115000"/>
                        </a:lnSpc>
                        <a:spcAft>
                          <a:spcPts val="0"/>
                        </a:spcAft>
                      </a:pPr>
                      <a:r>
                        <a:rPr lang="fr-FR" sz="20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CEFF1"/>
                    </a:solidFill>
                  </a:tcPr>
                </a:tc>
                <a:tc>
                  <a:txBody>
                    <a:bodyPr/>
                    <a:lstStyle/>
                    <a:p>
                      <a:pPr algn="ctr">
                        <a:lnSpc>
                          <a:spcPct val="115000"/>
                        </a:lnSpc>
                        <a:spcAft>
                          <a:spcPts val="0"/>
                        </a:spcAft>
                      </a:pPr>
                      <a:r>
                        <a:rPr lang="fr-FR" sz="20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CEFF1"/>
                    </a:solidFill>
                  </a:tcPr>
                </a:tc>
                <a:tc>
                  <a:txBody>
                    <a:bodyPr/>
                    <a:lstStyle/>
                    <a:p>
                      <a:pPr algn="ctr">
                        <a:lnSpc>
                          <a:spcPct val="115000"/>
                        </a:lnSpc>
                        <a:spcAft>
                          <a:spcPts val="0"/>
                        </a:spcAft>
                      </a:pPr>
                      <a:r>
                        <a:rPr lang="fr-FR" sz="20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CEFF1"/>
                    </a:solidFill>
                  </a:tcPr>
                </a:tc>
              </a:tr>
              <a:tr h="219837">
                <a:tc vMerge="1">
                  <a:txBody>
                    <a:bodyPr/>
                    <a:lstStyle/>
                    <a:p>
                      <a:endParaRPr lang="fr-FR"/>
                    </a:p>
                  </a:txBody>
                  <a:tcPr/>
                </a:tc>
                <a:tc>
                  <a:txBody>
                    <a:bodyPr/>
                    <a:lstStyle/>
                    <a:p>
                      <a:pPr>
                        <a:lnSpc>
                          <a:spcPct val="115000"/>
                        </a:lnSpc>
                        <a:spcAft>
                          <a:spcPts val="0"/>
                        </a:spcAft>
                      </a:pPr>
                      <a:r>
                        <a:rPr lang="fr-FR" sz="2000" kern="12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flashions </a:t>
                      </a:r>
                      <a:r>
                        <a:rPr lang="fr-FR" sz="20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sur</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8DDE3"/>
                    </a:solidFill>
                  </a:tcPr>
                </a:tc>
                <a:tc>
                  <a:txBody>
                    <a:bodyPr/>
                    <a:lstStyle/>
                    <a:p>
                      <a:pPr algn="ctr">
                        <a:lnSpc>
                          <a:spcPct val="115000"/>
                        </a:lnSpc>
                        <a:spcAft>
                          <a:spcPts val="0"/>
                        </a:spcAft>
                      </a:pPr>
                      <a:r>
                        <a:rPr lang="fr-FR" sz="20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8DDE3"/>
                    </a:solidFill>
                  </a:tcPr>
                </a:tc>
                <a:tc>
                  <a:txBody>
                    <a:bodyPr/>
                    <a:lstStyle/>
                    <a:p>
                      <a:pPr algn="ctr">
                        <a:lnSpc>
                          <a:spcPct val="115000"/>
                        </a:lnSpc>
                        <a:spcAft>
                          <a:spcPts val="0"/>
                        </a:spcAft>
                      </a:pPr>
                      <a:r>
                        <a:rPr lang="fr-FR" sz="20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8DDE3"/>
                    </a:solidFill>
                  </a:tcPr>
                </a:tc>
                <a:tc>
                  <a:txBody>
                    <a:bodyPr/>
                    <a:lstStyle/>
                    <a:p>
                      <a:pPr algn="ctr">
                        <a:lnSpc>
                          <a:spcPct val="115000"/>
                        </a:lnSpc>
                        <a:spcAft>
                          <a:spcPts val="0"/>
                        </a:spcAft>
                      </a:pPr>
                      <a:r>
                        <a:rPr lang="fr-FR" sz="20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8DDE3"/>
                    </a:solidFill>
                  </a:tcPr>
                </a:tc>
                <a:tc>
                  <a:txBody>
                    <a:bodyPr/>
                    <a:lstStyle/>
                    <a:p>
                      <a:pPr algn="ctr">
                        <a:lnSpc>
                          <a:spcPct val="115000"/>
                        </a:lnSpc>
                        <a:spcAft>
                          <a:spcPts val="0"/>
                        </a:spcAft>
                      </a:pPr>
                      <a:r>
                        <a:rPr lang="fr-FR" sz="20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8DDE3"/>
                    </a:solidFill>
                  </a:tcPr>
                </a:tc>
              </a:tr>
              <a:tr h="219837">
                <a:tc vMerge="1">
                  <a:txBody>
                    <a:bodyPr/>
                    <a:lstStyle/>
                    <a:p>
                      <a:endParaRPr lang="fr-FR"/>
                    </a:p>
                  </a:txBody>
                  <a:tcPr/>
                </a:tc>
                <a:tc>
                  <a:txBody>
                    <a:bodyPr/>
                    <a:lstStyle/>
                    <a:p>
                      <a:pPr>
                        <a:lnSpc>
                          <a:spcPct val="115000"/>
                        </a:lnSpc>
                        <a:spcAft>
                          <a:spcPts val="0"/>
                        </a:spcAft>
                      </a:pPr>
                      <a:r>
                        <a:rPr lang="fr-FR" sz="2000" kern="12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flashiez </a:t>
                      </a:r>
                      <a:r>
                        <a:rPr lang="fr-FR" sz="20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sur</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CEFF1"/>
                    </a:solidFill>
                  </a:tcPr>
                </a:tc>
                <a:tc>
                  <a:txBody>
                    <a:bodyPr/>
                    <a:lstStyle/>
                    <a:p>
                      <a:pPr algn="ctr">
                        <a:lnSpc>
                          <a:spcPct val="115000"/>
                        </a:lnSpc>
                        <a:spcAft>
                          <a:spcPts val="0"/>
                        </a:spcAft>
                      </a:pPr>
                      <a:r>
                        <a:rPr lang="fr-FR" sz="20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CEFF1"/>
                    </a:solidFill>
                  </a:tcPr>
                </a:tc>
                <a:tc>
                  <a:txBody>
                    <a:bodyPr/>
                    <a:lstStyle/>
                    <a:p>
                      <a:pPr algn="ctr">
                        <a:lnSpc>
                          <a:spcPct val="115000"/>
                        </a:lnSpc>
                        <a:spcAft>
                          <a:spcPts val="0"/>
                        </a:spcAft>
                      </a:pPr>
                      <a:r>
                        <a:rPr lang="fr-FR" sz="20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CEFF1"/>
                    </a:solidFill>
                  </a:tcPr>
                </a:tc>
                <a:tc>
                  <a:txBody>
                    <a:bodyPr/>
                    <a:lstStyle/>
                    <a:p>
                      <a:pPr algn="ctr">
                        <a:lnSpc>
                          <a:spcPct val="115000"/>
                        </a:lnSpc>
                        <a:spcAft>
                          <a:spcPts val="0"/>
                        </a:spcAft>
                      </a:pPr>
                      <a:r>
                        <a:rPr lang="fr-FR" sz="20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CEFF1"/>
                    </a:solidFill>
                  </a:tcPr>
                </a:tc>
                <a:tc>
                  <a:txBody>
                    <a:bodyPr/>
                    <a:lstStyle/>
                    <a:p>
                      <a:pPr algn="ctr">
                        <a:lnSpc>
                          <a:spcPct val="115000"/>
                        </a:lnSpc>
                        <a:spcAft>
                          <a:spcPts val="0"/>
                        </a:spcAft>
                      </a:pPr>
                      <a:r>
                        <a:rPr lang="fr-FR" sz="20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CEFF1"/>
                    </a:solidFill>
                  </a:tcPr>
                </a:tc>
              </a:tr>
              <a:tr h="219837">
                <a:tc rowSpan="2">
                  <a:txBody>
                    <a:bodyPr/>
                    <a:lstStyle/>
                    <a:p>
                      <a:pPr algn="ctr">
                        <a:lnSpc>
                          <a:spcPct val="115000"/>
                        </a:lnSpc>
                        <a:spcAft>
                          <a:spcPts val="0"/>
                        </a:spcAft>
                      </a:pPr>
                      <a:r>
                        <a:rPr lang="fr-FR" sz="2000" b="1" kern="120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Participes</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E97AD"/>
                    </a:solidFill>
                  </a:tcPr>
                </a:tc>
                <a:tc>
                  <a:txBody>
                    <a:bodyPr/>
                    <a:lstStyle/>
                    <a:p>
                      <a:pPr>
                        <a:lnSpc>
                          <a:spcPct val="115000"/>
                        </a:lnSpc>
                        <a:spcAft>
                          <a:spcPts val="0"/>
                        </a:spcAft>
                      </a:pPr>
                      <a:r>
                        <a:rPr lang="fr-FR" sz="2000" kern="12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flashé </a:t>
                      </a:r>
                      <a:r>
                        <a:rPr lang="fr-FR" sz="20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sur</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8DDE3"/>
                    </a:solidFill>
                  </a:tcPr>
                </a:tc>
                <a:tc>
                  <a:txBody>
                    <a:bodyPr/>
                    <a:lstStyle/>
                    <a:p>
                      <a:pPr algn="ctr">
                        <a:lnSpc>
                          <a:spcPct val="115000"/>
                        </a:lnSpc>
                        <a:spcAft>
                          <a:spcPts val="0"/>
                        </a:spcAft>
                      </a:pPr>
                      <a:r>
                        <a:rPr lang="fr-FR" sz="20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465</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8DDE3"/>
                    </a:solidFill>
                  </a:tcPr>
                </a:tc>
                <a:tc>
                  <a:txBody>
                    <a:bodyPr/>
                    <a:lstStyle/>
                    <a:p>
                      <a:pPr algn="ctr">
                        <a:lnSpc>
                          <a:spcPct val="115000"/>
                        </a:lnSpc>
                        <a:spcAft>
                          <a:spcPts val="0"/>
                        </a:spcAft>
                      </a:pPr>
                      <a:r>
                        <a:rPr lang="fr-FR" sz="20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8DDE3"/>
                    </a:solidFill>
                  </a:tcPr>
                </a:tc>
                <a:tc>
                  <a:txBody>
                    <a:bodyPr/>
                    <a:lstStyle/>
                    <a:p>
                      <a:pPr algn="ctr">
                        <a:lnSpc>
                          <a:spcPct val="115000"/>
                        </a:lnSpc>
                        <a:spcAft>
                          <a:spcPts val="0"/>
                        </a:spcAft>
                      </a:pPr>
                      <a:r>
                        <a:rPr lang="fr-FR" sz="20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91</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8DDE3"/>
                    </a:solidFill>
                  </a:tcPr>
                </a:tc>
                <a:tc>
                  <a:txBody>
                    <a:bodyPr/>
                    <a:lstStyle/>
                    <a:p>
                      <a:pPr algn="ctr">
                        <a:lnSpc>
                          <a:spcPct val="115000"/>
                        </a:lnSpc>
                        <a:spcAft>
                          <a:spcPts val="0"/>
                        </a:spcAft>
                      </a:pPr>
                      <a:r>
                        <a:rPr lang="fr-FR" sz="20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374</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8DDE3"/>
                    </a:solidFill>
                  </a:tcPr>
                </a:tc>
              </a:tr>
              <a:tr h="219837">
                <a:tc vMerge="1">
                  <a:txBody>
                    <a:bodyPr/>
                    <a:lstStyle/>
                    <a:p>
                      <a:endParaRPr lang="fr-FR"/>
                    </a:p>
                  </a:txBody>
                  <a:tcPr/>
                </a:tc>
                <a:tc>
                  <a:txBody>
                    <a:bodyPr/>
                    <a:lstStyle/>
                    <a:p>
                      <a:pPr>
                        <a:lnSpc>
                          <a:spcPct val="115000"/>
                        </a:lnSpc>
                        <a:spcAft>
                          <a:spcPts val="0"/>
                        </a:spcAft>
                      </a:pPr>
                      <a:r>
                        <a:rPr lang="fr-FR" sz="2000" kern="12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flashant </a:t>
                      </a:r>
                      <a:r>
                        <a:rPr lang="fr-FR" sz="20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sur</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CEFF1"/>
                    </a:solidFill>
                  </a:tcPr>
                </a:tc>
                <a:tc>
                  <a:txBody>
                    <a:bodyPr/>
                    <a:lstStyle/>
                    <a:p>
                      <a:pPr algn="ctr">
                        <a:lnSpc>
                          <a:spcPct val="115000"/>
                        </a:lnSpc>
                        <a:spcAft>
                          <a:spcPts val="0"/>
                        </a:spcAft>
                      </a:pPr>
                      <a:r>
                        <a:rPr lang="fr-FR" sz="20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CEFF1"/>
                    </a:solidFill>
                  </a:tcPr>
                </a:tc>
                <a:tc>
                  <a:txBody>
                    <a:bodyPr/>
                    <a:lstStyle/>
                    <a:p>
                      <a:pPr algn="ctr">
                        <a:lnSpc>
                          <a:spcPct val="115000"/>
                        </a:lnSpc>
                        <a:spcAft>
                          <a:spcPts val="0"/>
                        </a:spcAft>
                      </a:pPr>
                      <a:r>
                        <a:rPr lang="fr-FR" sz="20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CEFF1"/>
                    </a:solidFill>
                  </a:tcPr>
                </a:tc>
                <a:tc>
                  <a:txBody>
                    <a:bodyPr/>
                    <a:lstStyle/>
                    <a:p>
                      <a:pPr algn="ctr">
                        <a:lnSpc>
                          <a:spcPct val="115000"/>
                        </a:lnSpc>
                        <a:spcAft>
                          <a:spcPts val="0"/>
                        </a:spcAft>
                      </a:pPr>
                      <a:r>
                        <a:rPr lang="fr-FR" sz="20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CEFF1"/>
                    </a:solidFill>
                  </a:tcPr>
                </a:tc>
                <a:tc>
                  <a:txBody>
                    <a:bodyPr/>
                    <a:lstStyle/>
                    <a:p>
                      <a:pPr algn="ctr">
                        <a:lnSpc>
                          <a:spcPct val="115000"/>
                        </a:lnSpc>
                        <a:spcAft>
                          <a:spcPts val="0"/>
                        </a:spcAft>
                      </a:pPr>
                      <a:r>
                        <a:rPr lang="fr-FR" sz="20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CEFF1"/>
                    </a:solidFill>
                  </a:tcPr>
                </a:tc>
              </a:tr>
              <a:tr h="219837">
                <a:tc>
                  <a:txBody>
                    <a:bodyPr/>
                    <a:lstStyle/>
                    <a:p>
                      <a:pPr algn="ctr">
                        <a:lnSpc>
                          <a:spcPct val="115000"/>
                        </a:lnSpc>
                        <a:spcAft>
                          <a:spcPts val="0"/>
                        </a:spcAft>
                      </a:pPr>
                      <a:r>
                        <a:rPr lang="fr-FR" sz="2000" b="1" kern="120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Résultats</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77289"/>
                    </a:solidFill>
                  </a:tcPr>
                </a:tc>
                <a:tc>
                  <a:txBody>
                    <a:bodyPr/>
                    <a:lstStyle/>
                    <a:p>
                      <a:pPr>
                        <a:lnSpc>
                          <a:spcPct val="115000"/>
                        </a:lnSpc>
                      </a:pPr>
                      <a:endParaRPr lang="fr-FR" sz="2000">
                        <a:effectLst/>
                        <a:latin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77289"/>
                    </a:solidFill>
                  </a:tcPr>
                </a:tc>
                <a:tc>
                  <a:txBody>
                    <a:bodyPr/>
                    <a:lstStyle/>
                    <a:p>
                      <a:pPr algn="ctr">
                        <a:lnSpc>
                          <a:spcPct val="115000"/>
                        </a:lnSpc>
                        <a:spcAft>
                          <a:spcPts val="0"/>
                        </a:spcAft>
                      </a:pPr>
                      <a:r>
                        <a:rPr lang="fr-FR" sz="2000" kern="120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583</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77289"/>
                    </a:solidFill>
                  </a:tcPr>
                </a:tc>
                <a:tc>
                  <a:txBody>
                    <a:bodyPr/>
                    <a:lstStyle/>
                    <a:p>
                      <a:pPr algn="ctr">
                        <a:lnSpc>
                          <a:spcPct val="115000"/>
                        </a:lnSpc>
                        <a:spcAft>
                          <a:spcPts val="0"/>
                        </a:spcAft>
                      </a:pPr>
                      <a:r>
                        <a:rPr lang="fr-FR" sz="2000" kern="120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77289"/>
                    </a:solidFill>
                  </a:tcPr>
                </a:tc>
                <a:tc>
                  <a:txBody>
                    <a:bodyPr/>
                    <a:lstStyle/>
                    <a:p>
                      <a:pPr algn="ctr">
                        <a:lnSpc>
                          <a:spcPct val="115000"/>
                        </a:lnSpc>
                        <a:spcAft>
                          <a:spcPts val="0"/>
                        </a:spcAft>
                      </a:pPr>
                      <a:r>
                        <a:rPr lang="fr-FR" sz="2000" kern="120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126 (21,61%)</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77289"/>
                    </a:solidFill>
                  </a:tcPr>
                </a:tc>
                <a:tc>
                  <a:txBody>
                    <a:bodyPr/>
                    <a:lstStyle/>
                    <a:p>
                      <a:pPr algn="ctr">
                        <a:lnSpc>
                          <a:spcPct val="115000"/>
                        </a:lnSpc>
                        <a:spcAft>
                          <a:spcPts val="0"/>
                        </a:spcAft>
                      </a:pPr>
                      <a:r>
                        <a:rPr lang="fr-FR" sz="2000" kern="1200" dirty="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457 (78,39%)</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77289"/>
                    </a:solidFill>
                  </a:tcPr>
                </a:tc>
              </a:tr>
            </a:tbl>
          </a:graphicData>
        </a:graphic>
      </p:graphicFrame>
    </p:spTree>
    <p:extLst>
      <p:ext uri="{BB962C8B-B14F-4D97-AF65-F5344CB8AC3E}">
        <p14:creationId xmlns:p14="http://schemas.microsoft.com/office/powerpoint/2010/main" val="1856497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33897" y="267453"/>
            <a:ext cx="4320413" cy="369332"/>
          </a:xfrm>
          <a:prstGeom prst="rect">
            <a:avLst/>
          </a:prstGeom>
        </p:spPr>
        <p:txBody>
          <a:bodyPr wrap="none">
            <a:spAutoFit/>
          </a:bodyPr>
          <a:lstStyle/>
          <a:p>
            <a:r>
              <a:rPr lang="fr-FR" b="1" dirty="0" smtClean="0">
                <a:effectLst/>
                <a:latin typeface="Times New Roman" panose="02020603050405020304" pitchFamily="18" charset="0"/>
                <a:ea typeface="Calibri" panose="020F0502020204030204" pitchFamily="34" charset="0"/>
              </a:rPr>
              <a:t>5. </a:t>
            </a:r>
            <a:r>
              <a:rPr lang="fr-FR" b="1" i="1" dirty="0" smtClean="0">
                <a:effectLst/>
                <a:latin typeface="Times New Roman" panose="02020603050405020304" pitchFamily="18" charset="0"/>
                <a:ea typeface="Calibri" panose="020F0502020204030204" pitchFamily="34" charset="0"/>
              </a:rPr>
              <a:t>KIFFER</a:t>
            </a:r>
            <a:r>
              <a:rPr lang="fr-FR" b="1" dirty="0" smtClean="0">
                <a:effectLst/>
                <a:latin typeface="Times New Roman" panose="02020603050405020304" pitchFamily="18" charset="0"/>
                <a:ea typeface="Calibri" panose="020F0502020204030204" pitchFamily="34" charset="0"/>
              </a:rPr>
              <a:t> </a:t>
            </a:r>
            <a:r>
              <a:rPr lang="fr-FR" b="1" i="1" dirty="0" smtClean="0">
                <a:effectLst/>
                <a:latin typeface="Times New Roman" panose="02020603050405020304" pitchFamily="18" charset="0"/>
                <a:ea typeface="Calibri" panose="020F0502020204030204" pitchFamily="34" charset="0"/>
              </a:rPr>
              <a:t>qqn ou qqch</a:t>
            </a:r>
            <a:r>
              <a:rPr lang="fr-FR" b="1" dirty="0" smtClean="0">
                <a:effectLst/>
                <a:latin typeface="Times New Roman" panose="02020603050405020304" pitchFamily="18" charset="0"/>
                <a:ea typeface="Calibri" panose="020F0502020204030204" pitchFamily="34" charset="0"/>
              </a:rPr>
              <a:t> (verbe transitif) : </a:t>
            </a:r>
            <a:endParaRPr lang="fr-FR" dirty="0"/>
          </a:p>
        </p:txBody>
      </p:sp>
      <p:sp>
        <p:nvSpPr>
          <p:cNvPr id="3" name="Rectangle 2"/>
          <p:cNvSpPr/>
          <p:nvPr/>
        </p:nvSpPr>
        <p:spPr>
          <a:xfrm>
            <a:off x="5518561" y="566241"/>
            <a:ext cx="1228028" cy="410882"/>
          </a:xfrm>
          <a:prstGeom prst="rect">
            <a:avLst/>
          </a:prstGeom>
        </p:spPr>
        <p:txBody>
          <a:bodyPr wrap="none">
            <a:spAutoFit/>
          </a:bodyPr>
          <a:lstStyle/>
          <a:p>
            <a:pPr algn="ctr">
              <a:lnSpc>
                <a:spcPct val="115000"/>
              </a:lnSpc>
              <a:spcBef>
                <a:spcPts val="1200"/>
              </a:spcBef>
              <a:spcAft>
                <a:spcPts val="0"/>
              </a:spcAft>
            </a:pPr>
            <a:r>
              <a:rPr lang="fr-FR" dirty="0">
                <a:solidFill>
                  <a:srgbClr val="000000"/>
                </a:solidFill>
                <a:latin typeface="Cambria" panose="02040503050406030204" pitchFamily="18" charset="0"/>
                <a:ea typeface="Times New Roman" panose="02020603050405020304" pitchFamily="18" charset="0"/>
                <a:cs typeface="Times New Roman" panose="02020603050405020304" pitchFamily="18" charset="0"/>
              </a:rPr>
              <a:t>larousse.fr</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5" name="Tableau 4"/>
          <p:cNvGraphicFramePr>
            <a:graphicFrameLocks noGrp="1"/>
          </p:cNvGraphicFramePr>
          <p:nvPr>
            <p:extLst>
              <p:ext uri="{D42A27DB-BD31-4B8C-83A1-F6EECF244321}">
                <p14:modId xmlns:p14="http://schemas.microsoft.com/office/powerpoint/2010/main" val="3963332580"/>
              </p:ext>
            </p:extLst>
          </p:nvPr>
        </p:nvGraphicFramePr>
        <p:xfrm>
          <a:off x="874775" y="959678"/>
          <a:ext cx="10515600" cy="1020318"/>
        </p:xfrm>
        <a:graphic>
          <a:graphicData uri="http://schemas.openxmlformats.org/drawingml/2006/table">
            <a:tbl>
              <a:tblPr firstRow="1" firstCol="1" bandRow="1"/>
              <a:tblGrid>
                <a:gridCol w="1255563"/>
                <a:gridCol w="2731953"/>
                <a:gridCol w="5083241"/>
                <a:gridCol w="1444843"/>
              </a:tblGrid>
              <a:tr h="212725">
                <a:tc>
                  <a:txBody>
                    <a:bodyPr/>
                    <a:lstStyle/>
                    <a:p>
                      <a:pPr algn="ctr">
                        <a:lnSpc>
                          <a:spcPct val="115000"/>
                        </a:lnSpc>
                        <a:spcAft>
                          <a:spcPts val="0"/>
                        </a:spcAft>
                      </a:pPr>
                      <a:r>
                        <a:rPr lang="fr-FR" sz="1800" b="1" kern="1200" dirty="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Lemme</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5245" marR="5524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7E97AD"/>
                    </a:solidFill>
                  </a:tcPr>
                </a:tc>
                <a:tc>
                  <a:txBody>
                    <a:bodyPr/>
                    <a:lstStyle/>
                    <a:p>
                      <a:pPr algn="ctr">
                        <a:lnSpc>
                          <a:spcPct val="115000"/>
                        </a:lnSpc>
                        <a:spcAft>
                          <a:spcPts val="0"/>
                        </a:spcAft>
                      </a:pPr>
                      <a:r>
                        <a:rPr lang="fr-FR" sz="1800" b="1" kern="120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entrée</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55245" marR="5524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7E97AD"/>
                    </a:solidFill>
                  </a:tcPr>
                </a:tc>
                <a:tc>
                  <a:txBody>
                    <a:bodyPr/>
                    <a:lstStyle/>
                    <a:p>
                      <a:pPr algn="ctr">
                        <a:lnSpc>
                          <a:spcPct val="115000"/>
                        </a:lnSpc>
                        <a:spcAft>
                          <a:spcPts val="0"/>
                        </a:spcAft>
                      </a:pPr>
                      <a:r>
                        <a:rPr lang="fr-FR" sz="1800" b="1" kern="120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définition</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55245" marR="5524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7E97AD"/>
                    </a:solidFill>
                  </a:tcPr>
                </a:tc>
                <a:tc>
                  <a:txBody>
                    <a:bodyPr/>
                    <a:lstStyle/>
                    <a:p>
                      <a:pPr algn="ctr">
                        <a:lnSpc>
                          <a:spcPct val="115000"/>
                        </a:lnSpc>
                        <a:spcAft>
                          <a:spcPts val="0"/>
                        </a:spcAft>
                      </a:pPr>
                      <a:r>
                        <a:rPr lang="fr-FR" sz="1800" b="1" kern="120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difficultés</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55245" marR="5524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7E97AD"/>
                    </a:solidFill>
                  </a:tcPr>
                </a:tc>
              </a:tr>
              <a:tr h="406400">
                <a:tc>
                  <a:txBody>
                    <a:bodyPr/>
                    <a:lstStyle/>
                    <a:p>
                      <a:pPr algn="ctr">
                        <a:lnSpc>
                          <a:spcPct val="115000"/>
                        </a:lnSpc>
                        <a:spcAft>
                          <a:spcPts val="0"/>
                        </a:spcAft>
                      </a:pPr>
                      <a:r>
                        <a:rPr lang="fr-FR" sz="1800" b="1" kern="120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Kiffer</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fr-FR" sz="1800" kern="120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ou</a:t>
                      </a:r>
                      <a:r>
                        <a:rPr lang="fr-FR" sz="1800" b="1" kern="120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 kifer</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55245" marR="5524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E97AD"/>
                    </a:solidFill>
                  </a:tcPr>
                </a:tc>
                <a:tc>
                  <a:txBody>
                    <a:bodyPr/>
                    <a:lstStyle/>
                    <a:p>
                      <a:pPr>
                        <a:lnSpc>
                          <a:spcPct val="115000"/>
                        </a:lnSpc>
                        <a:spcAft>
                          <a:spcPts val="0"/>
                        </a:spcAft>
                      </a:pPr>
                      <a:r>
                        <a:rPr lang="fr-FR" sz="18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verbe transitif.</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fr-FR" sz="18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familier.</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55245" marR="5524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8DDE3"/>
                    </a:solidFill>
                  </a:tcPr>
                </a:tc>
                <a:tc>
                  <a:txBody>
                    <a:bodyPr/>
                    <a:lstStyle/>
                    <a:p>
                      <a:pPr algn="ctr">
                        <a:lnSpc>
                          <a:spcPct val="115000"/>
                        </a:lnSpc>
                        <a:spcAft>
                          <a:spcPts val="0"/>
                        </a:spcAft>
                      </a:pPr>
                      <a:r>
                        <a:rPr lang="fr-FR" sz="18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Apprécier, aimer ; prendre du plaisir à.</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55245" marR="5524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8DDE3"/>
                    </a:solidFill>
                  </a:tcPr>
                </a:tc>
                <a:tc>
                  <a:txBody>
                    <a:bodyPr/>
                    <a:lstStyle/>
                    <a:p>
                      <a:pPr algn="ctr">
                        <a:lnSpc>
                          <a:spcPct val="250000"/>
                        </a:lnSpc>
                        <a:spcAft>
                          <a:spcPts val="0"/>
                        </a:spcAft>
                      </a:pPr>
                      <a:r>
                        <a:rPr lang="fr-FR" sz="18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5245" marR="5524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8DDE3"/>
                    </a:solidFill>
                  </a:tcPr>
                </a:tc>
              </a:tr>
            </a:tbl>
          </a:graphicData>
        </a:graphic>
      </p:graphicFrame>
      <p:sp>
        <p:nvSpPr>
          <p:cNvPr id="6" name="Rectangle 5"/>
          <p:cNvSpPr/>
          <p:nvPr/>
        </p:nvSpPr>
        <p:spPr>
          <a:xfrm>
            <a:off x="4950200" y="1914872"/>
            <a:ext cx="2364750" cy="369332"/>
          </a:xfrm>
          <a:prstGeom prst="rect">
            <a:avLst/>
          </a:prstGeom>
        </p:spPr>
        <p:txBody>
          <a:bodyPr wrap="none">
            <a:spAutoFit/>
          </a:bodyPr>
          <a:lstStyle/>
          <a:p>
            <a:r>
              <a:rPr lang="fr-FR" dirty="0" smtClean="0">
                <a:effectLst/>
                <a:latin typeface="Times New Roman" panose="02020603050405020304" pitchFamily="18" charset="0"/>
                <a:ea typeface="Calibri" panose="020F0502020204030204" pitchFamily="34" charset="0"/>
              </a:rPr>
              <a:t>dictionnaire.reverso.net</a:t>
            </a:r>
            <a:endParaRPr lang="fr-FR" dirty="0"/>
          </a:p>
        </p:txBody>
      </p:sp>
      <p:graphicFrame>
        <p:nvGraphicFramePr>
          <p:cNvPr id="7" name="Tableau 6"/>
          <p:cNvGraphicFramePr>
            <a:graphicFrameLocks noGrp="1"/>
          </p:cNvGraphicFramePr>
          <p:nvPr>
            <p:extLst>
              <p:ext uri="{D42A27DB-BD31-4B8C-83A1-F6EECF244321}">
                <p14:modId xmlns:p14="http://schemas.microsoft.com/office/powerpoint/2010/main" val="3716012905"/>
              </p:ext>
            </p:extLst>
          </p:nvPr>
        </p:nvGraphicFramePr>
        <p:xfrm>
          <a:off x="874776" y="2313948"/>
          <a:ext cx="10515599" cy="4120134"/>
        </p:xfrm>
        <a:graphic>
          <a:graphicData uri="http://schemas.openxmlformats.org/drawingml/2006/table">
            <a:tbl>
              <a:tblPr firstRow="1" firstCol="1" bandRow="1"/>
              <a:tblGrid>
                <a:gridCol w="1268181"/>
                <a:gridCol w="1852849"/>
                <a:gridCol w="2962778"/>
                <a:gridCol w="4431791"/>
              </a:tblGrid>
              <a:tr h="156845">
                <a:tc>
                  <a:txBody>
                    <a:bodyPr/>
                    <a:lstStyle/>
                    <a:p>
                      <a:pPr algn="ctr">
                        <a:lnSpc>
                          <a:spcPct val="115000"/>
                        </a:lnSpc>
                        <a:spcAft>
                          <a:spcPts val="0"/>
                        </a:spcAft>
                      </a:pPr>
                      <a:r>
                        <a:rPr lang="fr-FR" sz="1800" b="1" kern="1200" dirty="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Lemme</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7465" marR="374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7E97AD"/>
                    </a:solidFill>
                  </a:tcPr>
                </a:tc>
                <a:tc>
                  <a:txBody>
                    <a:bodyPr/>
                    <a:lstStyle/>
                    <a:p>
                      <a:pPr algn="ctr">
                        <a:lnSpc>
                          <a:spcPct val="115000"/>
                        </a:lnSpc>
                        <a:spcAft>
                          <a:spcPts val="0"/>
                        </a:spcAft>
                      </a:pPr>
                      <a:r>
                        <a:rPr lang="fr-FR" sz="1800" b="1" kern="120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entrée</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37465" marR="374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7E97AD"/>
                    </a:solidFill>
                  </a:tcPr>
                </a:tc>
                <a:tc>
                  <a:txBody>
                    <a:bodyPr/>
                    <a:lstStyle/>
                    <a:p>
                      <a:pPr algn="ctr">
                        <a:lnSpc>
                          <a:spcPct val="115000"/>
                        </a:lnSpc>
                        <a:spcAft>
                          <a:spcPts val="0"/>
                        </a:spcAft>
                      </a:pPr>
                      <a:r>
                        <a:rPr lang="fr-FR" sz="1800" b="1" kern="120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définition</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37465" marR="374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7E97AD"/>
                    </a:solidFill>
                  </a:tcPr>
                </a:tc>
                <a:tc>
                  <a:txBody>
                    <a:bodyPr/>
                    <a:lstStyle/>
                    <a:p>
                      <a:pPr algn="ctr">
                        <a:lnSpc>
                          <a:spcPct val="115000"/>
                        </a:lnSpc>
                        <a:spcAft>
                          <a:spcPts val="0"/>
                        </a:spcAft>
                      </a:pPr>
                      <a:r>
                        <a:rPr lang="fr-FR" sz="1800" b="1" kern="120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Compléments/ Exemples</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37465" marR="374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7E97AD"/>
                    </a:solidFill>
                  </a:tcPr>
                </a:tc>
              </a:tr>
              <a:tr h="2892425">
                <a:tc>
                  <a:txBody>
                    <a:bodyPr/>
                    <a:lstStyle/>
                    <a:p>
                      <a:pPr>
                        <a:lnSpc>
                          <a:spcPct val="115000"/>
                        </a:lnSpc>
                        <a:spcAft>
                          <a:spcPts val="0"/>
                        </a:spcAft>
                      </a:pPr>
                      <a:r>
                        <a:rPr lang="fr-FR" sz="1800" b="1" kern="120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Kiffer</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fr-FR" sz="1800" kern="120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ou</a:t>
                      </a:r>
                      <a:r>
                        <a:rPr lang="fr-FR" sz="1800" b="1" kern="120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 kifer</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37465" marR="3746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E97AD"/>
                    </a:solidFill>
                  </a:tcPr>
                </a:tc>
                <a:tc>
                  <a:txBody>
                    <a:bodyPr/>
                    <a:lstStyle/>
                    <a:p>
                      <a:pPr>
                        <a:lnSpc>
                          <a:spcPct val="115000"/>
                        </a:lnSpc>
                        <a:spcBef>
                          <a:spcPts val="1200"/>
                        </a:spcBef>
                        <a:spcAft>
                          <a:spcPts val="0"/>
                        </a:spcAft>
                      </a:pPr>
                      <a:r>
                        <a:rPr lang="fr-FR" sz="18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verbe transitif.</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Bef>
                          <a:spcPts val="1200"/>
                        </a:spcBef>
                        <a:spcAft>
                          <a:spcPts val="0"/>
                        </a:spcAft>
                      </a:pPr>
                      <a:r>
                        <a:rPr lang="fr-FR" sz="18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familier.</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7465" marR="374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8DDE3"/>
                    </a:solidFill>
                  </a:tcPr>
                </a:tc>
                <a:tc>
                  <a:txBody>
                    <a:bodyPr/>
                    <a:lstStyle/>
                    <a:p>
                      <a:pPr algn="just">
                        <a:lnSpc>
                          <a:spcPct val="115000"/>
                        </a:lnSpc>
                        <a:spcBef>
                          <a:spcPts val="1200"/>
                        </a:spcBef>
                        <a:spcAft>
                          <a:spcPts val="0"/>
                        </a:spcAft>
                      </a:pPr>
                      <a:r>
                        <a:rPr lang="fr-FR" sz="18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apprécier beaucoup.</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Bef>
                          <a:spcPts val="1200"/>
                        </a:spcBef>
                        <a:spcAft>
                          <a:spcPts val="0"/>
                        </a:spcAft>
                      </a:pPr>
                      <a:r>
                        <a:rPr lang="fr-FR" sz="18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aimer qqch ou </a:t>
                      </a:r>
                      <a:r>
                        <a:rPr lang="fr-FR" sz="1800" kern="12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qqn, </a:t>
                      </a:r>
                      <a:r>
                        <a:rPr lang="fr-FR" sz="18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apprécier particulièrement</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7465" marR="374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8DDE3"/>
                    </a:solidFill>
                  </a:tcPr>
                </a:tc>
                <a:tc>
                  <a:txBody>
                    <a:bodyPr/>
                    <a:lstStyle/>
                    <a:p>
                      <a:pPr>
                        <a:lnSpc>
                          <a:spcPct val="115000"/>
                        </a:lnSpc>
                        <a:spcAft>
                          <a:spcPts val="0"/>
                        </a:spcAft>
                      </a:pPr>
                      <a:r>
                        <a:rPr lang="fr-FR" sz="18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 : Le verbe est passé d'intransitif à transitif. On kife quelqu'un = on l'aime, on l'apprécie</a:t>
                      </a:r>
                      <a:r>
                        <a:rPr lang="fr-FR" sz="1800" b="1"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fr-FR" sz="1800" b="1"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fr-FR" sz="1800" b="1"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kiffer grave</a:t>
                      </a:r>
                      <a:r>
                        <a:rPr lang="fr-FR" sz="18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éprouver beaucoup de plaisir, apprécier énormément = très familier, jeune, argot</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fr-FR" sz="1800" b="1" kern="1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surkiffer</a:t>
                      </a:r>
                      <a:r>
                        <a:rPr lang="fr-FR" sz="18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encore plus que kiffer ; aimer vraiment beaucoup ; adorer = Forme superlative de "kiffer"</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fr-FR" sz="1800" b="1"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kiffer sa race</a:t>
                      </a:r>
                      <a:r>
                        <a:rPr lang="fr-FR" sz="18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prendre beaucoup de plaisir ; aimer beaucoup qqch (Ex. : As-tu aimé ce parc d'attractions ? - Ah oui, j'ai kiffé ma race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7465" marR="374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8DDE3"/>
                    </a:solidFill>
                  </a:tcPr>
                </a:tc>
              </a:tr>
            </a:tbl>
          </a:graphicData>
        </a:graphic>
      </p:graphicFrame>
    </p:spTree>
    <p:extLst>
      <p:ext uri="{BB962C8B-B14F-4D97-AF65-F5344CB8AC3E}">
        <p14:creationId xmlns:p14="http://schemas.microsoft.com/office/powerpoint/2010/main" val="20742671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1665142912"/>
              </p:ext>
            </p:extLst>
          </p:nvPr>
        </p:nvGraphicFramePr>
        <p:xfrm>
          <a:off x="783336" y="1549749"/>
          <a:ext cx="10515600" cy="1800225"/>
        </p:xfrm>
        <a:graphic>
          <a:graphicData uri="http://schemas.openxmlformats.org/drawingml/2006/table">
            <a:tbl>
              <a:tblPr firstRow="1" firstCol="1" bandRow="1"/>
              <a:tblGrid>
                <a:gridCol w="1566824"/>
                <a:gridCol w="1926458"/>
                <a:gridCol w="1282903"/>
                <a:gridCol w="1766621"/>
                <a:gridCol w="1604681"/>
                <a:gridCol w="1282903"/>
                <a:gridCol w="1085210"/>
              </a:tblGrid>
              <a:tr h="114935">
                <a:tc gridSpan="7">
                  <a:txBody>
                    <a:bodyPr/>
                    <a:lstStyle/>
                    <a:p>
                      <a:pPr algn="ctr">
                        <a:lnSpc>
                          <a:spcPct val="115000"/>
                        </a:lnSpc>
                        <a:spcAft>
                          <a:spcPts val="0"/>
                        </a:spcAft>
                      </a:pPr>
                      <a:r>
                        <a:rPr lang="fr-FR" sz="2000" b="1" kern="1200" dirty="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Kif 680 occurrences / Kiff  883 occurrences  (27/10/2019)</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7E97AD"/>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155575">
                <a:tc>
                  <a:txBody>
                    <a:bodyPr/>
                    <a:lstStyle/>
                    <a:p>
                      <a:pPr algn="ctr">
                        <a:lnSpc>
                          <a:spcPct val="115000"/>
                        </a:lnSpc>
                        <a:spcAft>
                          <a:spcPts val="0"/>
                        </a:spcAft>
                      </a:pPr>
                      <a:r>
                        <a:rPr lang="fr-FR" sz="2000" b="1" kern="120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Lemme(s)</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77289"/>
                    </a:solidFill>
                  </a:tcPr>
                </a:tc>
                <a:tc>
                  <a:txBody>
                    <a:bodyPr/>
                    <a:lstStyle/>
                    <a:p>
                      <a:pPr algn="ctr">
                        <a:lnSpc>
                          <a:spcPct val="115000"/>
                        </a:lnSpc>
                        <a:spcAft>
                          <a:spcPts val="0"/>
                        </a:spcAft>
                      </a:pPr>
                      <a:r>
                        <a:rPr lang="fr-FR" sz="2000" b="1" kern="120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Occurrences</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77289"/>
                    </a:solidFill>
                  </a:tcPr>
                </a:tc>
                <a:tc>
                  <a:txBody>
                    <a:bodyPr/>
                    <a:lstStyle/>
                    <a:p>
                      <a:pPr algn="ctr">
                        <a:lnSpc>
                          <a:spcPct val="115000"/>
                        </a:lnSpc>
                        <a:spcAft>
                          <a:spcPts val="0"/>
                        </a:spcAft>
                      </a:pPr>
                      <a:r>
                        <a:rPr lang="fr-FR" sz="2000" b="1" kern="120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Drogues </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77289"/>
                    </a:solidFill>
                  </a:tcPr>
                </a:tc>
                <a:tc>
                  <a:txBody>
                    <a:bodyPr/>
                    <a:lstStyle/>
                    <a:p>
                      <a:pPr algn="ctr">
                        <a:lnSpc>
                          <a:spcPct val="115000"/>
                        </a:lnSpc>
                        <a:spcAft>
                          <a:spcPts val="0"/>
                        </a:spcAft>
                      </a:pPr>
                      <a:r>
                        <a:rPr lang="fr-FR" sz="2000" b="1" kern="120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Etat (plaisir)</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77289"/>
                    </a:solidFill>
                  </a:tcPr>
                </a:tc>
                <a:tc gridSpan="3">
                  <a:txBody>
                    <a:bodyPr/>
                    <a:lstStyle/>
                    <a:p>
                      <a:pPr>
                        <a:lnSpc>
                          <a:spcPct val="115000"/>
                        </a:lnSpc>
                        <a:spcAft>
                          <a:spcPts val="0"/>
                        </a:spcAft>
                      </a:pPr>
                      <a:r>
                        <a:rPr lang="fr-FR" sz="2000" b="1" kern="1200" dirty="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      Verbe    </a:t>
                      </a:r>
                      <a:r>
                        <a:rPr lang="fr-FR" sz="2000" b="1" kern="1200" dirty="0" smtClean="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000" b="1" kern="1200" dirty="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(Personnes/Autres</a:t>
                      </a:r>
                      <a:r>
                        <a:rPr lang="fr-FR" sz="2000" b="1" kern="1200" dirty="0" smtClean="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77289"/>
                    </a:solidFill>
                  </a:tcPr>
                </a:tc>
                <a:tc hMerge="1">
                  <a:txBody>
                    <a:bodyPr/>
                    <a:lstStyle/>
                    <a:p>
                      <a:endParaRPr lang="fr-FR"/>
                    </a:p>
                  </a:txBody>
                  <a:tcPr/>
                </a:tc>
                <a:tc hMerge="1">
                  <a:txBody>
                    <a:bodyPr/>
                    <a:lstStyle/>
                    <a:p>
                      <a:endParaRPr lang="fr-FR"/>
                    </a:p>
                  </a:txBody>
                  <a:tcPr/>
                </a:tc>
              </a:tr>
              <a:tr h="202565">
                <a:tc>
                  <a:txBody>
                    <a:bodyPr/>
                    <a:lstStyle/>
                    <a:p>
                      <a:pPr algn="ctr">
                        <a:lnSpc>
                          <a:spcPct val="115000"/>
                        </a:lnSpc>
                        <a:spcAft>
                          <a:spcPts val="0"/>
                        </a:spcAft>
                      </a:pPr>
                      <a:r>
                        <a:rPr lang="fr-FR" sz="2000" b="1" kern="1200" dirty="0" smtClean="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kif</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E97AD"/>
                    </a:solidFill>
                  </a:tcPr>
                </a:tc>
                <a:tc>
                  <a:txBody>
                    <a:bodyPr/>
                    <a:lstStyle/>
                    <a:p>
                      <a:pPr algn="ctr">
                        <a:lnSpc>
                          <a:spcPct val="115000"/>
                        </a:lnSpc>
                        <a:spcAft>
                          <a:spcPts val="0"/>
                        </a:spcAft>
                      </a:pPr>
                      <a:r>
                        <a:rPr lang="fr-FR" sz="20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425 (32,79%)</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CEFF1"/>
                    </a:solidFill>
                  </a:tcPr>
                </a:tc>
                <a:tc>
                  <a:txBody>
                    <a:bodyPr/>
                    <a:lstStyle/>
                    <a:p>
                      <a:pPr algn="ctr">
                        <a:lnSpc>
                          <a:spcPct val="115000"/>
                        </a:lnSpc>
                        <a:spcAft>
                          <a:spcPts val="0"/>
                        </a:spcAft>
                      </a:pPr>
                      <a:r>
                        <a:rPr lang="fr-FR" sz="20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46</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CEFF1"/>
                    </a:solidFill>
                  </a:tcPr>
                </a:tc>
                <a:tc>
                  <a:txBody>
                    <a:bodyPr/>
                    <a:lstStyle/>
                    <a:p>
                      <a:pPr algn="ctr">
                        <a:lnSpc>
                          <a:spcPct val="115000"/>
                        </a:lnSpc>
                        <a:spcAft>
                          <a:spcPts val="0"/>
                        </a:spcAft>
                      </a:pPr>
                      <a:r>
                        <a:rPr lang="fr-FR" sz="20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311</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CEFF1"/>
                    </a:solidFill>
                  </a:tcPr>
                </a:tc>
                <a:tc>
                  <a:txBody>
                    <a:bodyPr/>
                    <a:lstStyle/>
                    <a:p>
                      <a:pPr algn="ctr">
                        <a:lnSpc>
                          <a:spcPct val="115000"/>
                        </a:lnSpc>
                        <a:spcAft>
                          <a:spcPts val="0"/>
                        </a:spcAft>
                      </a:pPr>
                      <a:r>
                        <a:rPr lang="fr-FR" sz="20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68</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D9A4"/>
                    </a:solidFill>
                  </a:tcPr>
                </a:tc>
                <a:tc>
                  <a:txBody>
                    <a:bodyPr/>
                    <a:lstStyle/>
                    <a:p>
                      <a:pPr algn="ctr">
                        <a:lnSpc>
                          <a:spcPct val="115000"/>
                        </a:lnSpc>
                        <a:spcAft>
                          <a:spcPts val="0"/>
                        </a:spcAft>
                      </a:pPr>
                      <a:r>
                        <a:rPr lang="fr-FR" sz="20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(20)</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D9A4"/>
                    </a:solidFill>
                  </a:tcPr>
                </a:tc>
                <a:tc>
                  <a:txBody>
                    <a:bodyPr/>
                    <a:lstStyle/>
                    <a:p>
                      <a:pPr algn="ctr">
                        <a:lnSpc>
                          <a:spcPct val="115000"/>
                        </a:lnSpc>
                        <a:spcAft>
                          <a:spcPts val="0"/>
                        </a:spcAft>
                      </a:pPr>
                      <a:r>
                        <a:rPr lang="fr-FR" sz="20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(48)</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D9A4"/>
                    </a:solidFill>
                  </a:tcPr>
                </a:tc>
              </a:tr>
              <a:tr h="160655">
                <a:tc>
                  <a:txBody>
                    <a:bodyPr/>
                    <a:lstStyle/>
                    <a:p>
                      <a:pPr algn="ctr">
                        <a:lnSpc>
                          <a:spcPct val="115000"/>
                        </a:lnSpc>
                        <a:spcAft>
                          <a:spcPts val="0"/>
                        </a:spcAft>
                      </a:pPr>
                      <a:r>
                        <a:rPr lang="fr-FR" sz="2000" b="1" kern="120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kiff</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E97AD"/>
                    </a:solidFill>
                  </a:tcPr>
                </a:tc>
                <a:tc>
                  <a:txBody>
                    <a:bodyPr/>
                    <a:lstStyle/>
                    <a:p>
                      <a:pPr algn="ctr">
                        <a:lnSpc>
                          <a:spcPct val="115000"/>
                        </a:lnSpc>
                        <a:spcAft>
                          <a:spcPts val="0"/>
                        </a:spcAft>
                      </a:pPr>
                      <a:r>
                        <a:rPr lang="fr-FR" sz="20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871 (67,21%)</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8DDE3"/>
                    </a:solidFill>
                  </a:tcPr>
                </a:tc>
                <a:tc>
                  <a:txBody>
                    <a:bodyPr/>
                    <a:lstStyle/>
                    <a:p>
                      <a:pPr algn="ctr">
                        <a:lnSpc>
                          <a:spcPct val="115000"/>
                        </a:lnSpc>
                        <a:spcAft>
                          <a:spcPts val="0"/>
                        </a:spcAft>
                      </a:pPr>
                      <a:r>
                        <a:rPr lang="fr-FR" sz="2000" kern="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8DDE3"/>
                    </a:solidFill>
                  </a:tcPr>
                </a:tc>
                <a:tc>
                  <a:txBody>
                    <a:bodyPr/>
                    <a:lstStyle/>
                    <a:p>
                      <a:pPr algn="ctr">
                        <a:lnSpc>
                          <a:spcPct val="115000"/>
                        </a:lnSpc>
                        <a:spcAft>
                          <a:spcPts val="0"/>
                        </a:spcAft>
                      </a:pPr>
                      <a:r>
                        <a:rPr lang="fr-FR" sz="2000" kern="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527</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8DDE3"/>
                    </a:solidFill>
                  </a:tcPr>
                </a:tc>
                <a:tc>
                  <a:txBody>
                    <a:bodyPr/>
                    <a:lstStyle/>
                    <a:p>
                      <a:pPr algn="ctr">
                        <a:lnSpc>
                          <a:spcPct val="115000"/>
                        </a:lnSpc>
                        <a:spcAft>
                          <a:spcPts val="0"/>
                        </a:spcAft>
                      </a:pPr>
                      <a:r>
                        <a:rPr lang="fr-FR" sz="20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344</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9ECD2"/>
                    </a:solidFill>
                  </a:tcPr>
                </a:tc>
                <a:tc>
                  <a:txBody>
                    <a:bodyPr/>
                    <a:lstStyle/>
                    <a:p>
                      <a:pPr algn="ctr">
                        <a:lnSpc>
                          <a:spcPct val="115000"/>
                        </a:lnSpc>
                        <a:spcAft>
                          <a:spcPts val="0"/>
                        </a:spcAft>
                      </a:pPr>
                      <a:r>
                        <a:rPr lang="fr-FR" sz="20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(65)</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9ECD2"/>
                    </a:solidFill>
                  </a:tcPr>
                </a:tc>
                <a:tc>
                  <a:txBody>
                    <a:bodyPr/>
                    <a:lstStyle/>
                    <a:p>
                      <a:pPr algn="ctr">
                        <a:lnSpc>
                          <a:spcPct val="115000"/>
                        </a:lnSpc>
                        <a:spcAft>
                          <a:spcPts val="0"/>
                        </a:spcAft>
                      </a:pPr>
                      <a:r>
                        <a:rPr lang="fr-FR" sz="20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(279)</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9ECD2"/>
                    </a:solidFill>
                  </a:tcPr>
                </a:tc>
              </a:tr>
              <a:tr h="118745">
                <a:tc>
                  <a:txBody>
                    <a:bodyPr/>
                    <a:lstStyle/>
                    <a:p>
                      <a:pPr algn="ctr">
                        <a:lnSpc>
                          <a:spcPct val="115000"/>
                        </a:lnSpc>
                        <a:spcAft>
                          <a:spcPts val="0"/>
                        </a:spcAft>
                      </a:pPr>
                      <a:r>
                        <a:rPr lang="fr-FR" sz="2000" b="1" kern="120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Total</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77289"/>
                    </a:solidFill>
                  </a:tcPr>
                </a:tc>
                <a:tc>
                  <a:txBody>
                    <a:bodyPr/>
                    <a:lstStyle/>
                    <a:p>
                      <a:pPr algn="ctr">
                        <a:lnSpc>
                          <a:spcPct val="115000"/>
                        </a:lnSpc>
                        <a:spcAft>
                          <a:spcPts val="0"/>
                        </a:spcAft>
                      </a:pPr>
                      <a:r>
                        <a:rPr lang="fr-FR" sz="2000" b="1" kern="120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1296</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77289"/>
                    </a:solidFill>
                  </a:tcPr>
                </a:tc>
                <a:tc>
                  <a:txBody>
                    <a:bodyPr/>
                    <a:lstStyle/>
                    <a:p>
                      <a:pPr algn="ctr">
                        <a:lnSpc>
                          <a:spcPct val="115000"/>
                        </a:lnSpc>
                        <a:spcAft>
                          <a:spcPts val="0"/>
                        </a:spcAft>
                      </a:pPr>
                      <a:r>
                        <a:rPr lang="fr-FR" sz="2000" b="1" kern="120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46</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77289"/>
                    </a:solidFill>
                  </a:tcPr>
                </a:tc>
                <a:tc>
                  <a:txBody>
                    <a:bodyPr/>
                    <a:lstStyle/>
                    <a:p>
                      <a:pPr algn="ctr">
                        <a:lnSpc>
                          <a:spcPct val="115000"/>
                        </a:lnSpc>
                        <a:spcAft>
                          <a:spcPts val="0"/>
                        </a:spcAft>
                      </a:pPr>
                      <a:r>
                        <a:rPr lang="fr-FR" sz="2000" b="1" kern="1200"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838</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77289"/>
                    </a:solidFill>
                  </a:tcPr>
                </a:tc>
                <a:tc>
                  <a:txBody>
                    <a:bodyPr/>
                    <a:lstStyle/>
                    <a:p>
                      <a:pPr algn="ctr">
                        <a:lnSpc>
                          <a:spcPct val="115000"/>
                        </a:lnSpc>
                        <a:spcAft>
                          <a:spcPts val="0"/>
                        </a:spcAft>
                      </a:pPr>
                      <a:r>
                        <a:rPr lang="fr-FR" sz="2000" b="1" u="sng" kern="120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412</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77289"/>
                    </a:solidFill>
                  </a:tcPr>
                </a:tc>
                <a:tc>
                  <a:txBody>
                    <a:bodyPr/>
                    <a:lstStyle/>
                    <a:p>
                      <a:pPr algn="ctr">
                        <a:lnSpc>
                          <a:spcPct val="115000"/>
                        </a:lnSpc>
                        <a:spcAft>
                          <a:spcPts val="0"/>
                        </a:spcAft>
                      </a:pPr>
                      <a:r>
                        <a:rPr lang="fr-FR" sz="2000" b="1" kern="120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(85)</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77289"/>
                    </a:solidFill>
                  </a:tcPr>
                </a:tc>
                <a:tc>
                  <a:txBody>
                    <a:bodyPr/>
                    <a:lstStyle/>
                    <a:p>
                      <a:pPr algn="ctr">
                        <a:lnSpc>
                          <a:spcPct val="115000"/>
                        </a:lnSpc>
                        <a:spcAft>
                          <a:spcPts val="0"/>
                        </a:spcAft>
                      </a:pPr>
                      <a:r>
                        <a:rPr lang="fr-FR" sz="2000" b="1" kern="1200"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(327)</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77289"/>
                    </a:solidFill>
                  </a:tcPr>
                </a:tc>
              </a:tr>
            </a:tbl>
          </a:graphicData>
        </a:graphic>
      </p:graphicFrame>
      <p:graphicFrame>
        <p:nvGraphicFramePr>
          <p:cNvPr id="3" name="Tableau 2"/>
          <p:cNvGraphicFramePr>
            <a:graphicFrameLocks noGrp="1"/>
          </p:cNvGraphicFramePr>
          <p:nvPr>
            <p:extLst>
              <p:ext uri="{D42A27DB-BD31-4B8C-83A1-F6EECF244321}">
                <p14:modId xmlns:p14="http://schemas.microsoft.com/office/powerpoint/2010/main" val="273946646"/>
              </p:ext>
            </p:extLst>
          </p:nvPr>
        </p:nvGraphicFramePr>
        <p:xfrm>
          <a:off x="783335" y="4339876"/>
          <a:ext cx="10515601" cy="720090"/>
        </p:xfrm>
        <a:graphic>
          <a:graphicData uri="http://schemas.openxmlformats.org/drawingml/2006/table">
            <a:tbl>
              <a:tblPr firstRow="1" firstCol="1" bandRow="1"/>
              <a:tblGrid>
                <a:gridCol w="2117842"/>
                <a:gridCol w="1884396"/>
                <a:gridCol w="2132564"/>
                <a:gridCol w="2235617"/>
                <a:gridCol w="2145182"/>
              </a:tblGrid>
              <a:tr h="325755">
                <a:tc>
                  <a:txBody>
                    <a:bodyPr/>
                    <a:lstStyle/>
                    <a:p>
                      <a:pPr algn="ctr">
                        <a:lnSpc>
                          <a:spcPct val="115000"/>
                        </a:lnSpc>
                        <a:spcAft>
                          <a:spcPts val="0"/>
                        </a:spcAft>
                      </a:pPr>
                      <a:r>
                        <a:rPr lang="fr-FR" sz="2000" b="1" kern="1200" dirty="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Expressions</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7E97AD"/>
                    </a:solidFill>
                  </a:tcPr>
                </a:tc>
                <a:tc>
                  <a:txBody>
                    <a:bodyPr/>
                    <a:lstStyle/>
                    <a:p>
                      <a:pPr algn="ctr">
                        <a:lnSpc>
                          <a:spcPct val="115000"/>
                        </a:lnSpc>
                        <a:spcAft>
                          <a:spcPts val="0"/>
                        </a:spcAft>
                      </a:pPr>
                      <a:r>
                        <a:rPr lang="fr-FR" sz="2000" b="1" kern="120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Kiffer grave</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7E97AD"/>
                    </a:solidFill>
                  </a:tcPr>
                </a:tc>
                <a:tc>
                  <a:txBody>
                    <a:bodyPr/>
                    <a:lstStyle/>
                    <a:p>
                      <a:pPr algn="ctr">
                        <a:lnSpc>
                          <a:spcPct val="115000"/>
                        </a:lnSpc>
                        <a:spcAft>
                          <a:spcPts val="0"/>
                        </a:spcAft>
                      </a:pPr>
                      <a:r>
                        <a:rPr lang="fr-FR" sz="2000" b="1" kern="1200" dirty="0" err="1">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Surkiffer</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7E97AD"/>
                    </a:solidFill>
                  </a:tcPr>
                </a:tc>
                <a:tc>
                  <a:txBody>
                    <a:bodyPr/>
                    <a:lstStyle/>
                    <a:p>
                      <a:pPr algn="ctr">
                        <a:lnSpc>
                          <a:spcPct val="115000"/>
                        </a:lnSpc>
                        <a:spcAft>
                          <a:spcPts val="0"/>
                        </a:spcAft>
                      </a:pPr>
                      <a:r>
                        <a:rPr lang="fr-FR" sz="2000" b="1" kern="120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Kiffer sa race</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7E97AD"/>
                    </a:solidFill>
                  </a:tcPr>
                </a:tc>
                <a:tc>
                  <a:txBody>
                    <a:bodyPr/>
                    <a:lstStyle/>
                    <a:p>
                      <a:pPr algn="ctr">
                        <a:lnSpc>
                          <a:spcPct val="115000"/>
                        </a:lnSpc>
                        <a:spcAft>
                          <a:spcPts val="0"/>
                        </a:spcAft>
                      </a:pPr>
                      <a:r>
                        <a:rPr lang="fr-FR" sz="2000" b="1" kern="120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Kiffer la life</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7E97AD"/>
                    </a:solidFill>
                  </a:tcPr>
                </a:tc>
              </a:tr>
              <a:tr h="240665">
                <a:tc>
                  <a:txBody>
                    <a:bodyPr/>
                    <a:lstStyle/>
                    <a:p>
                      <a:pPr algn="ctr">
                        <a:lnSpc>
                          <a:spcPct val="115000"/>
                        </a:lnSpc>
                        <a:spcAft>
                          <a:spcPts val="0"/>
                        </a:spcAft>
                      </a:pPr>
                      <a:r>
                        <a:rPr lang="fr-FR" sz="2000" b="1" kern="120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Occurrences</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E97AD"/>
                    </a:solidFill>
                  </a:tcPr>
                </a:tc>
                <a:tc>
                  <a:txBody>
                    <a:bodyPr/>
                    <a:lstStyle/>
                    <a:p>
                      <a:pPr algn="ctr">
                        <a:lnSpc>
                          <a:spcPct val="115000"/>
                        </a:lnSpc>
                        <a:spcAft>
                          <a:spcPts val="0"/>
                        </a:spcAft>
                      </a:pPr>
                      <a:r>
                        <a:rPr lang="fr-FR" sz="20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135</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8DDE3"/>
                    </a:solidFill>
                  </a:tcPr>
                </a:tc>
                <a:tc>
                  <a:txBody>
                    <a:bodyPr/>
                    <a:lstStyle/>
                    <a:p>
                      <a:pPr algn="ctr">
                        <a:lnSpc>
                          <a:spcPct val="115000"/>
                        </a:lnSpc>
                        <a:spcAft>
                          <a:spcPts val="0"/>
                        </a:spcAft>
                      </a:pPr>
                      <a:r>
                        <a:rPr lang="fr-FR" sz="20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117</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8DDE3"/>
                    </a:solidFill>
                  </a:tcPr>
                </a:tc>
                <a:tc>
                  <a:txBody>
                    <a:bodyPr/>
                    <a:lstStyle/>
                    <a:p>
                      <a:pPr algn="ctr">
                        <a:lnSpc>
                          <a:spcPct val="115000"/>
                        </a:lnSpc>
                        <a:spcAft>
                          <a:spcPts val="0"/>
                        </a:spcAft>
                      </a:pPr>
                      <a:r>
                        <a:rPr lang="fr-FR" sz="20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14</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8DDE3"/>
                    </a:solidFill>
                  </a:tcPr>
                </a:tc>
                <a:tc>
                  <a:txBody>
                    <a:bodyPr/>
                    <a:lstStyle/>
                    <a:p>
                      <a:pPr algn="ctr">
                        <a:lnSpc>
                          <a:spcPct val="115000"/>
                        </a:lnSpc>
                        <a:spcAft>
                          <a:spcPts val="0"/>
                        </a:spcAft>
                      </a:pPr>
                      <a:r>
                        <a:rPr lang="fr-FR" sz="20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8DDE3"/>
                    </a:solidFill>
                  </a:tcPr>
                </a:tc>
              </a:tr>
            </a:tbl>
          </a:graphicData>
        </a:graphic>
      </p:graphicFrame>
    </p:spTree>
    <p:extLst>
      <p:ext uri="{BB962C8B-B14F-4D97-AF65-F5344CB8AC3E}">
        <p14:creationId xmlns:p14="http://schemas.microsoft.com/office/powerpoint/2010/main" val="32595292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au 2"/>
          <p:cNvGraphicFramePr>
            <a:graphicFrameLocks noGrp="1"/>
          </p:cNvGraphicFramePr>
          <p:nvPr>
            <p:extLst>
              <p:ext uri="{D42A27DB-BD31-4B8C-83A1-F6EECF244321}">
                <p14:modId xmlns:p14="http://schemas.microsoft.com/office/powerpoint/2010/main" val="3138356659"/>
              </p:ext>
            </p:extLst>
          </p:nvPr>
        </p:nvGraphicFramePr>
        <p:xfrm>
          <a:off x="630936" y="1"/>
          <a:ext cx="10506457" cy="6858000"/>
        </p:xfrm>
        <a:graphic>
          <a:graphicData uri="http://schemas.openxmlformats.org/drawingml/2006/table">
            <a:tbl>
              <a:tblPr firstRow="1" firstCol="1" bandRow="1">
                <a:tableStyleId>{5C22544A-7EE6-4342-B048-85BDC9FD1C3A}</a:tableStyleId>
              </a:tblPr>
              <a:tblGrid>
                <a:gridCol w="2373857"/>
                <a:gridCol w="2373857"/>
                <a:gridCol w="2374841"/>
                <a:gridCol w="2374841"/>
                <a:gridCol w="1009061"/>
              </a:tblGrid>
              <a:tr h="278559">
                <a:tc gridSpan="5">
                  <a:txBody>
                    <a:bodyPr/>
                    <a:lstStyle/>
                    <a:p>
                      <a:pPr algn="ctr">
                        <a:lnSpc>
                          <a:spcPct val="115000"/>
                        </a:lnSpc>
                        <a:spcAft>
                          <a:spcPts val="0"/>
                        </a:spcAft>
                      </a:pPr>
                      <a:r>
                        <a:rPr lang="fr-FR" sz="1600" dirty="0">
                          <a:effectLst/>
                        </a:rPr>
                        <a:t>Le verbe kiffer/kifer</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nchor="ct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278559">
                <a:tc>
                  <a:txBody>
                    <a:bodyPr/>
                    <a:lstStyle/>
                    <a:p>
                      <a:pPr algn="ctr">
                        <a:lnSpc>
                          <a:spcPct val="115000"/>
                        </a:lnSpc>
                        <a:spcAft>
                          <a:spcPts val="0"/>
                        </a:spcAft>
                      </a:pPr>
                      <a:r>
                        <a:rPr lang="fr-FR" sz="1600" dirty="0">
                          <a:effectLst/>
                        </a:rPr>
                        <a:t>Temps</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nchor="ctr"/>
                </a:tc>
                <a:tc>
                  <a:txBody>
                    <a:bodyPr/>
                    <a:lstStyle/>
                    <a:p>
                      <a:pPr algn="ctr">
                        <a:lnSpc>
                          <a:spcPct val="115000"/>
                        </a:lnSpc>
                        <a:spcAft>
                          <a:spcPts val="0"/>
                        </a:spcAft>
                      </a:pPr>
                      <a:r>
                        <a:rPr lang="fr-FR" sz="1600">
                          <a:effectLst/>
                        </a:rPr>
                        <a:t>ff</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nchor="ctr"/>
                </a:tc>
                <a:tc>
                  <a:txBody>
                    <a:bodyPr/>
                    <a:lstStyle/>
                    <a:p>
                      <a:pPr algn="ctr">
                        <a:lnSpc>
                          <a:spcPct val="115000"/>
                        </a:lnSpc>
                        <a:spcAft>
                          <a:spcPts val="0"/>
                        </a:spcAft>
                      </a:pPr>
                      <a:r>
                        <a:rPr lang="fr-FR" sz="1600">
                          <a:effectLst/>
                        </a:rPr>
                        <a:t>occ.</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nchor="ctr"/>
                </a:tc>
                <a:tc>
                  <a:txBody>
                    <a:bodyPr/>
                    <a:lstStyle/>
                    <a:p>
                      <a:pPr algn="ctr">
                        <a:lnSpc>
                          <a:spcPct val="115000"/>
                        </a:lnSpc>
                        <a:spcAft>
                          <a:spcPts val="0"/>
                        </a:spcAft>
                      </a:pPr>
                      <a:r>
                        <a:rPr lang="fr-FR" sz="1600">
                          <a:effectLst/>
                        </a:rPr>
                        <a:t>f</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nchor="ctr"/>
                </a:tc>
                <a:tc>
                  <a:txBody>
                    <a:bodyPr/>
                    <a:lstStyle/>
                    <a:p>
                      <a:pPr algn="ctr">
                        <a:lnSpc>
                          <a:spcPct val="115000"/>
                        </a:lnSpc>
                        <a:spcAft>
                          <a:spcPts val="0"/>
                        </a:spcAft>
                      </a:pPr>
                      <a:r>
                        <a:rPr lang="fr-FR" sz="1600">
                          <a:effectLst/>
                        </a:rPr>
                        <a:t>occ.</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nchor="ctr"/>
                </a:tc>
              </a:tr>
              <a:tr h="278559">
                <a:tc>
                  <a:txBody>
                    <a:bodyPr/>
                    <a:lstStyle/>
                    <a:p>
                      <a:pPr algn="ctr">
                        <a:lnSpc>
                          <a:spcPct val="115000"/>
                        </a:lnSpc>
                        <a:spcAft>
                          <a:spcPts val="0"/>
                        </a:spcAft>
                      </a:pPr>
                      <a:r>
                        <a:rPr lang="fr-FR" sz="1600" dirty="0">
                          <a:effectLst/>
                        </a:rPr>
                        <a:t>Infinitif</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nchor="ctr"/>
                </a:tc>
                <a:tc>
                  <a:txBody>
                    <a:bodyPr/>
                    <a:lstStyle/>
                    <a:p>
                      <a:pPr>
                        <a:lnSpc>
                          <a:spcPct val="115000"/>
                        </a:lnSpc>
                        <a:spcAft>
                          <a:spcPts val="0"/>
                        </a:spcAft>
                      </a:pPr>
                      <a:r>
                        <a:rPr lang="fr-FR" sz="1600">
                          <a:effectLst/>
                        </a:rPr>
                        <a:t>kiffer</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nchor="ctr"/>
                </a:tc>
                <a:tc>
                  <a:txBody>
                    <a:bodyPr/>
                    <a:lstStyle/>
                    <a:p>
                      <a:pPr algn="ctr">
                        <a:lnSpc>
                          <a:spcPct val="115000"/>
                        </a:lnSpc>
                        <a:spcAft>
                          <a:spcPts val="0"/>
                        </a:spcAft>
                      </a:pPr>
                      <a:r>
                        <a:rPr lang="fr-FR" sz="1600">
                          <a:effectLst/>
                        </a:rPr>
                        <a:t>756</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nchor="ctr"/>
                </a:tc>
                <a:tc>
                  <a:txBody>
                    <a:bodyPr/>
                    <a:lstStyle/>
                    <a:p>
                      <a:pPr>
                        <a:lnSpc>
                          <a:spcPct val="115000"/>
                        </a:lnSpc>
                        <a:spcAft>
                          <a:spcPts val="0"/>
                        </a:spcAft>
                      </a:pPr>
                      <a:r>
                        <a:rPr lang="fr-FR" sz="1600">
                          <a:effectLst/>
                        </a:rPr>
                        <a:t>kifer</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nchor="ctr"/>
                </a:tc>
                <a:tc>
                  <a:txBody>
                    <a:bodyPr/>
                    <a:lstStyle/>
                    <a:p>
                      <a:pPr algn="ctr">
                        <a:lnSpc>
                          <a:spcPct val="115000"/>
                        </a:lnSpc>
                        <a:spcAft>
                          <a:spcPts val="0"/>
                        </a:spcAft>
                      </a:pPr>
                      <a:r>
                        <a:rPr lang="fr-FR" sz="1600">
                          <a:effectLst/>
                        </a:rPr>
                        <a:t>9</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nchor="ctr"/>
                </a:tc>
              </a:tr>
              <a:tr h="278559">
                <a:tc rowSpan="5">
                  <a:txBody>
                    <a:bodyPr/>
                    <a:lstStyle/>
                    <a:p>
                      <a:pPr algn="ctr">
                        <a:lnSpc>
                          <a:spcPct val="115000"/>
                        </a:lnSpc>
                        <a:spcAft>
                          <a:spcPts val="0"/>
                        </a:spcAft>
                      </a:pPr>
                      <a:r>
                        <a:rPr lang="fr-FR" sz="1600" dirty="0">
                          <a:effectLst/>
                        </a:rPr>
                        <a:t>Présent de l’indicatif</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nchor="ctr"/>
                </a:tc>
                <a:tc>
                  <a:txBody>
                    <a:bodyPr/>
                    <a:lstStyle/>
                    <a:p>
                      <a:pPr>
                        <a:lnSpc>
                          <a:spcPct val="115000"/>
                        </a:lnSpc>
                        <a:spcAft>
                          <a:spcPts val="0"/>
                        </a:spcAft>
                      </a:pPr>
                      <a:r>
                        <a:rPr lang="fr-FR" sz="1600">
                          <a:effectLst/>
                        </a:rPr>
                        <a:t>kiffe</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nchor="ctr"/>
                </a:tc>
                <a:tc>
                  <a:txBody>
                    <a:bodyPr/>
                    <a:lstStyle/>
                    <a:p>
                      <a:pPr algn="ctr">
                        <a:lnSpc>
                          <a:spcPct val="115000"/>
                        </a:lnSpc>
                        <a:spcAft>
                          <a:spcPts val="0"/>
                        </a:spcAft>
                      </a:pPr>
                      <a:r>
                        <a:rPr lang="fr-FR" sz="1600">
                          <a:effectLst/>
                        </a:rPr>
                        <a:t>1108</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nchor="ctr"/>
                </a:tc>
                <a:tc>
                  <a:txBody>
                    <a:bodyPr/>
                    <a:lstStyle/>
                    <a:p>
                      <a:pPr>
                        <a:lnSpc>
                          <a:spcPct val="115000"/>
                        </a:lnSpc>
                        <a:spcAft>
                          <a:spcPts val="0"/>
                        </a:spcAft>
                      </a:pPr>
                      <a:r>
                        <a:rPr lang="fr-FR" sz="1600">
                          <a:effectLst/>
                        </a:rPr>
                        <a:t>kife</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nchor="ctr"/>
                </a:tc>
                <a:tc>
                  <a:txBody>
                    <a:bodyPr/>
                    <a:lstStyle/>
                    <a:p>
                      <a:pPr algn="ctr">
                        <a:lnSpc>
                          <a:spcPct val="115000"/>
                        </a:lnSpc>
                        <a:spcAft>
                          <a:spcPts val="0"/>
                        </a:spcAft>
                      </a:pPr>
                      <a:r>
                        <a:rPr lang="fr-FR" sz="1600">
                          <a:effectLst/>
                        </a:rPr>
                        <a:t>5</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nchor="ctr"/>
                </a:tc>
              </a:tr>
              <a:tr h="278559">
                <a:tc vMerge="1">
                  <a:txBody>
                    <a:bodyPr/>
                    <a:lstStyle/>
                    <a:p>
                      <a:endParaRPr lang="fr-FR"/>
                    </a:p>
                  </a:txBody>
                  <a:tcPr/>
                </a:tc>
                <a:tc>
                  <a:txBody>
                    <a:bodyPr/>
                    <a:lstStyle/>
                    <a:p>
                      <a:pPr>
                        <a:lnSpc>
                          <a:spcPct val="115000"/>
                        </a:lnSpc>
                        <a:spcAft>
                          <a:spcPts val="0"/>
                        </a:spcAft>
                      </a:pPr>
                      <a:r>
                        <a:rPr lang="fr-FR" sz="1600">
                          <a:effectLst/>
                        </a:rPr>
                        <a:t>kiffes</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nchor="ctr"/>
                </a:tc>
                <a:tc>
                  <a:txBody>
                    <a:bodyPr/>
                    <a:lstStyle/>
                    <a:p>
                      <a:pPr algn="ctr">
                        <a:lnSpc>
                          <a:spcPct val="115000"/>
                        </a:lnSpc>
                        <a:spcAft>
                          <a:spcPts val="0"/>
                        </a:spcAft>
                      </a:pPr>
                      <a:r>
                        <a:rPr lang="fr-FR" sz="1600">
                          <a:effectLst/>
                        </a:rPr>
                        <a:t>103</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nchor="ctr"/>
                </a:tc>
                <a:tc>
                  <a:txBody>
                    <a:bodyPr/>
                    <a:lstStyle/>
                    <a:p>
                      <a:pPr>
                        <a:lnSpc>
                          <a:spcPct val="115000"/>
                        </a:lnSpc>
                        <a:spcAft>
                          <a:spcPts val="0"/>
                        </a:spcAft>
                      </a:pPr>
                      <a:r>
                        <a:rPr lang="fr-FR" sz="1600">
                          <a:effectLst/>
                        </a:rPr>
                        <a:t>kifes</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nchor="ctr"/>
                </a:tc>
                <a:tc>
                  <a:txBody>
                    <a:bodyPr/>
                    <a:lstStyle/>
                    <a:p>
                      <a:pPr algn="ctr">
                        <a:lnSpc>
                          <a:spcPct val="115000"/>
                        </a:lnSpc>
                        <a:spcAft>
                          <a:spcPts val="0"/>
                        </a:spcAft>
                      </a:pPr>
                      <a:r>
                        <a:rPr lang="fr-FR" sz="1600">
                          <a:effectLst/>
                        </a:rPr>
                        <a:t>0</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nchor="ctr"/>
                </a:tc>
              </a:tr>
              <a:tr h="278559">
                <a:tc vMerge="1">
                  <a:txBody>
                    <a:bodyPr/>
                    <a:lstStyle/>
                    <a:p>
                      <a:endParaRPr lang="fr-FR"/>
                    </a:p>
                  </a:txBody>
                  <a:tcPr/>
                </a:tc>
                <a:tc>
                  <a:txBody>
                    <a:bodyPr/>
                    <a:lstStyle/>
                    <a:p>
                      <a:pPr>
                        <a:lnSpc>
                          <a:spcPct val="115000"/>
                        </a:lnSpc>
                        <a:spcAft>
                          <a:spcPts val="0"/>
                        </a:spcAft>
                      </a:pPr>
                      <a:r>
                        <a:rPr lang="fr-FR" sz="1600">
                          <a:effectLst/>
                        </a:rPr>
                        <a:t>kiffons</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nchor="ctr"/>
                </a:tc>
                <a:tc>
                  <a:txBody>
                    <a:bodyPr/>
                    <a:lstStyle/>
                    <a:p>
                      <a:pPr algn="ctr">
                        <a:lnSpc>
                          <a:spcPct val="115000"/>
                        </a:lnSpc>
                        <a:spcAft>
                          <a:spcPts val="0"/>
                        </a:spcAft>
                      </a:pPr>
                      <a:r>
                        <a:rPr lang="fr-FR" sz="1600">
                          <a:effectLst/>
                        </a:rPr>
                        <a:t>1</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nchor="ctr"/>
                </a:tc>
                <a:tc>
                  <a:txBody>
                    <a:bodyPr/>
                    <a:lstStyle/>
                    <a:p>
                      <a:pPr>
                        <a:lnSpc>
                          <a:spcPct val="115000"/>
                        </a:lnSpc>
                        <a:spcAft>
                          <a:spcPts val="0"/>
                        </a:spcAft>
                      </a:pPr>
                      <a:r>
                        <a:rPr lang="fr-FR" sz="1600">
                          <a:effectLst/>
                        </a:rPr>
                        <a:t>kifons</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nchor="ctr"/>
                </a:tc>
                <a:tc>
                  <a:txBody>
                    <a:bodyPr/>
                    <a:lstStyle/>
                    <a:p>
                      <a:pPr algn="ctr">
                        <a:lnSpc>
                          <a:spcPct val="115000"/>
                        </a:lnSpc>
                        <a:spcAft>
                          <a:spcPts val="0"/>
                        </a:spcAft>
                      </a:pPr>
                      <a:r>
                        <a:rPr lang="fr-FR" sz="1600">
                          <a:effectLst/>
                        </a:rPr>
                        <a:t>0</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nchor="ctr"/>
                </a:tc>
              </a:tr>
              <a:tr h="278559">
                <a:tc vMerge="1">
                  <a:txBody>
                    <a:bodyPr/>
                    <a:lstStyle/>
                    <a:p>
                      <a:endParaRPr lang="fr-FR"/>
                    </a:p>
                  </a:txBody>
                  <a:tcPr/>
                </a:tc>
                <a:tc>
                  <a:txBody>
                    <a:bodyPr/>
                    <a:lstStyle/>
                    <a:p>
                      <a:pPr>
                        <a:lnSpc>
                          <a:spcPct val="115000"/>
                        </a:lnSpc>
                        <a:spcAft>
                          <a:spcPts val="0"/>
                        </a:spcAft>
                      </a:pPr>
                      <a:r>
                        <a:rPr lang="fr-FR" sz="1600" dirty="0">
                          <a:effectLst/>
                        </a:rPr>
                        <a:t>kiffez</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nchor="ctr"/>
                </a:tc>
                <a:tc>
                  <a:txBody>
                    <a:bodyPr/>
                    <a:lstStyle/>
                    <a:p>
                      <a:pPr algn="ctr">
                        <a:lnSpc>
                          <a:spcPct val="115000"/>
                        </a:lnSpc>
                        <a:spcAft>
                          <a:spcPts val="0"/>
                        </a:spcAft>
                      </a:pPr>
                      <a:r>
                        <a:rPr lang="fr-FR" sz="1600">
                          <a:effectLst/>
                        </a:rPr>
                        <a:t>75</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nchor="ctr"/>
                </a:tc>
                <a:tc>
                  <a:txBody>
                    <a:bodyPr/>
                    <a:lstStyle/>
                    <a:p>
                      <a:pPr>
                        <a:lnSpc>
                          <a:spcPct val="115000"/>
                        </a:lnSpc>
                        <a:spcAft>
                          <a:spcPts val="0"/>
                        </a:spcAft>
                      </a:pPr>
                      <a:r>
                        <a:rPr lang="fr-FR" sz="1600">
                          <a:effectLst/>
                        </a:rPr>
                        <a:t>kifez</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nchor="ctr"/>
                </a:tc>
                <a:tc>
                  <a:txBody>
                    <a:bodyPr/>
                    <a:lstStyle/>
                    <a:p>
                      <a:pPr algn="ctr">
                        <a:lnSpc>
                          <a:spcPct val="115000"/>
                        </a:lnSpc>
                        <a:spcAft>
                          <a:spcPts val="0"/>
                        </a:spcAft>
                      </a:pPr>
                      <a:r>
                        <a:rPr lang="fr-FR" sz="1600">
                          <a:effectLst/>
                        </a:rPr>
                        <a:t>0</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nchor="ctr"/>
                </a:tc>
              </a:tr>
              <a:tr h="278559">
                <a:tc vMerge="1">
                  <a:txBody>
                    <a:bodyPr/>
                    <a:lstStyle/>
                    <a:p>
                      <a:endParaRPr lang="fr-FR"/>
                    </a:p>
                  </a:txBody>
                  <a:tcPr/>
                </a:tc>
                <a:tc>
                  <a:txBody>
                    <a:bodyPr/>
                    <a:lstStyle/>
                    <a:p>
                      <a:pPr>
                        <a:lnSpc>
                          <a:spcPct val="115000"/>
                        </a:lnSpc>
                        <a:spcAft>
                          <a:spcPts val="0"/>
                        </a:spcAft>
                      </a:pPr>
                      <a:r>
                        <a:rPr lang="fr-FR" sz="1600" dirty="0">
                          <a:effectLst/>
                        </a:rPr>
                        <a:t>kiffent</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nchor="ctr"/>
                </a:tc>
                <a:tc>
                  <a:txBody>
                    <a:bodyPr/>
                    <a:lstStyle/>
                    <a:p>
                      <a:pPr algn="ctr">
                        <a:lnSpc>
                          <a:spcPct val="115000"/>
                        </a:lnSpc>
                        <a:spcAft>
                          <a:spcPts val="0"/>
                        </a:spcAft>
                      </a:pPr>
                      <a:r>
                        <a:rPr lang="fr-FR" sz="1600">
                          <a:effectLst/>
                        </a:rPr>
                        <a:t>149</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nchor="ctr"/>
                </a:tc>
                <a:tc>
                  <a:txBody>
                    <a:bodyPr/>
                    <a:lstStyle/>
                    <a:p>
                      <a:pPr>
                        <a:lnSpc>
                          <a:spcPct val="115000"/>
                        </a:lnSpc>
                        <a:spcAft>
                          <a:spcPts val="0"/>
                        </a:spcAft>
                      </a:pPr>
                      <a:r>
                        <a:rPr lang="fr-FR" sz="1600">
                          <a:effectLst/>
                        </a:rPr>
                        <a:t>kifent</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nchor="ctr"/>
                </a:tc>
                <a:tc>
                  <a:txBody>
                    <a:bodyPr/>
                    <a:lstStyle/>
                    <a:p>
                      <a:pPr algn="ctr">
                        <a:lnSpc>
                          <a:spcPct val="115000"/>
                        </a:lnSpc>
                        <a:spcAft>
                          <a:spcPts val="0"/>
                        </a:spcAft>
                      </a:pPr>
                      <a:r>
                        <a:rPr lang="fr-FR" sz="1600">
                          <a:effectLst/>
                        </a:rPr>
                        <a:t>0</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nchor="ctr"/>
                </a:tc>
              </a:tr>
              <a:tr h="278559">
                <a:tc rowSpan="5">
                  <a:txBody>
                    <a:bodyPr/>
                    <a:lstStyle/>
                    <a:p>
                      <a:pPr algn="ctr">
                        <a:lnSpc>
                          <a:spcPct val="115000"/>
                        </a:lnSpc>
                        <a:spcAft>
                          <a:spcPts val="0"/>
                        </a:spcAft>
                      </a:pPr>
                      <a:r>
                        <a:rPr lang="fr-FR" sz="1600">
                          <a:effectLst/>
                        </a:rPr>
                        <a:t>Futur simple</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nchor="ctr"/>
                </a:tc>
                <a:tc>
                  <a:txBody>
                    <a:bodyPr/>
                    <a:lstStyle/>
                    <a:p>
                      <a:pPr>
                        <a:lnSpc>
                          <a:spcPct val="115000"/>
                        </a:lnSpc>
                        <a:spcAft>
                          <a:spcPts val="0"/>
                        </a:spcAft>
                      </a:pPr>
                      <a:r>
                        <a:rPr lang="fr-FR" sz="1600" dirty="0">
                          <a:effectLst/>
                        </a:rPr>
                        <a:t>kifferai</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nchor="ctr"/>
                </a:tc>
                <a:tc>
                  <a:txBody>
                    <a:bodyPr/>
                    <a:lstStyle/>
                    <a:p>
                      <a:pPr algn="ctr">
                        <a:lnSpc>
                          <a:spcPct val="115000"/>
                        </a:lnSpc>
                        <a:spcAft>
                          <a:spcPts val="0"/>
                        </a:spcAft>
                      </a:pPr>
                      <a:r>
                        <a:rPr lang="fr-FR" sz="1600">
                          <a:effectLst/>
                        </a:rPr>
                        <a:t>9</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nchor="ctr"/>
                </a:tc>
                <a:tc>
                  <a:txBody>
                    <a:bodyPr/>
                    <a:lstStyle/>
                    <a:p>
                      <a:pPr>
                        <a:lnSpc>
                          <a:spcPct val="115000"/>
                        </a:lnSpc>
                        <a:spcAft>
                          <a:spcPts val="0"/>
                        </a:spcAft>
                      </a:pPr>
                      <a:r>
                        <a:rPr lang="fr-FR" sz="1600">
                          <a:effectLst/>
                        </a:rPr>
                        <a:t>kiferai</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nchor="ctr"/>
                </a:tc>
                <a:tc>
                  <a:txBody>
                    <a:bodyPr/>
                    <a:lstStyle/>
                    <a:p>
                      <a:pPr algn="ctr">
                        <a:lnSpc>
                          <a:spcPct val="115000"/>
                        </a:lnSpc>
                        <a:spcAft>
                          <a:spcPts val="0"/>
                        </a:spcAft>
                      </a:pPr>
                      <a:r>
                        <a:rPr lang="fr-FR" sz="1600">
                          <a:effectLst/>
                        </a:rPr>
                        <a:t>0</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nchor="ctr"/>
                </a:tc>
              </a:tr>
              <a:tr h="278559">
                <a:tc vMerge="1">
                  <a:txBody>
                    <a:bodyPr/>
                    <a:lstStyle/>
                    <a:p>
                      <a:endParaRPr lang="fr-FR"/>
                    </a:p>
                  </a:txBody>
                  <a:tcPr/>
                </a:tc>
                <a:tc>
                  <a:txBody>
                    <a:bodyPr/>
                    <a:lstStyle/>
                    <a:p>
                      <a:pPr>
                        <a:lnSpc>
                          <a:spcPct val="115000"/>
                        </a:lnSpc>
                        <a:spcAft>
                          <a:spcPts val="0"/>
                        </a:spcAft>
                      </a:pPr>
                      <a:r>
                        <a:rPr lang="fr-FR" sz="1600" dirty="0">
                          <a:effectLst/>
                        </a:rPr>
                        <a:t>kifferas</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nchor="ctr"/>
                </a:tc>
                <a:tc>
                  <a:txBody>
                    <a:bodyPr/>
                    <a:lstStyle/>
                    <a:p>
                      <a:pPr algn="ctr">
                        <a:lnSpc>
                          <a:spcPct val="115000"/>
                        </a:lnSpc>
                        <a:spcAft>
                          <a:spcPts val="0"/>
                        </a:spcAft>
                      </a:pPr>
                      <a:r>
                        <a:rPr lang="fr-FR" sz="1600">
                          <a:effectLst/>
                        </a:rPr>
                        <a:t>4</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nchor="ctr"/>
                </a:tc>
                <a:tc>
                  <a:txBody>
                    <a:bodyPr/>
                    <a:lstStyle/>
                    <a:p>
                      <a:pPr>
                        <a:lnSpc>
                          <a:spcPct val="115000"/>
                        </a:lnSpc>
                        <a:spcAft>
                          <a:spcPts val="0"/>
                        </a:spcAft>
                      </a:pPr>
                      <a:r>
                        <a:rPr lang="fr-FR" sz="1600">
                          <a:effectLst/>
                        </a:rPr>
                        <a:t>kiferas</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nchor="ctr"/>
                </a:tc>
                <a:tc>
                  <a:txBody>
                    <a:bodyPr/>
                    <a:lstStyle/>
                    <a:p>
                      <a:pPr algn="ctr">
                        <a:lnSpc>
                          <a:spcPct val="115000"/>
                        </a:lnSpc>
                        <a:spcAft>
                          <a:spcPts val="0"/>
                        </a:spcAft>
                      </a:pPr>
                      <a:r>
                        <a:rPr lang="fr-FR" sz="1600">
                          <a:effectLst/>
                        </a:rPr>
                        <a:t>0</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nchor="ctr"/>
                </a:tc>
              </a:tr>
              <a:tr h="278559">
                <a:tc vMerge="1">
                  <a:txBody>
                    <a:bodyPr/>
                    <a:lstStyle/>
                    <a:p>
                      <a:endParaRPr lang="fr-FR"/>
                    </a:p>
                  </a:txBody>
                  <a:tcPr/>
                </a:tc>
                <a:tc>
                  <a:txBody>
                    <a:bodyPr/>
                    <a:lstStyle/>
                    <a:p>
                      <a:pPr>
                        <a:lnSpc>
                          <a:spcPct val="115000"/>
                        </a:lnSpc>
                        <a:spcAft>
                          <a:spcPts val="0"/>
                        </a:spcAft>
                      </a:pPr>
                      <a:r>
                        <a:rPr lang="fr-FR" sz="1600" dirty="0">
                          <a:effectLst/>
                        </a:rPr>
                        <a:t>kiffera</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nchor="ctr"/>
                </a:tc>
                <a:tc>
                  <a:txBody>
                    <a:bodyPr/>
                    <a:lstStyle/>
                    <a:p>
                      <a:pPr algn="ctr">
                        <a:lnSpc>
                          <a:spcPct val="115000"/>
                        </a:lnSpc>
                        <a:spcAft>
                          <a:spcPts val="0"/>
                        </a:spcAft>
                      </a:pPr>
                      <a:r>
                        <a:rPr lang="fr-FR" sz="1600" dirty="0">
                          <a:effectLst/>
                        </a:rPr>
                        <a:t>4</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nchor="ctr"/>
                </a:tc>
                <a:tc>
                  <a:txBody>
                    <a:bodyPr/>
                    <a:lstStyle/>
                    <a:p>
                      <a:pPr>
                        <a:lnSpc>
                          <a:spcPct val="115000"/>
                        </a:lnSpc>
                        <a:spcAft>
                          <a:spcPts val="0"/>
                        </a:spcAft>
                      </a:pPr>
                      <a:r>
                        <a:rPr lang="fr-FR" sz="1600">
                          <a:effectLst/>
                        </a:rPr>
                        <a:t>kifera</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nchor="ctr"/>
                </a:tc>
                <a:tc>
                  <a:txBody>
                    <a:bodyPr/>
                    <a:lstStyle/>
                    <a:p>
                      <a:pPr algn="ctr">
                        <a:lnSpc>
                          <a:spcPct val="115000"/>
                        </a:lnSpc>
                        <a:spcAft>
                          <a:spcPts val="0"/>
                        </a:spcAft>
                      </a:pPr>
                      <a:r>
                        <a:rPr lang="fr-FR" sz="1600">
                          <a:effectLst/>
                        </a:rPr>
                        <a:t>0</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nchor="ctr"/>
                </a:tc>
              </a:tr>
              <a:tr h="278559">
                <a:tc vMerge="1">
                  <a:txBody>
                    <a:bodyPr/>
                    <a:lstStyle/>
                    <a:p>
                      <a:endParaRPr lang="fr-FR"/>
                    </a:p>
                  </a:txBody>
                  <a:tcPr/>
                </a:tc>
                <a:tc>
                  <a:txBody>
                    <a:bodyPr/>
                    <a:lstStyle/>
                    <a:p>
                      <a:pPr>
                        <a:lnSpc>
                          <a:spcPct val="115000"/>
                        </a:lnSpc>
                        <a:spcAft>
                          <a:spcPts val="0"/>
                        </a:spcAft>
                      </a:pPr>
                      <a:r>
                        <a:rPr lang="fr-FR" sz="1600">
                          <a:effectLst/>
                        </a:rPr>
                        <a:t>kifferez</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nchor="ctr"/>
                </a:tc>
                <a:tc>
                  <a:txBody>
                    <a:bodyPr/>
                    <a:lstStyle/>
                    <a:p>
                      <a:pPr algn="ctr">
                        <a:lnSpc>
                          <a:spcPct val="115000"/>
                        </a:lnSpc>
                        <a:spcAft>
                          <a:spcPts val="0"/>
                        </a:spcAft>
                      </a:pPr>
                      <a:r>
                        <a:rPr lang="fr-FR" sz="1600" dirty="0">
                          <a:effectLst/>
                        </a:rPr>
                        <a:t>2</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nchor="ctr"/>
                </a:tc>
                <a:tc>
                  <a:txBody>
                    <a:bodyPr/>
                    <a:lstStyle/>
                    <a:p>
                      <a:pPr>
                        <a:lnSpc>
                          <a:spcPct val="115000"/>
                        </a:lnSpc>
                        <a:spcAft>
                          <a:spcPts val="0"/>
                        </a:spcAft>
                      </a:pPr>
                      <a:r>
                        <a:rPr lang="fr-FR" sz="1600">
                          <a:effectLst/>
                        </a:rPr>
                        <a:t>kiferez</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nchor="ctr"/>
                </a:tc>
                <a:tc>
                  <a:txBody>
                    <a:bodyPr/>
                    <a:lstStyle/>
                    <a:p>
                      <a:pPr algn="ctr">
                        <a:lnSpc>
                          <a:spcPct val="115000"/>
                        </a:lnSpc>
                        <a:spcAft>
                          <a:spcPts val="0"/>
                        </a:spcAft>
                      </a:pPr>
                      <a:r>
                        <a:rPr lang="fr-FR" sz="1600">
                          <a:effectLst/>
                        </a:rPr>
                        <a:t>0</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nchor="ctr"/>
                </a:tc>
              </a:tr>
              <a:tr h="278559">
                <a:tc vMerge="1">
                  <a:txBody>
                    <a:bodyPr/>
                    <a:lstStyle/>
                    <a:p>
                      <a:endParaRPr lang="fr-FR"/>
                    </a:p>
                  </a:txBody>
                  <a:tcPr/>
                </a:tc>
                <a:tc>
                  <a:txBody>
                    <a:bodyPr/>
                    <a:lstStyle/>
                    <a:p>
                      <a:pPr>
                        <a:lnSpc>
                          <a:spcPct val="115000"/>
                        </a:lnSpc>
                        <a:spcAft>
                          <a:spcPts val="0"/>
                        </a:spcAft>
                      </a:pPr>
                      <a:r>
                        <a:rPr lang="fr-FR" sz="1600">
                          <a:effectLst/>
                        </a:rPr>
                        <a:t>kifferont</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nchor="ctr"/>
                </a:tc>
                <a:tc>
                  <a:txBody>
                    <a:bodyPr/>
                    <a:lstStyle/>
                    <a:p>
                      <a:pPr algn="ctr">
                        <a:lnSpc>
                          <a:spcPct val="115000"/>
                        </a:lnSpc>
                        <a:spcAft>
                          <a:spcPts val="0"/>
                        </a:spcAft>
                      </a:pPr>
                      <a:r>
                        <a:rPr lang="fr-FR" sz="1600" dirty="0">
                          <a:effectLst/>
                        </a:rPr>
                        <a:t>4</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nchor="ctr"/>
                </a:tc>
                <a:tc>
                  <a:txBody>
                    <a:bodyPr/>
                    <a:lstStyle/>
                    <a:p>
                      <a:pPr>
                        <a:lnSpc>
                          <a:spcPct val="115000"/>
                        </a:lnSpc>
                        <a:spcAft>
                          <a:spcPts val="0"/>
                        </a:spcAft>
                      </a:pPr>
                      <a:r>
                        <a:rPr lang="fr-FR" sz="1600">
                          <a:effectLst/>
                        </a:rPr>
                        <a:t>kiferont</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nchor="ctr"/>
                </a:tc>
                <a:tc>
                  <a:txBody>
                    <a:bodyPr/>
                    <a:lstStyle/>
                    <a:p>
                      <a:pPr algn="ctr">
                        <a:lnSpc>
                          <a:spcPct val="115000"/>
                        </a:lnSpc>
                        <a:spcAft>
                          <a:spcPts val="0"/>
                        </a:spcAft>
                      </a:pPr>
                      <a:r>
                        <a:rPr lang="fr-FR" sz="1600">
                          <a:effectLst/>
                        </a:rPr>
                        <a:t>0</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nchor="ctr"/>
                </a:tc>
              </a:tr>
              <a:tr h="278559">
                <a:tc rowSpan="2">
                  <a:txBody>
                    <a:bodyPr/>
                    <a:lstStyle/>
                    <a:p>
                      <a:pPr algn="ctr">
                        <a:lnSpc>
                          <a:spcPct val="115000"/>
                        </a:lnSpc>
                        <a:spcAft>
                          <a:spcPts val="0"/>
                        </a:spcAft>
                      </a:pPr>
                      <a:r>
                        <a:rPr lang="fr-FR" sz="1600">
                          <a:effectLst/>
                        </a:rPr>
                        <a:t>Imparfait</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nchor="ctr"/>
                </a:tc>
                <a:tc>
                  <a:txBody>
                    <a:bodyPr/>
                    <a:lstStyle/>
                    <a:p>
                      <a:pPr>
                        <a:lnSpc>
                          <a:spcPct val="115000"/>
                        </a:lnSpc>
                        <a:spcAft>
                          <a:spcPts val="0"/>
                        </a:spcAft>
                      </a:pPr>
                      <a:r>
                        <a:rPr lang="fr-FR" sz="1600">
                          <a:effectLst/>
                        </a:rPr>
                        <a:t>kiffais</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nchor="ctr"/>
                </a:tc>
                <a:tc>
                  <a:txBody>
                    <a:bodyPr/>
                    <a:lstStyle/>
                    <a:p>
                      <a:pPr algn="ctr">
                        <a:lnSpc>
                          <a:spcPct val="115000"/>
                        </a:lnSpc>
                        <a:spcAft>
                          <a:spcPts val="0"/>
                        </a:spcAft>
                      </a:pPr>
                      <a:r>
                        <a:rPr lang="fr-FR" sz="1600" dirty="0">
                          <a:effectLst/>
                        </a:rPr>
                        <a:t>31</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nchor="ctr"/>
                </a:tc>
                <a:tc>
                  <a:txBody>
                    <a:bodyPr/>
                    <a:lstStyle/>
                    <a:p>
                      <a:pPr>
                        <a:lnSpc>
                          <a:spcPct val="115000"/>
                        </a:lnSpc>
                        <a:spcAft>
                          <a:spcPts val="0"/>
                        </a:spcAft>
                      </a:pPr>
                      <a:r>
                        <a:rPr lang="fr-FR" sz="1600">
                          <a:effectLst/>
                        </a:rPr>
                        <a:t>kifais</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nchor="ctr"/>
                </a:tc>
                <a:tc>
                  <a:txBody>
                    <a:bodyPr/>
                    <a:lstStyle/>
                    <a:p>
                      <a:pPr algn="ctr">
                        <a:lnSpc>
                          <a:spcPct val="115000"/>
                        </a:lnSpc>
                        <a:spcAft>
                          <a:spcPts val="0"/>
                        </a:spcAft>
                      </a:pPr>
                      <a:r>
                        <a:rPr lang="fr-FR" sz="1600">
                          <a:effectLst/>
                        </a:rPr>
                        <a:t>0</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nchor="ctr"/>
                </a:tc>
              </a:tr>
              <a:tr h="278559">
                <a:tc vMerge="1">
                  <a:txBody>
                    <a:bodyPr/>
                    <a:lstStyle/>
                    <a:p>
                      <a:endParaRPr lang="fr-FR"/>
                    </a:p>
                  </a:txBody>
                  <a:tcPr/>
                </a:tc>
                <a:tc>
                  <a:txBody>
                    <a:bodyPr/>
                    <a:lstStyle/>
                    <a:p>
                      <a:pPr>
                        <a:lnSpc>
                          <a:spcPct val="115000"/>
                        </a:lnSpc>
                        <a:spcAft>
                          <a:spcPts val="0"/>
                        </a:spcAft>
                      </a:pPr>
                      <a:r>
                        <a:rPr lang="fr-FR" sz="1600">
                          <a:effectLst/>
                        </a:rPr>
                        <a:t>kiffait</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nchor="ctr"/>
                </a:tc>
                <a:tc>
                  <a:txBody>
                    <a:bodyPr/>
                    <a:lstStyle/>
                    <a:p>
                      <a:pPr algn="ctr">
                        <a:lnSpc>
                          <a:spcPct val="115000"/>
                        </a:lnSpc>
                        <a:spcAft>
                          <a:spcPts val="0"/>
                        </a:spcAft>
                      </a:pPr>
                      <a:r>
                        <a:rPr lang="fr-FR" sz="1600" dirty="0">
                          <a:effectLst/>
                        </a:rPr>
                        <a:t>30</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nchor="ctr"/>
                </a:tc>
                <a:tc>
                  <a:txBody>
                    <a:bodyPr/>
                    <a:lstStyle/>
                    <a:p>
                      <a:pPr>
                        <a:lnSpc>
                          <a:spcPct val="115000"/>
                        </a:lnSpc>
                        <a:spcAft>
                          <a:spcPts val="0"/>
                        </a:spcAft>
                      </a:pPr>
                      <a:r>
                        <a:rPr lang="fr-FR" sz="1600" dirty="0">
                          <a:effectLst/>
                        </a:rPr>
                        <a:t>kifait</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nchor="ctr"/>
                </a:tc>
                <a:tc>
                  <a:txBody>
                    <a:bodyPr/>
                    <a:lstStyle/>
                    <a:p>
                      <a:pPr algn="ctr">
                        <a:lnSpc>
                          <a:spcPct val="115000"/>
                        </a:lnSpc>
                        <a:spcAft>
                          <a:spcPts val="0"/>
                        </a:spcAft>
                      </a:pPr>
                      <a:r>
                        <a:rPr lang="fr-FR" sz="1600">
                          <a:effectLst/>
                        </a:rPr>
                        <a:t>0</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nchor="ctr"/>
                </a:tc>
              </a:tr>
              <a:tr h="278559">
                <a:tc rowSpan="3">
                  <a:txBody>
                    <a:bodyPr/>
                    <a:lstStyle/>
                    <a:p>
                      <a:pPr algn="ctr">
                        <a:lnSpc>
                          <a:spcPct val="115000"/>
                        </a:lnSpc>
                        <a:spcAft>
                          <a:spcPts val="0"/>
                        </a:spcAft>
                      </a:pPr>
                      <a:r>
                        <a:rPr lang="fr-FR" sz="1600">
                          <a:effectLst/>
                        </a:rPr>
                        <a:t>Participes passé</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nchor="ctr"/>
                </a:tc>
                <a:tc>
                  <a:txBody>
                    <a:bodyPr/>
                    <a:lstStyle/>
                    <a:p>
                      <a:pPr>
                        <a:lnSpc>
                          <a:spcPct val="115000"/>
                        </a:lnSpc>
                        <a:spcAft>
                          <a:spcPts val="0"/>
                        </a:spcAft>
                      </a:pPr>
                      <a:r>
                        <a:rPr lang="fr-FR" sz="1600">
                          <a:effectLst/>
                        </a:rPr>
                        <a:t>kiffé</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nchor="ctr"/>
                </a:tc>
                <a:tc>
                  <a:txBody>
                    <a:bodyPr/>
                    <a:lstStyle/>
                    <a:p>
                      <a:pPr algn="ctr">
                        <a:lnSpc>
                          <a:spcPct val="115000"/>
                        </a:lnSpc>
                        <a:spcAft>
                          <a:spcPts val="0"/>
                        </a:spcAft>
                      </a:pPr>
                      <a:r>
                        <a:rPr lang="fr-FR" sz="1600">
                          <a:effectLst/>
                        </a:rPr>
                        <a:t>390</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nchor="ctr"/>
                </a:tc>
                <a:tc>
                  <a:txBody>
                    <a:bodyPr/>
                    <a:lstStyle/>
                    <a:p>
                      <a:pPr>
                        <a:lnSpc>
                          <a:spcPct val="115000"/>
                        </a:lnSpc>
                        <a:spcAft>
                          <a:spcPts val="0"/>
                        </a:spcAft>
                      </a:pPr>
                      <a:r>
                        <a:rPr lang="fr-FR" sz="1600" dirty="0">
                          <a:effectLst/>
                        </a:rPr>
                        <a:t>kifé</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nchor="ctr"/>
                </a:tc>
                <a:tc>
                  <a:txBody>
                    <a:bodyPr/>
                    <a:lstStyle/>
                    <a:p>
                      <a:pPr algn="ctr">
                        <a:lnSpc>
                          <a:spcPct val="115000"/>
                        </a:lnSpc>
                        <a:spcAft>
                          <a:spcPts val="0"/>
                        </a:spcAft>
                      </a:pPr>
                      <a:r>
                        <a:rPr lang="fr-FR" sz="1600">
                          <a:effectLst/>
                        </a:rPr>
                        <a:t>7</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nchor="ctr"/>
                </a:tc>
              </a:tr>
              <a:tr h="278559">
                <a:tc vMerge="1">
                  <a:txBody>
                    <a:bodyPr/>
                    <a:lstStyle/>
                    <a:p>
                      <a:endParaRPr lang="fr-FR"/>
                    </a:p>
                  </a:txBody>
                  <a:tcPr/>
                </a:tc>
                <a:tc>
                  <a:txBody>
                    <a:bodyPr/>
                    <a:lstStyle/>
                    <a:p>
                      <a:pPr>
                        <a:lnSpc>
                          <a:spcPct val="115000"/>
                        </a:lnSpc>
                        <a:spcAft>
                          <a:spcPts val="0"/>
                        </a:spcAft>
                      </a:pPr>
                      <a:r>
                        <a:rPr lang="fr-FR" sz="1600">
                          <a:effectLst/>
                        </a:rPr>
                        <a:t>kiffés</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nchor="ctr"/>
                </a:tc>
                <a:tc>
                  <a:txBody>
                    <a:bodyPr/>
                    <a:lstStyle/>
                    <a:p>
                      <a:pPr algn="ctr">
                        <a:lnSpc>
                          <a:spcPct val="115000"/>
                        </a:lnSpc>
                        <a:spcAft>
                          <a:spcPts val="0"/>
                        </a:spcAft>
                      </a:pPr>
                      <a:r>
                        <a:rPr lang="fr-FR" sz="1600">
                          <a:effectLst/>
                        </a:rPr>
                        <a:t>5</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nchor="ctr"/>
                </a:tc>
                <a:tc>
                  <a:txBody>
                    <a:bodyPr/>
                    <a:lstStyle/>
                    <a:p>
                      <a:pPr>
                        <a:lnSpc>
                          <a:spcPct val="115000"/>
                        </a:lnSpc>
                        <a:spcAft>
                          <a:spcPts val="0"/>
                        </a:spcAft>
                      </a:pPr>
                      <a:r>
                        <a:rPr lang="fr-FR" sz="1600" dirty="0">
                          <a:effectLst/>
                        </a:rPr>
                        <a:t>kifés</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nchor="ctr"/>
                </a:tc>
                <a:tc>
                  <a:txBody>
                    <a:bodyPr/>
                    <a:lstStyle/>
                    <a:p>
                      <a:pPr algn="ctr">
                        <a:lnSpc>
                          <a:spcPct val="115000"/>
                        </a:lnSpc>
                        <a:spcAft>
                          <a:spcPts val="0"/>
                        </a:spcAft>
                      </a:pPr>
                      <a:r>
                        <a:rPr lang="fr-FR" sz="1600" dirty="0">
                          <a:effectLst/>
                        </a:rPr>
                        <a:t>0</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nchor="ctr"/>
                </a:tc>
              </a:tr>
              <a:tr h="278559">
                <a:tc vMerge="1">
                  <a:txBody>
                    <a:bodyPr/>
                    <a:lstStyle/>
                    <a:p>
                      <a:endParaRPr lang="fr-FR"/>
                    </a:p>
                  </a:txBody>
                  <a:tcPr/>
                </a:tc>
                <a:tc>
                  <a:txBody>
                    <a:bodyPr/>
                    <a:lstStyle/>
                    <a:p>
                      <a:pPr>
                        <a:lnSpc>
                          <a:spcPct val="115000"/>
                        </a:lnSpc>
                        <a:spcAft>
                          <a:spcPts val="0"/>
                        </a:spcAft>
                      </a:pPr>
                      <a:r>
                        <a:rPr lang="fr-FR" sz="1600">
                          <a:effectLst/>
                        </a:rPr>
                        <a:t>kiffée</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nchor="ctr"/>
                </a:tc>
                <a:tc>
                  <a:txBody>
                    <a:bodyPr/>
                    <a:lstStyle/>
                    <a:p>
                      <a:pPr algn="ctr">
                        <a:lnSpc>
                          <a:spcPct val="115000"/>
                        </a:lnSpc>
                        <a:spcAft>
                          <a:spcPts val="0"/>
                        </a:spcAft>
                      </a:pPr>
                      <a:r>
                        <a:rPr lang="fr-FR" sz="1600">
                          <a:effectLst/>
                        </a:rPr>
                        <a:t>6</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nchor="ctr"/>
                </a:tc>
                <a:tc>
                  <a:txBody>
                    <a:bodyPr/>
                    <a:lstStyle/>
                    <a:p>
                      <a:pPr>
                        <a:lnSpc>
                          <a:spcPct val="115000"/>
                        </a:lnSpc>
                        <a:spcAft>
                          <a:spcPts val="0"/>
                        </a:spcAft>
                      </a:pPr>
                      <a:r>
                        <a:rPr lang="fr-FR" sz="1600">
                          <a:effectLst/>
                        </a:rPr>
                        <a:t>kifée</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nchor="ctr"/>
                </a:tc>
                <a:tc>
                  <a:txBody>
                    <a:bodyPr/>
                    <a:lstStyle/>
                    <a:p>
                      <a:pPr algn="ctr">
                        <a:lnSpc>
                          <a:spcPct val="115000"/>
                        </a:lnSpc>
                        <a:spcAft>
                          <a:spcPts val="0"/>
                        </a:spcAft>
                      </a:pPr>
                      <a:r>
                        <a:rPr lang="fr-FR" sz="1600" dirty="0">
                          <a:effectLst/>
                        </a:rPr>
                        <a:t>3</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nchor="ctr"/>
                </a:tc>
              </a:tr>
              <a:tr h="278559">
                <a:tc rowSpan="2">
                  <a:txBody>
                    <a:bodyPr/>
                    <a:lstStyle/>
                    <a:p>
                      <a:pPr algn="ctr">
                        <a:lnSpc>
                          <a:spcPct val="115000"/>
                        </a:lnSpc>
                        <a:spcAft>
                          <a:spcPts val="0"/>
                        </a:spcAft>
                      </a:pPr>
                      <a:r>
                        <a:rPr lang="fr-FR" sz="1600">
                          <a:effectLst/>
                        </a:rPr>
                        <a:t>Conditionnel présent</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nchor="ctr"/>
                </a:tc>
                <a:tc>
                  <a:txBody>
                    <a:bodyPr/>
                    <a:lstStyle/>
                    <a:p>
                      <a:pPr>
                        <a:lnSpc>
                          <a:spcPct val="115000"/>
                        </a:lnSpc>
                        <a:spcAft>
                          <a:spcPts val="0"/>
                        </a:spcAft>
                      </a:pPr>
                      <a:r>
                        <a:rPr lang="fr-FR" sz="1600">
                          <a:effectLst/>
                        </a:rPr>
                        <a:t>kifferais</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nchor="ctr"/>
                </a:tc>
                <a:tc>
                  <a:txBody>
                    <a:bodyPr/>
                    <a:lstStyle/>
                    <a:p>
                      <a:pPr algn="ctr">
                        <a:lnSpc>
                          <a:spcPct val="115000"/>
                        </a:lnSpc>
                        <a:spcAft>
                          <a:spcPts val="0"/>
                        </a:spcAft>
                      </a:pPr>
                      <a:r>
                        <a:rPr lang="fr-FR" sz="1600">
                          <a:effectLst/>
                        </a:rPr>
                        <a:t>16</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nchor="ctr"/>
                </a:tc>
                <a:tc>
                  <a:txBody>
                    <a:bodyPr/>
                    <a:lstStyle/>
                    <a:p>
                      <a:pPr>
                        <a:lnSpc>
                          <a:spcPct val="115000"/>
                        </a:lnSpc>
                        <a:spcAft>
                          <a:spcPts val="0"/>
                        </a:spcAft>
                      </a:pPr>
                      <a:r>
                        <a:rPr lang="fr-FR" sz="1600">
                          <a:effectLst/>
                        </a:rPr>
                        <a:t>kiferais</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nchor="ctr"/>
                </a:tc>
                <a:tc>
                  <a:txBody>
                    <a:bodyPr/>
                    <a:lstStyle/>
                    <a:p>
                      <a:pPr algn="ctr">
                        <a:lnSpc>
                          <a:spcPct val="115000"/>
                        </a:lnSpc>
                        <a:spcAft>
                          <a:spcPts val="0"/>
                        </a:spcAft>
                      </a:pPr>
                      <a:r>
                        <a:rPr lang="fr-FR" sz="1600" dirty="0">
                          <a:effectLst/>
                        </a:rPr>
                        <a:t>0</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nchor="ctr"/>
                </a:tc>
              </a:tr>
              <a:tr h="278559">
                <a:tc vMerge="1">
                  <a:txBody>
                    <a:bodyPr/>
                    <a:lstStyle/>
                    <a:p>
                      <a:endParaRPr lang="fr-FR"/>
                    </a:p>
                  </a:txBody>
                  <a:tcPr/>
                </a:tc>
                <a:tc>
                  <a:txBody>
                    <a:bodyPr/>
                    <a:lstStyle/>
                    <a:p>
                      <a:pPr>
                        <a:lnSpc>
                          <a:spcPct val="115000"/>
                        </a:lnSpc>
                        <a:spcAft>
                          <a:spcPts val="0"/>
                        </a:spcAft>
                      </a:pPr>
                      <a:r>
                        <a:rPr lang="fr-FR" sz="1600">
                          <a:effectLst/>
                        </a:rPr>
                        <a:t>kifferait</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nchor="ctr"/>
                </a:tc>
                <a:tc>
                  <a:txBody>
                    <a:bodyPr/>
                    <a:lstStyle/>
                    <a:p>
                      <a:pPr algn="ctr">
                        <a:lnSpc>
                          <a:spcPct val="115000"/>
                        </a:lnSpc>
                        <a:spcAft>
                          <a:spcPts val="0"/>
                        </a:spcAft>
                      </a:pPr>
                      <a:r>
                        <a:rPr lang="fr-FR" sz="1600">
                          <a:effectLst/>
                        </a:rPr>
                        <a:t>10</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nchor="ctr"/>
                </a:tc>
                <a:tc>
                  <a:txBody>
                    <a:bodyPr/>
                    <a:lstStyle/>
                    <a:p>
                      <a:pPr>
                        <a:lnSpc>
                          <a:spcPct val="115000"/>
                        </a:lnSpc>
                        <a:spcAft>
                          <a:spcPts val="0"/>
                        </a:spcAft>
                      </a:pPr>
                      <a:r>
                        <a:rPr lang="fr-FR" sz="1600">
                          <a:effectLst/>
                        </a:rPr>
                        <a:t>kiferait</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nchor="ctr"/>
                </a:tc>
                <a:tc>
                  <a:txBody>
                    <a:bodyPr/>
                    <a:lstStyle/>
                    <a:p>
                      <a:pPr algn="ctr">
                        <a:lnSpc>
                          <a:spcPct val="115000"/>
                        </a:lnSpc>
                        <a:spcAft>
                          <a:spcPts val="0"/>
                        </a:spcAft>
                      </a:pPr>
                      <a:r>
                        <a:rPr lang="fr-FR" sz="1600" dirty="0">
                          <a:effectLst/>
                        </a:rPr>
                        <a:t>0</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nchor="ctr"/>
                </a:tc>
              </a:tr>
              <a:tr h="376973">
                <a:tc>
                  <a:txBody>
                    <a:bodyPr/>
                    <a:lstStyle/>
                    <a:p>
                      <a:pPr algn="ctr">
                        <a:lnSpc>
                          <a:spcPct val="115000"/>
                        </a:lnSpc>
                        <a:spcAft>
                          <a:spcPts val="0"/>
                        </a:spcAft>
                      </a:pPr>
                      <a:r>
                        <a:rPr lang="fr-FR" sz="1600">
                          <a:effectLst/>
                        </a:rPr>
                        <a:t>Participe présent</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nchor="ctr"/>
                </a:tc>
                <a:tc>
                  <a:txBody>
                    <a:bodyPr/>
                    <a:lstStyle/>
                    <a:p>
                      <a:pPr>
                        <a:lnSpc>
                          <a:spcPct val="115000"/>
                        </a:lnSpc>
                        <a:spcAft>
                          <a:spcPts val="0"/>
                        </a:spcAft>
                      </a:pPr>
                      <a:r>
                        <a:rPr lang="fr-FR" sz="1600">
                          <a:effectLst/>
                        </a:rPr>
                        <a:t>kiffant</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nchor="ctr"/>
                </a:tc>
                <a:tc>
                  <a:txBody>
                    <a:bodyPr/>
                    <a:lstStyle/>
                    <a:p>
                      <a:pPr algn="ctr">
                        <a:lnSpc>
                          <a:spcPct val="115000"/>
                        </a:lnSpc>
                        <a:spcAft>
                          <a:spcPts val="0"/>
                        </a:spcAft>
                      </a:pPr>
                      <a:r>
                        <a:rPr lang="fr-FR" sz="1600">
                          <a:effectLst/>
                        </a:rPr>
                        <a:t>4</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nchor="ctr"/>
                </a:tc>
                <a:tc>
                  <a:txBody>
                    <a:bodyPr/>
                    <a:lstStyle/>
                    <a:p>
                      <a:pPr>
                        <a:lnSpc>
                          <a:spcPct val="115000"/>
                        </a:lnSpc>
                        <a:spcAft>
                          <a:spcPts val="0"/>
                        </a:spcAft>
                      </a:pPr>
                      <a:r>
                        <a:rPr lang="fr-FR" sz="1600">
                          <a:effectLst/>
                        </a:rPr>
                        <a:t>kifant</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nchor="ctr"/>
                </a:tc>
                <a:tc>
                  <a:txBody>
                    <a:bodyPr/>
                    <a:lstStyle/>
                    <a:p>
                      <a:pPr algn="ctr">
                        <a:lnSpc>
                          <a:spcPct val="115000"/>
                        </a:lnSpc>
                        <a:spcAft>
                          <a:spcPts val="0"/>
                        </a:spcAft>
                      </a:pPr>
                      <a:r>
                        <a:rPr lang="fr-FR" sz="1600">
                          <a:effectLst/>
                        </a:rPr>
                        <a:t>0</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nchor="ctr"/>
                </a:tc>
              </a:tr>
              <a:tr h="278559">
                <a:tc>
                  <a:txBody>
                    <a:bodyPr/>
                    <a:lstStyle/>
                    <a:p>
                      <a:pPr algn="ctr">
                        <a:lnSpc>
                          <a:spcPct val="115000"/>
                        </a:lnSpc>
                        <a:spcAft>
                          <a:spcPts val="0"/>
                        </a:spcAft>
                      </a:pPr>
                      <a:r>
                        <a:rPr lang="fr-FR" sz="1600">
                          <a:effectLst/>
                        </a:rPr>
                        <a:t>Gérondif</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nchor="ctr"/>
                </a:tc>
                <a:tc>
                  <a:txBody>
                    <a:bodyPr/>
                    <a:lstStyle/>
                    <a:p>
                      <a:pPr>
                        <a:lnSpc>
                          <a:spcPct val="115000"/>
                        </a:lnSpc>
                        <a:spcAft>
                          <a:spcPts val="0"/>
                        </a:spcAft>
                      </a:pPr>
                      <a:r>
                        <a:rPr lang="fr-FR" sz="1600">
                          <a:effectLst/>
                        </a:rPr>
                        <a:t>kiffant</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nchor="ctr"/>
                </a:tc>
                <a:tc>
                  <a:txBody>
                    <a:bodyPr/>
                    <a:lstStyle/>
                    <a:p>
                      <a:pPr algn="ctr">
                        <a:lnSpc>
                          <a:spcPct val="115000"/>
                        </a:lnSpc>
                        <a:spcAft>
                          <a:spcPts val="0"/>
                        </a:spcAft>
                      </a:pPr>
                      <a:r>
                        <a:rPr lang="fr-FR" sz="1600">
                          <a:effectLst/>
                        </a:rPr>
                        <a:t>7</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nchor="ctr"/>
                </a:tc>
                <a:tc>
                  <a:txBody>
                    <a:bodyPr/>
                    <a:lstStyle/>
                    <a:p>
                      <a:pPr>
                        <a:lnSpc>
                          <a:spcPct val="115000"/>
                        </a:lnSpc>
                        <a:spcAft>
                          <a:spcPts val="0"/>
                        </a:spcAft>
                      </a:pPr>
                      <a:r>
                        <a:rPr lang="fr-FR" sz="1600">
                          <a:effectLst/>
                        </a:rPr>
                        <a:t>kifant</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nchor="ctr"/>
                </a:tc>
                <a:tc>
                  <a:txBody>
                    <a:bodyPr/>
                    <a:lstStyle/>
                    <a:p>
                      <a:pPr algn="ctr">
                        <a:lnSpc>
                          <a:spcPct val="115000"/>
                        </a:lnSpc>
                        <a:spcAft>
                          <a:spcPts val="0"/>
                        </a:spcAft>
                      </a:pPr>
                      <a:r>
                        <a:rPr lang="fr-FR" sz="1600">
                          <a:effectLst/>
                        </a:rPr>
                        <a:t>0</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nchor="ctr"/>
                </a:tc>
              </a:tr>
              <a:tr h="278559">
                <a:tc>
                  <a:txBody>
                    <a:bodyPr/>
                    <a:lstStyle/>
                    <a:p>
                      <a:pPr algn="ctr">
                        <a:lnSpc>
                          <a:spcPct val="115000"/>
                        </a:lnSpc>
                        <a:spcAft>
                          <a:spcPts val="0"/>
                        </a:spcAft>
                      </a:pPr>
                      <a:r>
                        <a:rPr lang="fr-FR" sz="1600">
                          <a:effectLst/>
                        </a:rPr>
                        <a:t> </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nchor="ctr"/>
                </a:tc>
                <a:tc>
                  <a:txBody>
                    <a:bodyPr/>
                    <a:lstStyle/>
                    <a:p>
                      <a:pPr algn="ctr">
                        <a:lnSpc>
                          <a:spcPct val="115000"/>
                        </a:lnSpc>
                        <a:spcAft>
                          <a:spcPts val="0"/>
                        </a:spcAft>
                      </a:pPr>
                      <a:r>
                        <a:rPr lang="fr-FR" sz="1600">
                          <a:effectLst/>
                        </a:rPr>
                        <a:t>Total</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nchor="ctr"/>
                </a:tc>
                <a:tc>
                  <a:txBody>
                    <a:bodyPr/>
                    <a:lstStyle/>
                    <a:p>
                      <a:pPr algn="ctr">
                        <a:lnSpc>
                          <a:spcPct val="115000"/>
                        </a:lnSpc>
                        <a:spcAft>
                          <a:spcPts val="0"/>
                        </a:spcAft>
                      </a:pPr>
                      <a:r>
                        <a:rPr lang="fr-FR" sz="1600">
                          <a:effectLst/>
                        </a:rPr>
                        <a:t>2738</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nchor="ctr"/>
                </a:tc>
                <a:tc>
                  <a:txBody>
                    <a:bodyPr/>
                    <a:lstStyle/>
                    <a:p>
                      <a:pPr algn="ctr">
                        <a:lnSpc>
                          <a:spcPct val="115000"/>
                        </a:lnSpc>
                        <a:spcAft>
                          <a:spcPts val="0"/>
                        </a:spcAft>
                      </a:pPr>
                      <a:r>
                        <a:rPr lang="fr-FR" sz="1600">
                          <a:effectLst/>
                        </a:rPr>
                        <a:t>Total</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nchor="ctr"/>
                </a:tc>
                <a:tc>
                  <a:txBody>
                    <a:bodyPr/>
                    <a:lstStyle/>
                    <a:p>
                      <a:pPr algn="ctr">
                        <a:lnSpc>
                          <a:spcPct val="115000"/>
                        </a:lnSpc>
                        <a:spcAft>
                          <a:spcPts val="0"/>
                        </a:spcAft>
                      </a:pPr>
                      <a:r>
                        <a:rPr lang="fr-FR" sz="1600">
                          <a:effectLst/>
                        </a:rPr>
                        <a:t>24</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nchor="ctr"/>
                </a:tc>
              </a:tr>
              <a:tr h="352729">
                <a:tc gridSpan="5">
                  <a:txBody>
                    <a:bodyPr/>
                    <a:lstStyle/>
                    <a:p>
                      <a:pPr algn="ctr">
                        <a:lnSpc>
                          <a:spcPct val="115000"/>
                        </a:lnSpc>
                        <a:spcAft>
                          <a:spcPts val="0"/>
                        </a:spcAft>
                      </a:pPr>
                      <a:r>
                        <a:rPr lang="fr-FR" sz="1600" dirty="0">
                          <a:effectLst/>
                        </a:rPr>
                        <a:t>+ la forme [kif]  (412) = 3174 occurrences  pour le verbe sur 6684  « kif » (</a:t>
                      </a:r>
                      <a:r>
                        <a:rPr lang="fr-FR" sz="1600" dirty="0" err="1">
                          <a:effectLst/>
                        </a:rPr>
                        <a:t>word</a:t>
                      </a:r>
                      <a:r>
                        <a:rPr lang="fr-FR" sz="1600" dirty="0">
                          <a:effectLst/>
                        </a:rPr>
                        <a:t> part) (28/10/2019) 47,49%</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nchor="ct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bl>
          </a:graphicData>
        </a:graphic>
      </p:graphicFrame>
    </p:spTree>
    <p:extLst>
      <p:ext uri="{BB962C8B-B14F-4D97-AF65-F5344CB8AC3E}">
        <p14:creationId xmlns:p14="http://schemas.microsoft.com/office/powerpoint/2010/main" val="236285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713229" y="573320"/>
            <a:ext cx="10637521" cy="830997"/>
          </a:xfrm>
          <a:prstGeom prst="rect">
            <a:avLst/>
          </a:prstGeom>
        </p:spPr>
        <p:txBody>
          <a:bodyPr wrap="square">
            <a:spAutoFit/>
          </a:bodyPr>
          <a:lstStyle/>
          <a:p>
            <a:r>
              <a:rPr lang="fr-FR" sz="2400" b="1" dirty="0" smtClean="0">
                <a:effectLst/>
                <a:latin typeface="Times New Roman" panose="02020603050405020304" pitchFamily="18" charset="0"/>
                <a:ea typeface="Calibri" panose="020F0502020204030204" pitchFamily="34" charset="0"/>
              </a:rPr>
              <a:t>II - Recherche sur les synonymes de </a:t>
            </a:r>
            <a:r>
              <a:rPr lang="fr-FR" sz="2400" b="1" i="1" dirty="0" smtClean="0">
                <a:effectLst/>
                <a:latin typeface="Times New Roman" panose="02020603050405020304" pitchFamily="18" charset="0"/>
                <a:ea typeface="Calibri" panose="020F0502020204030204" pitchFamily="34" charset="0"/>
              </a:rPr>
              <a:t>testicules</a:t>
            </a:r>
            <a:r>
              <a:rPr lang="fr-FR" sz="2400" b="1" dirty="0" smtClean="0">
                <a:effectLst/>
                <a:latin typeface="Times New Roman" panose="02020603050405020304" pitchFamily="18" charset="0"/>
                <a:ea typeface="Calibri" panose="020F0502020204030204" pitchFamily="34" charset="0"/>
              </a:rPr>
              <a:t> à partir des </a:t>
            </a:r>
            <a:r>
              <a:rPr lang="fr-FR" sz="2400" b="1" i="1" dirty="0" smtClean="0">
                <a:effectLst/>
                <a:latin typeface="Times New Roman" panose="02020603050405020304" pitchFamily="18" charset="0"/>
                <a:ea typeface="Calibri" panose="020F0502020204030204" pitchFamily="34" charset="0"/>
              </a:rPr>
              <a:t>Valseuses </a:t>
            </a:r>
            <a:r>
              <a:rPr lang="fr-FR" sz="2400" b="1" dirty="0" smtClean="0">
                <a:effectLst/>
                <a:latin typeface="Times New Roman" panose="02020603050405020304" pitchFamily="18" charset="0"/>
                <a:ea typeface="Calibri" panose="020F0502020204030204" pitchFamily="34" charset="0"/>
              </a:rPr>
              <a:t>de Bertrand Blier, roman (1972), film et bande-annonce (1974)</a:t>
            </a:r>
            <a:endParaRPr lang="fr-FR" sz="2400" dirty="0"/>
          </a:p>
        </p:txBody>
      </p:sp>
      <p:sp>
        <p:nvSpPr>
          <p:cNvPr id="2" name="Rectangle 1"/>
          <p:cNvSpPr/>
          <p:nvPr/>
        </p:nvSpPr>
        <p:spPr>
          <a:xfrm>
            <a:off x="713229" y="1682809"/>
            <a:ext cx="10533891" cy="3000821"/>
          </a:xfrm>
          <a:prstGeom prst="rect">
            <a:avLst/>
          </a:prstGeom>
        </p:spPr>
        <p:txBody>
          <a:bodyPr wrap="square">
            <a:spAutoFit/>
          </a:bodyPr>
          <a:lstStyle/>
          <a:p>
            <a:pPr lvl="0" indent="215900" algn="just">
              <a:lnSpc>
                <a:spcPct val="150000"/>
              </a:lnSpc>
              <a:spcAft>
                <a:spcPts val="800"/>
              </a:spcAft>
            </a:pPr>
            <a:r>
              <a:rPr lang="fr-FR"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Ce </a:t>
            </a:r>
            <a:r>
              <a:rPr lang="fr-FR"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travail </a:t>
            </a:r>
            <a:r>
              <a:rPr lang="fr-FR"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consiste à prélever les termes </a:t>
            </a:r>
            <a:r>
              <a:rPr lang="fr-FR" dirty="0" err="1"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orchidiens</a:t>
            </a:r>
            <a:r>
              <a:rPr lang="fr-FR"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 dans </a:t>
            </a:r>
            <a:r>
              <a:rPr lang="fr-FR"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l’œuvre de Blier, </a:t>
            </a:r>
            <a:r>
              <a:rPr lang="fr-FR"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à situer leur origine géographique, leur étymologie, la date qui peut leur être attribuée (dans les dictionnaires papier et en ligne), et les distinguer selon leur fréquence dans un corpus électronique récent. Ces informations peuvent nous donner une idée de leur longévité, de leur évolution et éventuellement nous permettre de déterminer ceux qui ont perduré (</a:t>
            </a:r>
            <a:r>
              <a:rPr lang="fr-FR"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transgénérationnels</a:t>
            </a:r>
            <a:r>
              <a:rPr lang="fr-FR"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et ceux qui sont vieillis (ou obsolètes). </a:t>
            </a:r>
            <a:r>
              <a:rPr lang="fr-FR"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Aussi, </a:t>
            </a:r>
            <a:r>
              <a:rPr lang="fr-FR"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nous </a:t>
            </a:r>
            <a:r>
              <a:rPr lang="fr-FR"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pouvons les confronter </a:t>
            </a:r>
            <a:r>
              <a:rPr lang="fr-FR"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avec ceux qui ont été attestés plus récemment, du verlan et dérivés essentiellement, afin de dégager d’éventuelles contiguïtés et spécificités.</a:t>
            </a:r>
            <a:endParaRPr lang="fr-FR"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34843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p:cNvPicPr>
            <a:picLocks noChangeAspect="1"/>
          </p:cNvPicPr>
          <p:nvPr/>
        </p:nvPicPr>
        <p:blipFill>
          <a:blip r:embed="rId2"/>
          <a:stretch>
            <a:fillRect/>
          </a:stretch>
        </p:blipFill>
        <p:spPr>
          <a:xfrm>
            <a:off x="2282643" y="758930"/>
            <a:ext cx="7114649" cy="493819"/>
          </a:xfrm>
          <a:prstGeom prst="rect">
            <a:avLst/>
          </a:prstGeom>
        </p:spPr>
      </p:pic>
      <p:graphicFrame>
        <p:nvGraphicFramePr>
          <p:cNvPr id="4" name="Tableau 3"/>
          <p:cNvGraphicFramePr>
            <a:graphicFrameLocks noGrp="1"/>
          </p:cNvGraphicFramePr>
          <p:nvPr/>
        </p:nvGraphicFramePr>
        <p:xfrm>
          <a:off x="838200" y="1825625"/>
          <a:ext cx="10515600" cy="1304544"/>
        </p:xfrm>
        <a:graphic>
          <a:graphicData uri="http://schemas.openxmlformats.org/drawingml/2006/table">
            <a:tbl>
              <a:tblPr firstRow="1" firstCol="1" bandRow="1"/>
              <a:tblGrid>
                <a:gridCol w="6416619"/>
                <a:gridCol w="4098981"/>
              </a:tblGrid>
              <a:tr h="0">
                <a:tc>
                  <a:txBody>
                    <a:bodyPr/>
                    <a:lstStyle/>
                    <a:p>
                      <a:pPr algn="ctr">
                        <a:lnSpc>
                          <a:spcPct val="107000"/>
                        </a:lnSpc>
                        <a:spcAft>
                          <a:spcPts val="0"/>
                        </a:spcAft>
                      </a:pPr>
                      <a:r>
                        <a:rPr lang="fr-FR" sz="2000" b="1" dirty="0">
                          <a:effectLst/>
                          <a:latin typeface="Times New Roman" panose="02020603050405020304" pitchFamily="18" charset="0"/>
                          <a:ea typeface="Calibri" panose="020F0502020204030204" pitchFamily="34" charset="0"/>
                          <a:cs typeface="Times New Roman" panose="02020603050405020304" pitchFamily="18" charset="0"/>
                        </a:rPr>
                        <a:t>Expressions</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2000" b="1" dirty="0">
                          <a:effectLst/>
                          <a:latin typeface="Times New Roman" panose="02020603050405020304" pitchFamily="18" charset="0"/>
                          <a:ea typeface="Calibri" panose="020F0502020204030204" pitchFamily="34" charset="0"/>
                          <a:cs typeface="Times New Roman" panose="02020603050405020304" pitchFamily="18" charset="0"/>
                        </a:rPr>
                        <a:t>occurrences</a:t>
                      </a:r>
                      <a:r>
                        <a:rPr lang="fr-FR"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000" b="1" dirty="0">
                          <a:effectLst/>
                          <a:latin typeface="Times New Roman" panose="02020603050405020304" pitchFamily="18" charset="0"/>
                          <a:ea typeface="Calibri" panose="020F0502020204030204" pitchFamily="34" charset="0"/>
                          <a:cs typeface="Times New Roman" panose="02020603050405020304" pitchFamily="18" charset="0"/>
                        </a:rPr>
                        <a:t>CF</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07000"/>
                        </a:lnSpc>
                        <a:spcAft>
                          <a:spcPts val="0"/>
                        </a:spcAft>
                      </a:pPr>
                      <a:r>
                        <a:rPr lang="fr-FR" sz="2000" dirty="0">
                          <a:effectLst/>
                          <a:latin typeface="Times New Roman" panose="02020603050405020304" pitchFamily="18" charset="0"/>
                          <a:ea typeface="Calibri" panose="020F0502020204030204" pitchFamily="34" charset="0"/>
                          <a:cs typeface="Times New Roman" panose="02020603050405020304" pitchFamily="18" charset="0"/>
                        </a:rPr>
                        <a:t>bijoux de familles</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2000" dirty="0">
                          <a:effectLst/>
                          <a:latin typeface="Times New Roman" panose="02020603050405020304" pitchFamily="18" charset="0"/>
                          <a:ea typeface="Calibri" panose="020F0502020204030204" pitchFamily="34" charset="0"/>
                          <a:cs typeface="Times New Roman" panose="02020603050405020304" pitchFamily="18" charset="0"/>
                        </a:rPr>
                        <a:t>283</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07000"/>
                        </a:lnSpc>
                        <a:spcAft>
                          <a:spcPts val="0"/>
                        </a:spcAft>
                      </a:pPr>
                      <a:r>
                        <a:rPr lang="fr-FR" sz="2000" dirty="0">
                          <a:effectLst/>
                          <a:latin typeface="Times New Roman" panose="02020603050405020304" pitchFamily="18" charset="0"/>
                          <a:ea typeface="Calibri" panose="020F0502020204030204" pitchFamily="34" charset="0"/>
                          <a:cs typeface="Times New Roman" panose="02020603050405020304" pitchFamily="18" charset="0"/>
                        </a:rPr>
                        <a:t>deux orphelines</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2000" dirty="0">
                          <a:effectLst/>
                          <a:latin typeface="Times New Roman" panose="02020603050405020304" pitchFamily="18" charset="0"/>
                          <a:ea typeface="Calibri" panose="020F0502020204030204" pitchFamily="34" charset="0"/>
                          <a:cs typeface="Times New Roman" panose="02020603050405020304" pitchFamily="18" charset="0"/>
                        </a:rPr>
                        <a:t>14</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07000"/>
                        </a:lnSpc>
                        <a:spcAft>
                          <a:spcPts val="0"/>
                        </a:spcAft>
                      </a:pPr>
                      <a:r>
                        <a:rPr lang="fr-FR" sz="2000" dirty="0">
                          <a:effectLst/>
                          <a:latin typeface="Times New Roman" panose="02020603050405020304" pitchFamily="18" charset="0"/>
                          <a:ea typeface="Calibri" panose="020F0502020204030204" pitchFamily="34" charset="0"/>
                          <a:cs typeface="Times New Roman" panose="02020603050405020304" pitchFamily="18" charset="0"/>
                        </a:rPr>
                        <a:t>voisines du dessous</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2000" dirty="0">
                          <a:effectLst/>
                          <a:latin typeface="Times New Roman" panose="02020603050405020304" pitchFamily="18" charset="0"/>
                          <a:ea typeface="Calibri" panose="020F0502020204030204" pitchFamily="34" charset="0"/>
                          <a:cs typeface="Times New Roman" panose="02020603050405020304" pitchFamily="18" charset="0"/>
                        </a:rPr>
                        <a:t>1</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Rectangle 4"/>
          <p:cNvSpPr/>
          <p:nvPr/>
        </p:nvSpPr>
        <p:spPr>
          <a:xfrm>
            <a:off x="3048000" y="4145572"/>
            <a:ext cx="5903976" cy="1200329"/>
          </a:xfrm>
          <a:prstGeom prst="rect">
            <a:avLst/>
          </a:prstGeom>
        </p:spPr>
        <p:txBody>
          <a:bodyPr wrap="square">
            <a:spAutoFit/>
          </a:bodyPr>
          <a:lstStyle/>
          <a:p>
            <a:pPr lvl="0"/>
            <a:r>
              <a:rPr lang="fr-FR" dirty="0">
                <a:solidFill>
                  <a:prstClr val="black"/>
                </a:solidFill>
                <a:latin typeface="Times New Roman" panose="02020603050405020304" pitchFamily="18" charset="0"/>
                <a:ea typeface="Calibri" panose="020F0502020204030204" pitchFamily="34" charset="0"/>
              </a:rPr>
              <a:t>Les deux autres acceptions de</a:t>
            </a:r>
            <a:r>
              <a:rPr lang="fr-FR" i="1" dirty="0">
                <a:solidFill>
                  <a:prstClr val="black"/>
                </a:solidFill>
                <a:latin typeface="Times New Roman" panose="02020603050405020304" pitchFamily="18" charset="0"/>
                <a:ea typeface="Calibri" panose="020F0502020204030204" pitchFamily="34" charset="0"/>
              </a:rPr>
              <a:t> bijoux de familles</a:t>
            </a:r>
            <a:r>
              <a:rPr lang="fr-FR" dirty="0">
                <a:solidFill>
                  <a:prstClr val="black"/>
                </a:solidFill>
                <a:latin typeface="Times New Roman" panose="02020603050405020304" pitchFamily="18" charset="0"/>
                <a:ea typeface="Calibri" panose="020F0502020204030204" pitchFamily="34" charset="0"/>
              </a:rPr>
              <a:t> : « qui se transmettent d’une génération à l’autre » (</a:t>
            </a:r>
            <a:r>
              <a:rPr lang="fr-FR" i="1" dirty="0">
                <a:solidFill>
                  <a:prstClr val="black"/>
                </a:solidFill>
                <a:latin typeface="Times New Roman" panose="02020603050405020304" pitchFamily="18" charset="0"/>
                <a:ea typeface="Calibri" panose="020F0502020204030204" pitchFamily="34" charset="0"/>
              </a:rPr>
              <a:t>Le Petit Robert</a:t>
            </a:r>
            <a:r>
              <a:rPr lang="fr-FR" dirty="0">
                <a:solidFill>
                  <a:prstClr val="black"/>
                </a:solidFill>
                <a:latin typeface="Times New Roman" panose="02020603050405020304" pitchFamily="18" charset="0"/>
                <a:ea typeface="Calibri" panose="020F0502020204030204" pitchFamily="34" charset="0"/>
              </a:rPr>
              <a:t>), et « biens immobiliers de l'État » (Le Larousse en ligne), totalisent 602 </a:t>
            </a:r>
            <a:r>
              <a:rPr lang="fr-FR" dirty="0" err="1">
                <a:solidFill>
                  <a:prstClr val="black"/>
                </a:solidFill>
                <a:latin typeface="Times New Roman" panose="02020603050405020304" pitchFamily="18" charset="0"/>
                <a:ea typeface="Calibri" panose="020F0502020204030204" pitchFamily="34" charset="0"/>
              </a:rPr>
              <a:t>occ</a:t>
            </a:r>
            <a:r>
              <a:rPr lang="fr-FR" dirty="0">
                <a:solidFill>
                  <a:prstClr val="black"/>
                </a:solidFill>
                <a:latin typeface="Times New Roman" panose="02020603050405020304" pitchFamily="18" charset="0"/>
                <a:ea typeface="Calibri" panose="020F0502020204030204" pitchFamily="34" charset="0"/>
              </a:rPr>
              <a:t>. sur 885 locutions.</a:t>
            </a:r>
            <a:endParaRPr lang="fr-FR" dirty="0">
              <a:solidFill>
                <a:prstClr val="black"/>
              </a:solidFill>
            </a:endParaRPr>
          </a:p>
        </p:txBody>
      </p:sp>
    </p:spTree>
    <p:extLst>
      <p:ext uri="{BB962C8B-B14F-4D97-AF65-F5344CB8AC3E}">
        <p14:creationId xmlns:p14="http://schemas.microsoft.com/office/powerpoint/2010/main" val="15184954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2012565852"/>
              </p:ext>
            </p:extLst>
          </p:nvPr>
        </p:nvGraphicFramePr>
        <p:xfrm>
          <a:off x="829056" y="0"/>
          <a:ext cx="10515600" cy="2609088"/>
        </p:xfrm>
        <a:graphic>
          <a:graphicData uri="http://schemas.openxmlformats.org/drawingml/2006/table">
            <a:tbl>
              <a:tblPr firstRow="1" firstCol="1" bandRow="1"/>
              <a:tblGrid>
                <a:gridCol w="4380799"/>
                <a:gridCol w="3335548"/>
                <a:gridCol w="2799253"/>
              </a:tblGrid>
              <a:tr h="0">
                <a:tc>
                  <a:txBody>
                    <a:bodyPr/>
                    <a:lstStyle/>
                    <a:p>
                      <a:pPr algn="ctr">
                        <a:lnSpc>
                          <a:spcPct val="107000"/>
                        </a:lnSpc>
                        <a:spcAft>
                          <a:spcPts val="0"/>
                        </a:spcAft>
                      </a:pPr>
                      <a:r>
                        <a:rPr lang="fr-FR" sz="2000" b="1" dirty="0">
                          <a:effectLst/>
                          <a:latin typeface="Times New Roman" panose="02020603050405020304" pitchFamily="18" charset="0"/>
                          <a:ea typeface="Calibri" panose="020F0502020204030204" pitchFamily="34" charset="0"/>
                          <a:cs typeface="Times New Roman" panose="02020603050405020304" pitchFamily="18" charset="0"/>
                        </a:rPr>
                        <a:t>Lemmes</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2000" b="1">
                          <a:effectLst/>
                          <a:latin typeface="Times New Roman" panose="02020603050405020304" pitchFamily="18" charset="0"/>
                          <a:ea typeface="Calibri" panose="020F0502020204030204" pitchFamily="34" charset="0"/>
                          <a:cs typeface="Times New Roman" panose="02020603050405020304" pitchFamily="18" charset="0"/>
                        </a:rPr>
                        <a:t>dates</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2000" b="1" dirty="0">
                          <a:effectLst/>
                          <a:latin typeface="Times New Roman" panose="02020603050405020304" pitchFamily="18" charset="0"/>
                          <a:ea typeface="Calibri" panose="020F0502020204030204" pitchFamily="34" charset="0"/>
                          <a:cs typeface="Times New Roman" panose="02020603050405020304" pitchFamily="18" charset="0"/>
                        </a:rPr>
                        <a:t>occurrences</a:t>
                      </a:r>
                      <a:r>
                        <a:rPr lang="fr-FR"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000" b="1" dirty="0">
                          <a:effectLst/>
                          <a:latin typeface="Times New Roman" panose="02020603050405020304" pitchFamily="18" charset="0"/>
                          <a:ea typeface="Calibri" panose="020F0502020204030204" pitchFamily="34" charset="0"/>
                          <a:cs typeface="Times New Roman" panose="02020603050405020304" pitchFamily="18" charset="0"/>
                        </a:rPr>
                        <a:t>CF</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07000"/>
                        </a:lnSpc>
                        <a:spcAft>
                          <a:spcPts val="0"/>
                        </a:spcAft>
                      </a:pPr>
                      <a:r>
                        <a:rPr lang="fr-FR" sz="2000" i="1" dirty="0">
                          <a:effectLst/>
                          <a:latin typeface="Times New Roman" panose="02020603050405020304" pitchFamily="18" charset="0"/>
                          <a:ea typeface="Calibri" panose="020F0502020204030204" pitchFamily="34" charset="0"/>
                          <a:cs typeface="Times New Roman" panose="02020603050405020304" pitchFamily="18" charset="0"/>
                        </a:rPr>
                        <a:t>couilles</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fr-FR" sz="2000">
                          <a:effectLst/>
                          <a:latin typeface="Times New Roman" panose="02020603050405020304" pitchFamily="18" charset="0"/>
                          <a:ea typeface="Calibri" panose="020F0502020204030204" pitchFamily="34" charset="0"/>
                          <a:cs typeface="Times New Roman" panose="02020603050405020304" pitchFamily="18" charset="0"/>
                        </a:rPr>
                        <a:t>1178 (DA)</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fr-FR" sz="2000" dirty="0">
                          <a:effectLst/>
                          <a:latin typeface="Times New Roman" panose="02020603050405020304" pitchFamily="18" charset="0"/>
                          <a:ea typeface="Calibri" panose="020F0502020204030204" pitchFamily="34" charset="0"/>
                          <a:cs typeface="Times New Roman" panose="02020603050405020304" pitchFamily="18" charset="0"/>
                        </a:rPr>
                        <a:t>28071</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07000"/>
                        </a:lnSpc>
                        <a:spcAft>
                          <a:spcPts val="0"/>
                        </a:spcAft>
                      </a:pPr>
                      <a:r>
                        <a:rPr lang="fr-FR" sz="2000" i="1" dirty="0">
                          <a:effectLst/>
                          <a:latin typeface="Times New Roman" panose="02020603050405020304" pitchFamily="18" charset="0"/>
                          <a:ea typeface="Calibri" panose="020F0502020204030204" pitchFamily="34" charset="0"/>
                          <a:cs typeface="Times New Roman" panose="02020603050405020304" pitchFamily="18" charset="0"/>
                        </a:rPr>
                        <a:t>roupettes</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fr-FR" sz="2000">
                          <a:effectLst/>
                          <a:latin typeface="Times New Roman" panose="02020603050405020304" pitchFamily="18" charset="0"/>
                          <a:ea typeface="Calibri" panose="020F0502020204030204" pitchFamily="34" charset="0"/>
                          <a:cs typeface="Times New Roman" panose="02020603050405020304" pitchFamily="18" charset="0"/>
                        </a:rPr>
                        <a:t>1779 (DA) ; 1790 (AB)</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fr-FR" sz="2000" dirty="0">
                          <a:effectLst/>
                          <a:latin typeface="Times New Roman" panose="02020603050405020304" pitchFamily="18" charset="0"/>
                          <a:ea typeface="Calibri" panose="020F0502020204030204" pitchFamily="34" charset="0"/>
                          <a:cs typeface="Times New Roman" panose="02020603050405020304" pitchFamily="18" charset="0"/>
                        </a:rPr>
                        <a:t>117</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07000"/>
                        </a:lnSpc>
                        <a:spcAft>
                          <a:spcPts val="0"/>
                        </a:spcAft>
                      </a:pPr>
                      <a:r>
                        <a:rPr lang="fr-FR" sz="2000" i="1" dirty="0">
                          <a:effectLst/>
                          <a:latin typeface="Times New Roman" panose="02020603050405020304" pitchFamily="18" charset="0"/>
                          <a:ea typeface="Calibri" panose="020F0502020204030204" pitchFamily="34" charset="0"/>
                          <a:cs typeface="Times New Roman" panose="02020603050405020304" pitchFamily="18" charset="0"/>
                        </a:rPr>
                        <a:t>balloches</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fr-FR" sz="2000">
                          <a:effectLst/>
                          <a:latin typeface="Times New Roman" panose="02020603050405020304" pitchFamily="18" charset="0"/>
                          <a:ea typeface="Calibri" panose="020F0502020204030204" pitchFamily="34" charset="0"/>
                          <a:cs typeface="Times New Roman" panose="02020603050405020304" pitchFamily="18" charset="0"/>
                        </a:rPr>
                        <a:t>1836 (AB) ; (DA)</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fr-FR" sz="2000" dirty="0">
                          <a:effectLst/>
                          <a:latin typeface="Times New Roman" panose="02020603050405020304" pitchFamily="18" charset="0"/>
                          <a:ea typeface="Calibri" panose="020F0502020204030204" pitchFamily="34" charset="0"/>
                          <a:cs typeface="Times New Roman" panose="02020603050405020304" pitchFamily="18" charset="0"/>
                        </a:rPr>
                        <a:t>137</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07000"/>
                        </a:lnSpc>
                        <a:spcAft>
                          <a:spcPts val="0"/>
                        </a:spcAft>
                      </a:pPr>
                      <a:r>
                        <a:rPr lang="fr-FR" sz="2000" i="1" dirty="0">
                          <a:effectLst/>
                          <a:latin typeface="Times New Roman" panose="02020603050405020304" pitchFamily="18" charset="0"/>
                          <a:ea typeface="Calibri" panose="020F0502020204030204" pitchFamily="34" charset="0"/>
                          <a:cs typeface="Times New Roman" panose="02020603050405020304" pitchFamily="18" charset="0"/>
                        </a:rPr>
                        <a:t>roustons</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fr-FR" sz="2000" dirty="0">
                          <a:effectLst/>
                          <a:latin typeface="Times New Roman" panose="02020603050405020304" pitchFamily="18" charset="0"/>
                          <a:ea typeface="Calibri" panose="020F0502020204030204" pitchFamily="34" charset="0"/>
                          <a:cs typeface="Times New Roman" panose="02020603050405020304" pitchFamily="18" charset="0"/>
                        </a:rPr>
                        <a:t>1836 (AB) ; (DA)</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fr-FR" sz="2000" dirty="0">
                          <a:effectLst/>
                          <a:latin typeface="Times New Roman" panose="02020603050405020304" pitchFamily="18" charset="0"/>
                          <a:ea typeface="Calibri" panose="020F0502020204030204" pitchFamily="34" charset="0"/>
                          <a:cs typeface="Times New Roman" panose="02020603050405020304" pitchFamily="18" charset="0"/>
                        </a:rPr>
                        <a:t>147</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07000"/>
                        </a:lnSpc>
                        <a:spcAft>
                          <a:spcPts val="0"/>
                        </a:spcAft>
                      </a:pPr>
                      <a:r>
                        <a:rPr lang="fr-FR" sz="2000" i="1">
                          <a:effectLst/>
                          <a:latin typeface="Times New Roman" panose="02020603050405020304" pitchFamily="18" charset="0"/>
                          <a:ea typeface="Calibri" panose="020F0502020204030204" pitchFamily="34" charset="0"/>
                          <a:cs typeface="Times New Roman" panose="02020603050405020304" pitchFamily="18" charset="0"/>
                        </a:rPr>
                        <a:t>roubignoles</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fr-FR" sz="2000" dirty="0">
                          <a:effectLst/>
                          <a:latin typeface="Times New Roman" panose="02020603050405020304" pitchFamily="18" charset="0"/>
                          <a:ea typeface="Calibri" panose="020F0502020204030204" pitchFamily="34" charset="0"/>
                          <a:cs typeface="Times New Roman" panose="02020603050405020304" pitchFamily="18" charset="0"/>
                        </a:rPr>
                        <a:t>1836 (DA) ; 1862 (AB)</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fr-FR" sz="2000" dirty="0">
                          <a:effectLst/>
                          <a:latin typeface="Times New Roman" panose="02020603050405020304" pitchFamily="18" charset="0"/>
                          <a:ea typeface="Calibri" panose="020F0502020204030204" pitchFamily="34" charset="0"/>
                          <a:cs typeface="Times New Roman" panose="02020603050405020304" pitchFamily="18" charset="0"/>
                        </a:rPr>
                        <a:t>200</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07000"/>
                        </a:lnSpc>
                        <a:spcAft>
                          <a:spcPts val="0"/>
                        </a:spcAft>
                      </a:pPr>
                      <a:r>
                        <a:rPr lang="fr-FR" sz="2000" i="1">
                          <a:effectLst/>
                          <a:latin typeface="Times New Roman" panose="02020603050405020304" pitchFamily="18" charset="0"/>
                          <a:ea typeface="Calibri" panose="020F0502020204030204" pitchFamily="34" charset="0"/>
                          <a:cs typeface="Times New Roman" panose="02020603050405020304" pitchFamily="18" charset="0"/>
                        </a:rPr>
                        <a:t>burnes</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fr-FR" sz="2000">
                          <a:effectLst/>
                          <a:latin typeface="Times New Roman" panose="02020603050405020304" pitchFamily="18" charset="0"/>
                          <a:ea typeface="Calibri" panose="020F0502020204030204" pitchFamily="34" charset="0"/>
                          <a:cs typeface="Times New Roman" panose="02020603050405020304" pitchFamily="18" charset="0"/>
                        </a:rPr>
                        <a:t>1888 (AB) ; 1888 (DA)</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fr-FR" sz="2000" dirty="0">
                          <a:effectLst/>
                          <a:latin typeface="Times New Roman" panose="02020603050405020304" pitchFamily="18" charset="0"/>
                          <a:ea typeface="Calibri" panose="020F0502020204030204" pitchFamily="34" charset="0"/>
                          <a:cs typeface="Times New Roman" panose="02020603050405020304" pitchFamily="18" charset="0"/>
                        </a:rPr>
                        <a:t>2884</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07000"/>
                        </a:lnSpc>
                        <a:spcAft>
                          <a:spcPts val="0"/>
                        </a:spcAft>
                      </a:pPr>
                      <a:r>
                        <a:rPr lang="fr-FR" sz="2000" i="1">
                          <a:effectLst/>
                          <a:latin typeface="Times New Roman" panose="02020603050405020304" pitchFamily="18" charset="0"/>
                          <a:ea typeface="Calibri" panose="020F0502020204030204" pitchFamily="34" charset="0"/>
                          <a:cs typeface="Times New Roman" panose="02020603050405020304" pitchFamily="18" charset="0"/>
                        </a:rPr>
                        <a:t>valseuses </a:t>
                      </a:r>
                      <a:r>
                        <a:rPr lang="fr-FR" sz="2000">
                          <a:effectLst/>
                          <a:latin typeface="Times New Roman" panose="02020603050405020304" pitchFamily="18" charset="0"/>
                          <a:ea typeface="Calibri" panose="020F0502020204030204" pitchFamily="34" charset="0"/>
                          <a:cs typeface="Times New Roman" panose="02020603050405020304" pitchFamily="18" charset="0"/>
                        </a:rPr>
                        <a:t>(titre du film exclu)</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fr-FR" sz="2000">
                          <a:effectLst/>
                          <a:latin typeface="Times New Roman" panose="02020603050405020304" pitchFamily="18" charset="0"/>
                          <a:ea typeface="Calibri" panose="020F0502020204030204" pitchFamily="34" charset="0"/>
                          <a:cs typeface="Times New Roman" panose="02020603050405020304" pitchFamily="18" charset="0"/>
                        </a:rPr>
                        <a:t>1952 (AB)</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fr-FR" sz="2000" dirty="0">
                          <a:effectLst/>
                          <a:latin typeface="Times New Roman" panose="02020603050405020304" pitchFamily="18" charset="0"/>
                          <a:ea typeface="Calibri" panose="020F0502020204030204" pitchFamily="34" charset="0"/>
                          <a:cs typeface="Times New Roman" panose="02020603050405020304" pitchFamily="18" charset="0"/>
                        </a:rPr>
                        <a:t>160</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3" name="Tableau 2"/>
          <p:cNvGraphicFramePr>
            <a:graphicFrameLocks noGrp="1"/>
          </p:cNvGraphicFramePr>
          <p:nvPr>
            <p:extLst>
              <p:ext uri="{D42A27DB-BD31-4B8C-83A1-F6EECF244321}">
                <p14:modId xmlns:p14="http://schemas.microsoft.com/office/powerpoint/2010/main" val="2419442651"/>
              </p:ext>
            </p:extLst>
          </p:nvPr>
        </p:nvGraphicFramePr>
        <p:xfrm>
          <a:off x="829056" y="2618232"/>
          <a:ext cx="10515600" cy="4239768"/>
        </p:xfrm>
        <a:graphic>
          <a:graphicData uri="http://schemas.openxmlformats.org/drawingml/2006/table">
            <a:tbl>
              <a:tblPr firstRow="1" firstCol="1" bandRow="1"/>
              <a:tblGrid>
                <a:gridCol w="4380799"/>
                <a:gridCol w="3335548"/>
                <a:gridCol w="2799253"/>
              </a:tblGrid>
              <a:tr h="0">
                <a:tc>
                  <a:txBody>
                    <a:bodyPr/>
                    <a:lstStyle/>
                    <a:p>
                      <a:pPr algn="ctr">
                        <a:lnSpc>
                          <a:spcPct val="107000"/>
                        </a:lnSpc>
                        <a:spcAft>
                          <a:spcPts val="0"/>
                        </a:spcAft>
                      </a:pPr>
                      <a:r>
                        <a:rPr lang="fr-FR" sz="2000" b="1" dirty="0">
                          <a:effectLst/>
                          <a:latin typeface="Times New Roman" panose="02020603050405020304" pitchFamily="18" charset="0"/>
                          <a:ea typeface="Calibri" panose="020F0502020204030204" pitchFamily="34" charset="0"/>
                          <a:cs typeface="Times New Roman" panose="02020603050405020304" pitchFamily="18" charset="0"/>
                        </a:rPr>
                        <a:t>Lemmes</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2000" b="1">
                          <a:effectLst/>
                          <a:latin typeface="Times New Roman" panose="02020603050405020304" pitchFamily="18" charset="0"/>
                          <a:ea typeface="Calibri" panose="020F0502020204030204" pitchFamily="34" charset="0"/>
                          <a:cs typeface="Times New Roman" panose="02020603050405020304" pitchFamily="18" charset="0"/>
                        </a:rPr>
                        <a:t>dates</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2000" b="1">
                          <a:effectLst/>
                          <a:latin typeface="Times New Roman" panose="02020603050405020304" pitchFamily="18" charset="0"/>
                          <a:ea typeface="Calibri" panose="020F0502020204030204" pitchFamily="34" charset="0"/>
                          <a:cs typeface="Times New Roman" panose="02020603050405020304" pitchFamily="18" charset="0"/>
                        </a:rPr>
                        <a:t>occurrences</a:t>
                      </a:r>
                      <a:r>
                        <a:rPr lang="fr-FR" sz="2000">
                          <a:effectLst/>
                          <a:latin typeface="Times New Roman" panose="02020603050405020304" pitchFamily="18" charset="0"/>
                          <a:ea typeface="Calibri" panose="020F0502020204030204" pitchFamily="34" charset="0"/>
                          <a:cs typeface="Times New Roman" panose="02020603050405020304" pitchFamily="18" charset="0"/>
                        </a:rPr>
                        <a:t> </a:t>
                      </a:r>
                      <a:r>
                        <a:rPr lang="fr-FR" sz="2000" b="1">
                          <a:effectLst/>
                          <a:latin typeface="Times New Roman" panose="02020603050405020304" pitchFamily="18" charset="0"/>
                          <a:ea typeface="Calibri" panose="020F0502020204030204" pitchFamily="34" charset="0"/>
                          <a:cs typeface="Times New Roman" panose="02020603050405020304" pitchFamily="18" charset="0"/>
                        </a:rPr>
                        <a:t>CF</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gridSpan="3">
                  <a:txBody>
                    <a:bodyPr/>
                    <a:lstStyle/>
                    <a:p>
                      <a:pPr algn="ctr">
                        <a:lnSpc>
                          <a:spcPct val="107000"/>
                        </a:lnSpc>
                        <a:spcAft>
                          <a:spcPts val="0"/>
                        </a:spcAft>
                      </a:pPr>
                      <a:r>
                        <a:rPr lang="fr-FR" sz="2000" b="1" dirty="0">
                          <a:effectLst/>
                          <a:latin typeface="Times New Roman" panose="02020603050405020304" pitchFamily="18" charset="0"/>
                          <a:ea typeface="Calibri" panose="020F0502020204030204" pitchFamily="34" charset="0"/>
                          <a:cs typeface="Times New Roman" panose="02020603050405020304" pitchFamily="18" charset="0"/>
                        </a:rPr>
                        <a:t>verlan de</a:t>
                      </a:r>
                      <a:r>
                        <a:rPr lang="fr-FR" sz="2000" b="1" i="1" dirty="0">
                          <a:effectLst/>
                          <a:latin typeface="Times New Roman" panose="02020603050405020304" pitchFamily="18" charset="0"/>
                          <a:ea typeface="Calibri" panose="020F0502020204030204" pitchFamily="34" charset="0"/>
                          <a:cs typeface="Times New Roman" panose="02020603050405020304" pitchFamily="18" charset="0"/>
                        </a:rPr>
                        <a:t> couilles</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r>
              <a:tr h="0">
                <a:tc>
                  <a:txBody>
                    <a:bodyPr/>
                    <a:lstStyle/>
                    <a:p>
                      <a:pPr algn="just">
                        <a:lnSpc>
                          <a:spcPct val="107000"/>
                        </a:lnSpc>
                        <a:spcAft>
                          <a:spcPts val="0"/>
                        </a:spcAft>
                      </a:pPr>
                      <a:r>
                        <a:rPr lang="fr-FR" sz="2000" dirty="0" err="1">
                          <a:effectLst/>
                          <a:latin typeface="Times New Roman" panose="02020603050405020304" pitchFamily="18" charset="0"/>
                          <a:ea typeface="Calibri" panose="020F0502020204030204" pitchFamily="34" charset="0"/>
                          <a:cs typeface="Times New Roman" panose="02020603050405020304" pitchFamily="18" charset="0"/>
                        </a:rPr>
                        <a:t>yeucous</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fr-FR" sz="2000">
                          <a:effectLst/>
                          <a:latin typeface="Times New Roman" panose="02020603050405020304" pitchFamily="18" charset="0"/>
                          <a:ea typeface="Calibri" panose="020F0502020204030204" pitchFamily="34" charset="0"/>
                          <a:cs typeface="Times New Roman" panose="02020603050405020304" pitchFamily="18" charset="0"/>
                        </a:rPr>
                        <a:t>2001, 2019 (FC)</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fr-FR" sz="2000">
                          <a:effectLst/>
                          <a:latin typeface="Times New Roman" panose="02020603050405020304" pitchFamily="18" charset="0"/>
                          <a:ea typeface="Calibri" panose="020F0502020204030204" pitchFamily="34" charset="0"/>
                          <a:cs typeface="Times New Roman" panose="02020603050405020304" pitchFamily="18" charset="0"/>
                        </a:rPr>
                        <a:t>2</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07000"/>
                        </a:lnSpc>
                        <a:spcAft>
                          <a:spcPts val="0"/>
                        </a:spcAft>
                      </a:pPr>
                      <a:r>
                        <a:rPr lang="fr-FR" sz="2000">
                          <a:effectLst/>
                          <a:latin typeface="Times New Roman" panose="02020603050405020304" pitchFamily="18" charset="0"/>
                          <a:ea typeface="Calibri" panose="020F0502020204030204" pitchFamily="34" charset="0"/>
                          <a:cs typeface="Times New Roman" panose="02020603050405020304" pitchFamily="18" charset="0"/>
                        </a:rPr>
                        <a:t>yecou</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fr-FR" sz="2000">
                          <a:effectLst/>
                          <a:latin typeface="Times New Roman" panose="02020603050405020304" pitchFamily="18" charset="0"/>
                          <a:ea typeface="Calibri" panose="020F0502020204030204" pitchFamily="34" charset="0"/>
                          <a:cs typeface="Times New Roman" panose="02020603050405020304" pitchFamily="18" charset="0"/>
                        </a:rPr>
                        <a:t>-</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fr-FR" sz="2000">
                          <a:effectLst/>
                          <a:latin typeface="Times New Roman" panose="02020603050405020304" pitchFamily="18" charset="0"/>
                          <a:ea typeface="Calibri" panose="020F0502020204030204" pitchFamily="34" charset="0"/>
                          <a:cs typeface="Times New Roman" panose="02020603050405020304" pitchFamily="18" charset="0"/>
                        </a:rPr>
                        <a:t>5</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07000"/>
                        </a:lnSpc>
                        <a:spcAft>
                          <a:spcPts val="0"/>
                        </a:spcAft>
                      </a:pPr>
                      <a:r>
                        <a:rPr lang="fr-FR" sz="2000">
                          <a:effectLst/>
                          <a:latin typeface="Times New Roman" panose="02020603050405020304" pitchFamily="18" charset="0"/>
                          <a:ea typeface="Calibri" panose="020F0502020204030204" pitchFamily="34" charset="0"/>
                          <a:cs typeface="Times New Roman" panose="02020603050405020304" pitchFamily="18" charset="0"/>
                        </a:rPr>
                        <a:t>yeukous</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fr-FR" sz="2000" dirty="0">
                          <a:effectLst/>
                          <a:latin typeface="Times New Roman" panose="02020603050405020304" pitchFamily="18" charset="0"/>
                          <a:ea typeface="Calibri" panose="020F0502020204030204" pitchFamily="34" charset="0"/>
                          <a:cs typeface="Times New Roman" panose="02020603050405020304" pitchFamily="18" charset="0"/>
                        </a:rPr>
                        <a:t>-</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fr-FR" sz="2000">
                          <a:effectLst/>
                          <a:latin typeface="Times New Roman" panose="02020603050405020304" pitchFamily="18" charset="0"/>
                          <a:ea typeface="Calibri" panose="020F0502020204030204" pitchFamily="34" charset="0"/>
                          <a:cs typeface="Times New Roman" panose="02020603050405020304" pitchFamily="18" charset="0"/>
                        </a:rPr>
                        <a:t>1</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gridSpan="3">
                  <a:txBody>
                    <a:bodyPr/>
                    <a:lstStyle/>
                    <a:p>
                      <a:pPr algn="ctr">
                        <a:lnSpc>
                          <a:spcPct val="107000"/>
                        </a:lnSpc>
                        <a:spcAft>
                          <a:spcPts val="0"/>
                        </a:spcAft>
                      </a:pPr>
                      <a:r>
                        <a:rPr lang="fr-FR" sz="2000" b="1">
                          <a:effectLst/>
                          <a:latin typeface="Times New Roman" panose="02020603050405020304" pitchFamily="18" charset="0"/>
                          <a:ea typeface="Calibri" panose="020F0502020204030204" pitchFamily="34" charset="0"/>
                          <a:cs typeface="Times New Roman" panose="02020603050405020304" pitchFamily="18" charset="0"/>
                        </a:rPr>
                        <a:t>apocope du verlan</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r>
              <a:tr h="0">
                <a:tc>
                  <a:txBody>
                    <a:bodyPr/>
                    <a:lstStyle/>
                    <a:p>
                      <a:pPr algn="just">
                        <a:lnSpc>
                          <a:spcPct val="107000"/>
                        </a:lnSpc>
                        <a:spcAft>
                          <a:spcPts val="0"/>
                        </a:spcAft>
                      </a:pPr>
                      <a:r>
                        <a:rPr lang="fr-FR" sz="2000">
                          <a:effectLst/>
                          <a:latin typeface="Times New Roman" panose="02020603050405020304" pitchFamily="18" charset="0"/>
                          <a:ea typeface="Calibri" panose="020F0502020204030204" pitchFamily="34" charset="0"/>
                          <a:cs typeface="Times New Roman" panose="02020603050405020304" pitchFamily="18" charset="0"/>
                        </a:rPr>
                        <a:t>yeucs</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fr-FR" sz="2000">
                          <a:effectLst/>
                          <a:latin typeface="Times New Roman" panose="02020603050405020304" pitchFamily="18" charset="0"/>
                          <a:ea typeface="Calibri" panose="020F0502020204030204" pitchFamily="34" charset="0"/>
                          <a:cs typeface="Times New Roman" panose="02020603050405020304" pitchFamily="18" charset="0"/>
                        </a:rPr>
                        <a:t>2001, 2019 (FC)</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fr-FR" sz="2000">
                          <a:effectLst/>
                          <a:latin typeface="Times New Roman" panose="02020603050405020304" pitchFamily="18" charset="0"/>
                          <a:ea typeface="Calibri" panose="020F0502020204030204" pitchFamily="34" charset="0"/>
                          <a:cs typeface="Times New Roman" panose="02020603050405020304" pitchFamily="18" charset="0"/>
                        </a:rPr>
                        <a:t>0</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07000"/>
                        </a:lnSpc>
                        <a:spcAft>
                          <a:spcPts val="0"/>
                        </a:spcAft>
                      </a:pPr>
                      <a:r>
                        <a:rPr lang="fr-FR" sz="2000">
                          <a:effectLst/>
                          <a:latin typeface="Times New Roman" panose="02020603050405020304" pitchFamily="18" charset="0"/>
                          <a:ea typeface="Calibri" panose="020F0502020204030204" pitchFamily="34" charset="0"/>
                          <a:cs typeface="Times New Roman" panose="02020603050405020304" pitchFamily="18" charset="0"/>
                        </a:rPr>
                        <a:t>yeuc</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fr-FR" sz="2000">
                          <a:effectLst/>
                          <a:latin typeface="Times New Roman" panose="02020603050405020304" pitchFamily="18" charset="0"/>
                          <a:ea typeface="Calibri" panose="020F0502020204030204" pitchFamily="34" charset="0"/>
                          <a:cs typeface="Times New Roman" panose="02020603050405020304" pitchFamily="18" charset="0"/>
                        </a:rPr>
                        <a:t>-</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fr-FR" sz="2000">
                          <a:effectLst/>
                          <a:latin typeface="Times New Roman" panose="02020603050405020304" pitchFamily="18" charset="0"/>
                          <a:ea typeface="Calibri" panose="020F0502020204030204" pitchFamily="34" charset="0"/>
                          <a:cs typeface="Times New Roman" panose="02020603050405020304" pitchFamily="18" charset="0"/>
                        </a:rPr>
                        <a:t>3</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07000"/>
                        </a:lnSpc>
                        <a:spcAft>
                          <a:spcPts val="0"/>
                        </a:spcAft>
                      </a:pPr>
                      <a:r>
                        <a:rPr lang="fr-FR" sz="2000">
                          <a:effectLst/>
                          <a:latin typeface="Times New Roman" panose="02020603050405020304" pitchFamily="18" charset="0"/>
                          <a:ea typeface="Calibri" panose="020F0502020204030204" pitchFamily="34" charset="0"/>
                          <a:cs typeface="Times New Roman" panose="02020603050405020304" pitchFamily="18" charset="0"/>
                        </a:rPr>
                        <a:t>yeuk</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fr-FR" sz="2000">
                          <a:effectLst/>
                          <a:latin typeface="Times New Roman" panose="02020603050405020304" pitchFamily="18" charset="0"/>
                          <a:ea typeface="Calibri" panose="020F0502020204030204" pitchFamily="34" charset="0"/>
                          <a:cs typeface="Times New Roman" panose="02020603050405020304" pitchFamily="18" charset="0"/>
                        </a:rPr>
                        <a:t>2019 (FC)</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fr-FR" sz="2000">
                          <a:effectLst/>
                          <a:latin typeface="Times New Roman" panose="02020603050405020304" pitchFamily="18" charset="0"/>
                          <a:ea typeface="Calibri" panose="020F0502020204030204" pitchFamily="34" charset="0"/>
                          <a:cs typeface="Times New Roman" panose="02020603050405020304" pitchFamily="18" charset="0"/>
                        </a:rPr>
                        <a:t>3</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07000"/>
                        </a:lnSpc>
                        <a:spcAft>
                          <a:spcPts val="0"/>
                        </a:spcAft>
                      </a:pPr>
                      <a:r>
                        <a:rPr lang="fr-FR" sz="2000">
                          <a:effectLst/>
                          <a:latin typeface="Times New Roman" panose="02020603050405020304" pitchFamily="18" charset="0"/>
                          <a:ea typeface="Calibri" panose="020F0502020204030204" pitchFamily="34" charset="0"/>
                          <a:cs typeface="Times New Roman" panose="02020603050405020304" pitchFamily="18" charset="0"/>
                        </a:rPr>
                        <a:t>yeuks</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fr-FR" sz="2000">
                          <a:effectLst/>
                          <a:latin typeface="Times New Roman" panose="02020603050405020304" pitchFamily="18" charset="0"/>
                          <a:ea typeface="Calibri" panose="020F0502020204030204" pitchFamily="34" charset="0"/>
                          <a:cs typeface="Times New Roman" panose="02020603050405020304" pitchFamily="18" charset="0"/>
                        </a:rPr>
                        <a:t>-</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fr-FR" sz="2000">
                          <a:effectLst/>
                          <a:latin typeface="Times New Roman" panose="02020603050405020304" pitchFamily="18" charset="0"/>
                          <a:ea typeface="Calibri" panose="020F0502020204030204" pitchFamily="34" charset="0"/>
                          <a:cs typeface="Times New Roman" panose="02020603050405020304" pitchFamily="18" charset="0"/>
                        </a:rPr>
                        <a:t>13</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gridSpan="3">
                  <a:txBody>
                    <a:bodyPr/>
                    <a:lstStyle/>
                    <a:p>
                      <a:pPr algn="ctr">
                        <a:lnSpc>
                          <a:spcPct val="107000"/>
                        </a:lnSpc>
                        <a:spcAft>
                          <a:spcPts val="0"/>
                        </a:spcAft>
                      </a:pPr>
                      <a:r>
                        <a:rPr lang="fr-FR" sz="2000" b="1">
                          <a:effectLst/>
                          <a:latin typeface="Times New Roman" panose="02020603050405020304" pitchFamily="18" charset="0"/>
                          <a:ea typeface="Calibri" panose="020F0502020204030204" pitchFamily="34" charset="0"/>
                          <a:cs typeface="Times New Roman" panose="02020603050405020304" pitchFamily="18" charset="0"/>
                        </a:rPr>
                        <a:t>(expression) aphérèse + apocope</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r>
              <a:tr h="0">
                <a:tc>
                  <a:txBody>
                    <a:bodyPr/>
                    <a:lstStyle/>
                    <a:p>
                      <a:pPr algn="just">
                        <a:lnSpc>
                          <a:spcPct val="107000"/>
                        </a:lnSpc>
                        <a:spcAft>
                          <a:spcPts val="0"/>
                        </a:spcAft>
                      </a:pPr>
                      <a:r>
                        <a:rPr lang="fr-FR" sz="2000">
                          <a:effectLst/>
                          <a:latin typeface="Times New Roman" panose="02020603050405020304" pitchFamily="18" charset="0"/>
                          <a:ea typeface="Calibri" panose="020F0502020204030204" pitchFamily="34" charset="0"/>
                          <a:cs typeface="Times New Roman" panose="02020603050405020304" pitchFamily="18" charset="0"/>
                        </a:rPr>
                        <a:t>balek</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fr-FR" sz="2000">
                          <a:effectLst/>
                          <a:latin typeface="Times New Roman" panose="02020603050405020304" pitchFamily="18" charset="0"/>
                          <a:ea typeface="Calibri" panose="020F0502020204030204" pitchFamily="34" charset="0"/>
                          <a:cs typeface="Times New Roman" panose="02020603050405020304" pitchFamily="18" charset="0"/>
                        </a:rPr>
                        <a:t>2019 (FC)</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fr-FR" sz="2000">
                          <a:effectLst/>
                          <a:latin typeface="Times New Roman" panose="02020603050405020304" pitchFamily="18" charset="0"/>
                          <a:ea typeface="Calibri" panose="020F0502020204030204" pitchFamily="34" charset="0"/>
                          <a:cs typeface="Times New Roman" panose="02020603050405020304" pitchFamily="18" charset="0"/>
                        </a:rPr>
                        <a:t>121</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07000"/>
                        </a:lnSpc>
                        <a:spcAft>
                          <a:spcPts val="0"/>
                        </a:spcAft>
                      </a:pPr>
                      <a:r>
                        <a:rPr lang="fr-FR" sz="2000">
                          <a:effectLst/>
                          <a:latin typeface="Times New Roman" panose="02020603050405020304" pitchFamily="18" charset="0"/>
                          <a:ea typeface="Calibri" panose="020F0502020204030204" pitchFamily="34" charset="0"/>
                          <a:cs typeface="Times New Roman" panose="02020603050405020304" pitchFamily="18" charset="0"/>
                        </a:rPr>
                        <a:t>balec (52), ballec (21), ballek (4)</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fr-FR" sz="2000">
                          <a:effectLst/>
                          <a:latin typeface="Times New Roman" panose="02020603050405020304" pitchFamily="18" charset="0"/>
                          <a:ea typeface="Calibri" panose="020F0502020204030204" pitchFamily="34" charset="0"/>
                          <a:cs typeface="Times New Roman" panose="02020603050405020304" pitchFamily="18" charset="0"/>
                        </a:rPr>
                        <a:t>-</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fr-FR" sz="2000" dirty="0">
                          <a:effectLst/>
                          <a:latin typeface="Times New Roman" panose="02020603050405020304" pitchFamily="18" charset="0"/>
                          <a:ea typeface="Calibri" panose="020F0502020204030204" pitchFamily="34" charset="0"/>
                          <a:cs typeface="Times New Roman" panose="02020603050405020304" pitchFamily="18" charset="0"/>
                        </a:rPr>
                        <a:t>(77)</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5108913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92279" y="2784647"/>
            <a:ext cx="7475123" cy="987450"/>
          </a:xfrm>
          <a:prstGeom prst="rect">
            <a:avLst/>
          </a:prstGeom>
        </p:spPr>
        <p:txBody>
          <a:bodyPr wrap="none">
            <a:spAutoFit/>
          </a:bodyPr>
          <a:lstStyle/>
          <a:p>
            <a:pPr>
              <a:lnSpc>
                <a:spcPct val="115000"/>
              </a:lnSpc>
              <a:spcAft>
                <a:spcPts val="1000"/>
              </a:spcAft>
            </a:pPr>
            <a:r>
              <a:rPr lang="fr-FR" sz="5400" dirty="0" smtClean="0">
                <a:effectLst/>
                <a:latin typeface="Times New Roman" panose="02020603050405020304" pitchFamily="18" charset="0"/>
                <a:ea typeface="Calibri" panose="020F0502020204030204" pitchFamily="34" charset="0"/>
                <a:cs typeface="Times New Roman" panose="02020603050405020304" pitchFamily="18" charset="0"/>
              </a:rPr>
              <a:t>Merci pour votre attention</a:t>
            </a:r>
            <a:endParaRPr lang="fr-FR" sz="5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35947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0" y="644135"/>
            <a:ext cx="6096000" cy="5569730"/>
          </a:xfrm>
          <a:prstGeom prst="rect">
            <a:avLst/>
          </a:prstGeom>
        </p:spPr>
        <p:txBody>
          <a:bodyPr>
            <a:spAutoFit/>
          </a:bodyPr>
          <a:lstStyle/>
          <a:p>
            <a:pPr algn="just">
              <a:lnSpc>
                <a:spcPct val="115000"/>
              </a:lnSpc>
              <a:spcAft>
                <a:spcPts val="1000"/>
              </a:spcAft>
            </a:pPr>
            <a:r>
              <a:rPr lang="fr-FR" sz="1200" b="1" dirty="0" smtClean="0">
                <a:effectLst/>
                <a:latin typeface="Times New Roman" panose="02020603050405020304" pitchFamily="18" charset="0"/>
                <a:ea typeface="Calibri" panose="020F0502020204030204" pitchFamily="34" charset="0"/>
                <a:cs typeface="Times New Roman" panose="02020603050405020304" pitchFamily="18" charset="0"/>
              </a:rPr>
              <a:t>Références bibliographiques :</a:t>
            </a:r>
            <a:endParaRPr lang="fr-FR"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sz="1200" dirty="0" smtClean="0">
                <a:effectLst/>
                <a:latin typeface="Times New Roman" panose="02020603050405020304" pitchFamily="18" charset="0"/>
                <a:ea typeface="Calibri" panose="020F0502020204030204" pitchFamily="34" charset="0"/>
                <a:cs typeface="Times New Roman" panose="02020603050405020304" pitchFamily="18" charset="0"/>
              </a:rPr>
              <a:t>BLIER, B. (1972), </a:t>
            </a:r>
            <a:r>
              <a:rPr lang="fr-FR" sz="1200" i="1" dirty="0" smtClean="0">
                <a:effectLst/>
                <a:latin typeface="Times New Roman" panose="02020603050405020304" pitchFamily="18" charset="0"/>
                <a:ea typeface="Calibri" panose="020F0502020204030204" pitchFamily="34" charset="0"/>
                <a:cs typeface="Times New Roman" panose="02020603050405020304" pitchFamily="18" charset="0"/>
              </a:rPr>
              <a:t>Les Valseuses</a:t>
            </a:r>
            <a:r>
              <a:rPr lang="fr-FR" sz="1200" dirty="0" smtClean="0">
                <a:effectLst/>
                <a:latin typeface="Times New Roman" panose="02020603050405020304" pitchFamily="18" charset="0"/>
                <a:ea typeface="Calibri" panose="020F0502020204030204" pitchFamily="34" charset="0"/>
                <a:cs typeface="Times New Roman" panose="02020603050405020304" pitchFamily="18" charset="0"/>
              </a:rPr>
              <a:t>, Paris, Robert Laffont.</a:t>
            </a:r>
            <a:endParaRPr lang="fr-FR"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sz="1200" dirty="0" smtClean="0">
                <a:effectLst/>
                <a:latin typeface="Times New Roman" panose="02020603050405020304" pitchFamily="18" charset="0"/>
                <a:ea typeface="Calibri" panose="020F0502020204030204" pitchFamily="34" charset="0"/>
                <a:cs typeface="Times New Roman" panose="02020603050405020304" pitchFamily="18" charset="0"/>
              </a:rPr>
              <a:t>CALVET, J.-L. (1994), </a:t>
            </a:r>
            <a:r>
              <a:rPr lang="fr-FR" sz="1200" i="1" dirty="0" smtClean="0">
                <a:effectLst/>
                <a:latin typeface="Times New Roman" panose="02020603050405020304" pitchFamily="18" charset="0"/>
                <a:ea typeface="Calibri" panose="020F0502020204030204" pitchFamily="34" charset="0"/>
                <a:cs typeface="Times New Roman" panose="02020603050405020304" pitchFamily="18" charset="0"/>
              </a:rPr>
              <a:t>L’argot</a:t>
            </a:r>
            <a:r>
              <a:rPr lang="fr-FR" sz="1200" dirty="0" smtClean="0">
                <a:effectLst/>
                <a:latin typeface="Times New Roman" panose="02020603050405020304" pitchFamily="18" charset="0"/>
                <a:ea typeface="Calibri" panose="020F0502020204030204" pitchFamily="34" charset="0"/>
                <a:cs typeface="Times New Roman" panose="02020603050405020304" pitchFamily="18" charset="0"/>
              </a:rPr>
              <a:t>, éd. 2007, Paris, PUF.</a:t>
            </a:r>
            <a:endParaRPr lang="fr-FR"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sz="1200" dirty="0" smtClean="0">
                <a:effectLst/>
                <a:latin typeface="Times New Roman" panose="02020603050405020304" pitchFamily="18" charset="0"/>
                <a:ea typeface="Calibri" panose="020F0502020204030204" pitchFamily="34" charset="0"/>
                <a:cs typeface="Times New Roman" panose="02020603050405020304" pitchFamily="18" charset="0"/>
              </a:rPr>
              <a:t>CALVET, J.-L. (1990), "L’argot comme variation </a:t>
            </a:r>
            <a:r>
              <a:rPr lang="fr-FR" sz="1200" dirty="0" err="1" smtClean="0">
                <a:effectLst/>
                <a:latin typeface="Times New Roman" panose="02020603050405020304" pitchFamily="18" charset="0"/>
                <a:ea typeface="Calibri" panose="020F0502020204030204" pitchFamily="34" charset="0"/>
                <a:cs typeface="Times New Roman" panose="02020603050405020304" pitchFamily="18" charset="0"/>
              </a:rPr>
              <a:t>diastratique</a:t>
            </a:r>
            <a:r>
              <a:rPr lang="fr-FR" sz="1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fr-FR" sz="1200" dirty="0" err="1" smtClean="0">
                <a:effectLst/>
                <a:latin typeface="Times New Roman" panose="02020603050405020304" pitchFamily="18" charset="0"/>
                <a:ea typeface="Calibri" panose="020F0502020204030204" pitchFamily="34" charset="0"/>
                <a:cs typeface="Times New Roman" panose="02020603050405020304" pitchFamily="18" charset="0"/>
              </a:rPr>
              <a:t>diatopique</a:t>
            </a:r>
            <a:r>
              <a:rPr lang="fr-FR" sz="1200" dirty="0" smtClean="0">
                <a:effectLst/>
                <a:latin typeface="Times New Roman" panose="02020603050405020304" pitchFamily="18" charset="0"/>
                <a:ea typeface="Calibri" panose="020F0502020204030204" pitchFamily="34" charset="0"/>
                <a:cs typeface="Times New Roman" panose="02020603050405020304" pitchFamily="18" charset="0"/>
              </a:rPr>
              <a:t> et diachronique" in : Parlures argotiques (D. François-Geiger, J.-P. </a:t>
            </a:r>
            <a:r>
              <a:rPr lang="fr-FR" sz="1200" dirty="0" err="1" smtClean="0">
                <a:effectLst/>
                <a:latin typeface="Times New Roman" panose="02020603050405020304" pitchFamily="18" charset="0"/>
                <a:ea typeface="Calibri" panose="020F0502020204030204" pitchFamily="34" charset="0"/>
                <a:cs typeface="Times New Roman" panose="02020603050405020304" pitchFamily="18" charset="0"/>
              </a:rPr>
              <a:t>Goudaillier</a:t>
            </a:r>
            <a:r>
              <a:rPr lang="fr-FR" sz="1200" dirty="0" smtClean="0">
                <a:effectLst/>
                <a:latin typeface="Times New Roman" panose="02020603050405020304" pitchFamily="18" charset="0"/>
                <a:ea typeface="Calibri" panose="020F0502020204030204" pitchFamily="34" charset="0"/>
                <a:cs typeface="Times New Roman" panose="02020603050405020304" pitchFamily="18" charset="0"/>
              </a:rPr>
              <a:t>), Langue française n° 90, Larousse, Paris.</a:t>
            </a:r>
            <a:endParaRPr lang="fr-FR"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sz="1200" dirty="0" smtClean="0">
                <a:effectLst/>
                <a:latin typeface="Times New Roman" panose="02020603050405020304" pitchFamily="18" charset="0"/>
                <a:ea typeface="Calibri" panose="020F0502020204030204" pitchFamily="34" charset="0"/>
                <a:cs typeface="Times New Roman" panose="02020603050405020304" pitchFamily="18" charset="0"/>
              </a:rPr>
              <a:t>CALVET, J.-L. (1993), </a:t>
            </a:r>
            <a:r>
              <a:rPr lang="fr-FR" sz="1200" i="1" dirty="0" smtClean="0">
                <a:effectLst/>
                <a:latin typeface="Times New Roman" panose="02020603050405020304" pitchFamily="18" charset="0"/>
                <a:ea typeface="Calibri" panose="020F0502020204030204" pitchFamily="34" charset="0"/>
                <a:cs typeface="Times New Roman" panose="02020603050405020304" pitchFamily="18" charset="0"/>
              </a:rPr>
              <a:t>L'argot en 20 leçons, ou, Comment ne pas en perdre son français: suivi d'un appendice grammatical</a:t>
            </a:r>
            <a:r>
              <a:rPr lang="fr-FR" sz="1200" dirty="0" smtClean="0">
                <a:effectLst/>
                <a:latin typeface="Times New Roman" panose="02020603050405020304" pitchFamily="18" charset="0"/>
                <a:ea typeface="Calibri" panose="020F0502020204030204" pitchFamily="34" charset="0"/>
                <a:cs typeface="Times New Roman" panose="02020603050405020304" pitchFamily="18" charset="0"/>
              </a:rPr>
              <a:t>, Paris,  Payot &amp; Rivages.</a:t>
            </a:r>
            <a:endParaRPr lang="fr-FR"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fr-FR" sz="1200" dirty="0" smtClean="0">
                <a:effectLst/>
                <a:latin typeface="Times New Roman" panose="02020603050405020304" pitchFamily="18" charset="0"/>
                <a:ea typeface="Calibri" panose="020F0502020204030204" pitchFamily="34" charset="0"/>
                <a:cs typeface="Times New Roman" panose="02020603050405020304" pitchFamily="18" charset="0"/>
              </a:rPr>
              <a:t>COLIN, J.-P., CARNEL, A. (1991), </a:t>
            </a:r>
            <a:r>
              <a:rPr lang="fr-FR" sz="1200" i="1" dirty="0" smtClean="0">
                <a:effectLst/>
                <a:latin typeface="Times New Roman" panose="02020603050405020304" pitchFamily="18" charset="0"/>
                <a:ea typeface="Calibri" panose="020F0502020204030204" pitchFamily="34" charset="0"/>
                <a:cs typeface="Times New Roman" panose="02020603050405020304" pitchFamily="18" charset="0"/>
              </a:rPr>
              <a:t>Argot, dicos, tombeau ?</a:t>
            </a:r>
            <a:r>
              <a:rPr lang="fr-FR" sz="1200" dirty="0" smtClean="0">
                <a:effectLst/>
                <a:latin typeface="Times New Roman" panose="02020603050405020304" pitchFamily="18" charset="0"/>
                <a:ea typeface="Calibri" panose="020F0502020204030204" pitchFamily="34" charset="0"/>
                <a:cs typeface="Times New Roman" panose="02020603050405020304" pitchFamily="18" charset="0"/>
              </a:rPr>
              <a:t> in </a:t>
            </a:r>
            <a:r>
              <a:rPr lang="fr-FR" sz="1200" i="1" dirty="0" smtClean="0">
                <a:effectLst/>
                <a:latin typeface="Times New Roman" panose="02020603050405020304" pitchFamily="18" charset="0"/>
                <a:ea typeface="Calibri" panose="020F0502020204030204" pitchFamily="34" charset="0"/>
                <a:cs typeface="Times New Roman" panose="02020603050405020304" pitchFamily="18" charset="0"/>
              </a:rPr>
              <a:t>Parlures argotiques</a:t>
            </a:r>
            <a:r>
              <a:rPr lang="fr-FR" sz="1200" dirty="0" smtClean="0">
                <a:effectLst/>
                <a:latin typeface="Times New Roman" panose="02020603050405020304" pitchFamily="18" charset="0"/>
                <a:ea typeface="Calibri" panose="020F0502020204030204" pitchFamily="34" charset="0"/>
                <a:cs typeface="Times New Roman" panose="02020603050405020304" pitchFamily="18" charset="0"/>
              </a:rPr>
              <a:t>, collectif sous la direction de FRANCOIS-GEIDER, Denise, GOUDAILLIER, Jean-Pierre, Langue française n° 90, Larousse, Paris.</a:t>
            </a:r>
            <a:endParaRPr lang="fr-FR"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sz="1200" dirty="0" smtClean="0">
                <a:effectLst/>
                <a:latin typeface="Times New Roman" panose="02020603050405020304" pitchFamily="18" charset="0"/>
                <a:ea typeface="Calibri" panose="020F0502020204030204" pitchFamily="34" charset="0"/>
                <a:cs typeface="Times New Roman" panose="02020603050405020304" pitchFamily="18" charset="0"/>
              </a:rPr>
              <a:t>COLIN, J.-P.,  MEVEL, J.-P. (1990), </a:t>
            </a:r>
            <a:r>
              <a:rPr lang="fr-FR" sz="1200" i="1" dirty="0" smtClean="0">
                <a:effectLst/>
                <a:latin typeface="Times New Roman" panose="02020603050405020304" pitchFamily="18" charset="0"/>
                <a:ea typeface="Calibri" panose="020F0502020204030204" pitchFamily="34" charset="0"/>
                <a:cs typeface="Times New Roman" panose="02020603050405020304" pitchFamily="18" charset="0"/>
              </a:rPr>
              <a:t>Dictionnaire de l’argot</a:t>
            </a:r>
            <a:r>
              <a:rPr lang="fr-FR" sz="1200" dirty="0" smtClean="0">
                <a:effectLst/>
                <a:latin typeface="Times New Roman" panose="02020603050405020304" pitchFamily="18" charset="0"/>
                <a:ea typeface="Calibri" panose="020F0502020204030204" pitchFamily="34" charset="0"/>
                <a:cs typeface="Times New Roman" panose="02020603050405020304" pitchFamily="18" charset="0"/>
              </a:rPr>
              <a:t>, éd. 1993, Paris, Larousse.</a:t>
            </a:r>
            <a:endParaRPr lang="fr-FR"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a:spcAft>
                <a:spcPts val="1200"/>
              </a:spcAft>
            </a:pPr>
            <a:r>
              <a:rPr lang="fr-FR" sz="1200" dirty="0" smtClean="0">
                <a:effectLst/>
                <a:latin typeface="Times New Roman" panose="02020603050405020304" pitchFamily="18" charset="0"/>
                <a:ea typeface="Calibri" panose="020F0502020204030204" pitchFamily="34" charset="0"/>
                <a:cs typeface="Times New Roman" panose="02020603050405020304" pitchFamily="18" charset="0"/>
              </a:rPr>
              <a:t>ELCHACAR Mireille &amp; MARTINEZ Camille,</a:t>
            </a:r>
            <a:r>
              <a:rPr lang="fr-FR" sz="1200" i="1" dirty="0" smtClean="0">
                <a:effectLst/>
                <a:latin typeface="Times New Roman" panose="02020603050405020304" pitchFamily="18" charset="0"/>
                <a:ea typeface="Calibri" panose="020F0502020204030204" pitchFamily="34" charset="0"/>
                <a:cs typeface="Times New Roman" panose="02020603050405020304" pitchFamily="18" charset="0"/>
              </a:rPr>
              <a:t> Une banque de données en ligne pour suivre l'évolution des nomenclatures du Petit Robert et du Petit Larousse, et leur ouverture aux mots du Québec</a:t>
            </a:r>
            <a:r>
              <a:rPr lang="fr-FR" sz="1200" dirty="0" smtClean="0">
                <a:effectLst/>
                <a:latin typeface="Times New Roman" panose="02020603050405020304" pitchFamily="18" charset="0"/>
                <a:ea typeface="Calibri" panose="020F0502020204030204" pitchFamily="34" charset="0"/>
                <a:cs typeface="Times New Roman" panose="02020603050405020304" pitchFamily="18" charset="0"/>
              </a:rPr>
              <a:t>, Communication, lettres et sciences du langage 2-1, 2008. (</a:t>
            </a:r>
            <a:r>
              <a:rPr lang="fr-FR" sz="1200" u="sng" dirty="0" smtClean="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2"/>
              </a:rPr>
              <a:t>https://r-libre.teluq.ca/1399/1/elchacar_martinez_vol2no1_2008.pdf</a:t>
            </a:r>
            <a:r>
              <a:rPr lang="fr-FR" sz="1200" dirty="0" smtClean="0">
                <a:effectLst/>
                <a:latin typeface="Times New Roman" panose="02020603050405020304" pitchFamily="18" charset="0"/>
                <a:ea typeface="Calibri" panose="020F0502020204030204" pitchFamily="34" charset="0"/>
                <a:cs typeface="Times New Roman" panose="02020603050405020304" pitchFamily="18" charset="0"/>
              </a:rPr>
              <a:t>)</a:t>
            </a:r>
            <a:endParaRPr lang="fr-FR" sz="1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sz="1200" dirty="0" smtClean="0">
                <a:effectLst/>
                <a:latin typeface="Times New Roman" panose="02020603050405020304" pitchFamily="18" charset="0"/>
                <a:ea typeface="Calibri" panose="020F0502020204030204" pitchFamily="34" charset="0"/>
                <a:cs typeface="Times New Roman" panose="02020603050405020304" pitchFamily="18" charset="0"/>
              </a:rPr>
              <a:t>FRANÇOIS-GEIGER, D. (1990), "Panorama des argots contemporains" in : Parlures argotiques (D. François-Geiger, J.-P. </a:t>
            </a:r>
            <a:r>
              <a:rPr lang="fr-FR" sz="1200" dirty="0" err="1" smtClean="0">
                <a:effectLst/>
                <a:latin typeface="Times New Roman" panose="02020603050405020304" pitchFamily="18" charset="0"/>
                <a:ea typeface="Calibri" panose="020F0502020204030204" pitchFamily="34" charset="0"/>
                <a:cs typeface="Times New Roman" panose="02020603050405020304" pitchFamily="18" charset="0"/>
              </a:rPr>
              <a:t>Goudaillier</a:t>
            </a:r>
            <a:r>
              <a:rPr lang="fr-FR" sz="1200" dirty="0" smtClean="0">
                <a:effectLst/>
                <a:latin typeface="Times New Roman" panose="02020603050405020304" pitchFamily="18" charset="0"/>
                <a:ea typeface="Calibri" panose="020F0502020204030204" pitchFamily="34" charset="0"/>
                <a:cs typeface="Times New Roman" panose="02020603050405020304" pitchFamily="18" charset="0"/>
              </a:rPr>
              <a:t>), Langue française n° 90, Paris, Larousse.</a:t>
            </a:r>
            <a:endParaRPr lang="fr-FR"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sz="1200" dirty="0" smtClean="0">
                <a:effectLst/>
                <a:latin typeface="Times New Roman" panose="02020603050405020304" pitchFamily="18" charset="0"/>
                <a:ea typeface="Calibri" panose="020F0502020204030204" pitchFamily="34" charset="0"/>
                <a:cs typeface="Times New Roman" panose="02020603050405020304" pitchFamily="18" charset="0"/>
              </a:rPr>
              <a:t>GIRAUD, R. (1993), </a:t>
            </a:r>
            <a:r>
              <a:rPr lang="fr-FR" sz="1200" i="1" dirty="0" smtClean="0">
                <a:effectLst/>
                <a:latin typeface="Times New Roman" panose="02020603050405020304" pitchFamily="18" charset="0"/>
                <a:ea typeface="Calibri" panose="020F0502020204030204" pitchFamily="34" charset="0"/>
                <a:cs typeface="Times New Roman" panose="02020603050405020304" pitchFamily="18" charset="0"/>
              </a:rPr>
              <a:t>Faune et Flore argotiques II. Flore</a:t>
            </a:r>
            <a:r>
              <a:rPr lang="fr-FR" sz="1200" dirty="0" smtClean="0">
                <a:effectLst/>
                <a:latin typeface="Times New Roman" panose="02020603050405020304" pitchFamily="18" charset="0"/>
                <a:ea typeface="Calibri" panose="020F0502020204030204" pitchFamily="34" charset="0"/>
                <a:cs typeface="Times New Roman" panose="02020603050405020304" pitchFamily="18" charset="0"/>
              </a:rPr>
              <a:t>, Paris, Le Dilettante.</a:t>
            </a:r>
            <a:endParaRPr lang="fr-FR"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sz="1200" dirty="0" smtClean="0">
                <a:effectLst/>
                <a:latin typeface="Times New Roman" panose="02020603050405020304" pitchFamily="18" charset="0"/>
                <a:ea typeface="Calibri" panose="020F0502020204030204" pitchFamily="34" charset="0"/>
                <a:cs typeface="Times New Roman" panose="02020603050405020304" pitchFamily="18" charset="0"/>
              </a:rPr>
              <a:t>GIRAUD, R. (1981), </a:t>
            </a:r>
            <a:r>
              <a:rPr lang="fr-FR" sz="1200" i="1" dirty="0" smtClean="0">
                <a:effectLst/>
                <a:latin typeface="Times New Roman" panose="02020603050405020304" pitchFamily="18" charset="0"/>
                <a:ea typeface="Calibri" panose="020F0502020204030204" pitchFamily="34" charset="0"/>
                <a:cs typeface="Times New Roman" panose="02020603050405020304" pitchFamily="18" charset="0"/>
              </a:rPr>
              <a:t>L'argot tel qu'on le parle, dictionnaire illustré d'argot moderne</a:t>
            </a:r>
            <a:r>
              <a:rPr lang="fr-FR" sz="1200" dirty="0" smtClean="0">
                <a:effectLst/>
                <a:latin typeface="Times New Roman" panose="02020603050405020304" pitchFamily="18" charset="0"/>
                <a:ea typeface="Calibri" panose="020F0502020204030204" pitchFamily="34" charset="0"/>
                <a:cs typeface="Times New Roman" panose="02020603050405020304" pitchFamily="18" charset="0"/>
              </a:rPr>
              <a:t>, Paris, Jacques Grancher éditeur.</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106340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374392" y="1047095"/>
            <a:ext cx="7150608" cy="507831"/>
          </a:xfrm>
          <a:prstGeom prst="rect">
            <a:avLst/>
          </a:prstGeom>
        </p:spPr>
        <p:txBody>
          <a:bodyPr wrap="square">
            <a:spAutoFit/>
          </a:bodyPr>
          <a:lstStyle/>
          <a:p>
            <a:pPr algn="just">
              <a:lnSpc>
                <a:spcPct val="150000"/>
              </a:lnSpc>
              <a:spcAft>
                <a:spcPts val="0"/>
              </a:spcAft>
            </a:pPr>
            <a:r>
              <a:rPr lang="fr-FR" sz="2000" b="1" dirty="0" smtClean="0">
                <a:effectLst/>
                <a:latin typeface="Times New Roman" panose="02020603050405020304" pitchFamily="18" charset="0"/>
                <a:ea typeface="Calibri" panose="020F0502020204030204" pitchFamily="34" charset="0"/>
                <a:cs typeface="Times New Roman" panose="02020603050405020304" pitchFamily="18" charset="0"/>
              </a:rPr>
              <a:t>1. La </a:t>
            </a:r>
            <a:r>
              <a:rPr lang="fr-FR" sz="2000" b="1" dirty="0" err="1" smtClean="0">
                <a:effectLst/>
                <a:latin typeface="Times New Roman" panose="02020603050405020304" pitchFamily="18" charset="0"/>
                <a:ea typeface="Calibri" panose="020F0502020204030204" pitchFamily="34" charset="0"/>
                <a:cs typeface="Times New Roman" panose="02020603050405020304" pitchFamily="18" charset="0"/>
              </a:rPr>
              <a:t>dictionnairisation</a:t>
            </a:r>
            <a:r>
              <a:rPr lang="fr-FR" sz="2000" b="1" dirty="0" smtClean="0">
                <a:effectLst/>
                <a:latin typeface="Times New Roman" panose="02020603050405020304" pitchFamily="18" charset="0"/>
                <a:ea typeface="Calibri" panose="020F0502020204030204" pitchFamily="34" charset="0"/>
                <a:cs typeface="Times New Roman" panose="02020603050405020304" pitchFamily="18" charset="0"/>
              </a:rPr>
              <a:t> des mots :</a:t>
            </a:r>
            <a:r>
              <a:rPr lang="fr-FR" sz="2000" b="1" i="1" dirty="0" smtClean="0">
                <a:effectLst/>
                <a:latin typeface="Times New Roman" panose="02020603050405020304" pitchFamily="18" charset="0"/>
                <a:ea typeface="Calibri" panose="020F0502020204030204" pitchFamily="34" charset="0"/>
                <a:cs typeface="Times New Roman" panose="02020603050405020304" pitchFamily="18" charset="0"/>
              </a:rPr>
              <a:t> accro</a:t>
            </a:r>
            <a:r>
              <a:rPr lang="fr-FR"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fr-FR" sz="2000" b="1" i="1" dirty="0" err="1" smtClean="0">
                <a:effectLst/>
                <a:latin typeface="Times New Roman" panose="02020603050405020304" pitchFamily="18" charset="0"/>
                <a:ea typeface="Calibri" panose="020F0502020204030204" pitchFamily="34" charset="0"/>
                <a:cs typeface="Times New Roman" panose="02020603050405020304" pitchFamily="18" charset="0"/>
              </a:rPr>
              <a:t>addict</a:t>
            </a:r>
            <a:r>
              <a:rPr lang="fr-FR"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fr-FR" sz="2000" b="1" i="1" dirty="0" smtClean="0">
                <a:effectLst/>
                <a:latin typeface="Times New Roman" panose="02020603050405020304" pitchFamily="18" charset="0"/>
                <a:ea typeface="Calibri" panose="020F0502020204030204" pitchFamily="34" charset="0"/>
                <a:cs typeface="Times New Roman" panose="02020603050405020304" pitchFamily="18" charset="0"/>
              </a:rPr>
              <a:t>flasher </a:t>
            </a:r>
            <a:r>
              <a:rPr lang="fr-FR" sz="2000" dirty="0" smtClean="0">
                <a:effectLst/>
                <a:latin typeface="Times New Roman" panose="02020603050405020304" pitchFamily="18" charset="0"/>
                <a:ea typeface="Calibri" panose="020F0502020204030204" pitchFamily="34" charset="0"/>
                <a:cs typeface="Times New Roman" panose="02020603050405020304" pitchFamily="18" charset="0"/>
              </a:rPr>
              <a:t>et </a:t>
            </a:r>
            <a:r>
              <a:rPr lang="fr-FR" sz="2000" b="1" i="1" dirty="0" smtClean="0">
                <a:effectLst/>
                <a:latin typeface="Times New Roman" panose="02020603050405020304" pitchFamily="18" charset="0"/>
                <a:ea typeface="Calibri" panose="020F0502020204030204" pitchFamily="34" charset="0"/>
                <a:cs typeface="Times New Roman" panose="02020603050405020304" pitchFamily="18" charset="0"/>
              </a:rPr>
              <a:t>kiffer</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Rectangle 6"/>
          <p:cNvSpPr/>
          <p:nvPr/>
        </p:nvSpPr>
        <p:spPr>
          <a:xfrm>
            <a:off x="3611043" y="4875869"/>
            <a:ext cx="4677306" cy="507831"/>
          </a:xfrm>
          <a:prstGeom prst="rect">
            <a:avLst/>
          </a:prstGeom>
        </p:spPr>
        <p:txBody>
          <a:bodyPr wrap="none">
            <a:spAutoFit/>
          </a:bodyPr>
          <a:lstStyle/>
          <a:p>
            <a:pPr algn="ctr">
              <a:lnSpc>
                <a:spcPct val="150000"/>
              </a:lnSpc>
              <a:spcAft>
                <a:spcPts val="1000"/>
              </a:spcAft>
            </a:pPr>
            <a:r>
              <a:rPr lang="fr-FR" dirty="0" smtClean="0">
                <a:effectLst/>
                <a:latin typeface="Times New Roman" panose="02020603050405020304" pitchFamily="18" charset="0"/>
                <a:ea typeface="Calibri" panose="020F0502020204030204" pitchFamily="34" charset="0"/>
                <a:cs typeface="Times New Roman" panose="02020603050405020304" pitchFamily="18" charset="0"/>
              </a:rPr>
              <a:t>* addictologie, </a:t>
            </a:r>
            <a:r>
              <a:rPr lang="fr-FR" dirty="0" err="1" smtClean="0">
                <a:effectLst/>
                <a:latin typeface="Times New Roman" panose="02020603050405020304" pitchFamily="18" charset="0"/>
                <a:ea typeface="Calibri" panose="020F0502020204030204" pitchFamily="34" charset="0"/>
                <a:cs typeface="Times New Roman" panose="02020603050405020304" pitchFamily="18" charset="0"/>
              </a:rPr>
              <a:t>addictologue</a:t>
            </a:r>
            <a:r>
              <a:rPr lang="fr-FR" dirty="0" smtClean="0">
                <a:effectLst/>
                <a:latin typeface="Times New Roman" panose="02020603050405020304" pitchFamily="18" charset="0"/>
                <a:ea typeface="Calibri" panose="020F0502020204030204" pitchFamily="34" charset="0"/>
                <a:cs typeface="Times New Roman" panose="02020603050405020304" pitchFamily="18" charset="0"/>
              </a:rPr>
              <a:t> PR 2008 – PL 2012</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8" name="Tableau 7"/>
          <p:cNvGraphicFramePr>
            <a:graphicFrameLocks noGrp="1"/>
          </p:cNvGraphicFramePr>
          <p:nvPr>
            <p:extLst>
              <p:ext uri="{D42A27DB-BD31-4B8C-83A1-F6EECF244321}">
                <p14:modId xmlns:p14="http://schemas.microsoft.com/office/powerpoint/2010/main" val="3981247170"/>
              </p:ext>
            </p:extLst>
          </p:nvPr>
        </p:nvGraphicFramePr>
        <p:xfrm>
          <a:off x="419100" y="1783526"/>
          <a:ext cx="11061192" cy="2964466"/>
        </p:xfrm>
        <a:graphic>
          <a:graphicData uri="http://schemas.openxmlformats.org/drawingml/2006/table">
            <a:tbl>
              <a:tblPr firstRow="1" firstCol="1" bandRow="1">
                <a:tableStyleId>{5C22544A-7EE6-4342-B048-85BDC9FD1C3A}</a:tableStyleId>
              </a:tblPr>
              <a:tblGrid>
                <a:gridCol w="2471070"/>
                <a:gridCol w="2778572"/>
                <a:gridCol w="3105982"/>
                <a:gridCol w="2705568"/>
              </a:tblGrid>
              <a:tr h="736922">
                <a:tc>
                  <a:txBody>
                    <a:bodyPr/>
                    <a:lstStyle/>
                    <a:p>
                      <a:pPr algn="ctr">
                        <a:lnSpc>
                          <a:spcPct val="115000"/>
                        </a:lnSpc>
                        <a:spcAft>
                          <a:spcPts val="0"/>
                        </a:spcAft>
                      </a:pPr>
                      <a:r>
                        <a:rPr lang="fr-FR" sz="2400" dirty="0">
                          <a:effectLst/>
                        </a:rPr>
                        <a:t>Lemme</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tc>
                <a:tc>
                  <a:txBody>
                    <a:bodyPr/>
                    <a:lstStyle/>
                    <a:p>
                      <a:pPr algn="ctr">
                        <a:lnSpc>
                          <a:spcPct val="115000"/>
                        </a:lnSpc>
                        <a:spcAft>
                          <a:spcPts val="0"/>
                        </a:spcAft>
                      </a:pPr>
                      <a:r>
                        <a:rPr lang="fr-FR" sz="2400">
                          <a:effectLst/>
                        </a:rPr>
                        <a:t>Le Petit Robert</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tc>
                <a:tc>
                  <a:txBody>
                    <a:bodyPr/>
                    <a:lstStyle/>
                    <a:p>
                      <a:pPr algn="ctr">
                        <a:lnSpc>
                          <a:spcPct val="115000"/>
                        </a:lnSpc>
                        <a:spcAft>
                          <a:spcPts val="0"/>
                        </a:spcAft>
                      </a:pPr>
                      <a:r>
                        <a:rPr lang="fr-FR" sz="2400">
                          <a:effectLst/>
                        </a:rPr>
                        <a:t>Le Petit Larousse</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tc>
                <a:tc>
                  <a:txBody>
                    <a:bodyPr/>
                    <a:lstStyle/>
                    <a:p>
                      <a:pPr algn="ctr">
                        <a:lnSpc>
                          <a:spcPct val="115000"/>
                        </a:lnSpc>
                        <a:spcAft>
                          <a:spcPts val="0"/>
                        </a:spcAft>
                      </a:pPr>
                      <a:r>
                        <a:rPr lang="fr-FR" sz="2400">
                          <a:effectLst/>
                        </a:rPr>
                        <a:t>Années d’écart</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tc>
              </a:tr>
              <a:tr h="605478">
                <a:tc>
                  <a:txBody>
                    <a:bodyPr/>
                    <a:lstStyle/>
                    <a:p>
                      <a:pPr algn="ctr">
                        <a:lnSpc>
                          <a:spcPct val="115000"/>
                        </a:lnSpc>
                        <a:spcAft>
                          <a:spcPts val="0"/>
                        </a:spcAft>
                      </a:pPr>
                      <a:r>
                        <a:rPr lang="fr-FR" sz="2400">
                          <a:effectLst/>
                        </a:rPr>
                        <a:t>accro</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tc>
                <a:tc gridSpan="2">
                  <a:txBody>
                    <a:bodyPr/>
                    <a:lstStyle/>
                    <a:p>
                      <a:pPr algn="ctr">
                        <a:lnSpc>
                          <a:spcPct val="115000"/>
                        </a:lnSpc>
                        <a:spcAft>
                          <a:spcPts val="0"/>
                        </a:spcAft>
                      </a:pPr>
                      <a:r>
                        <a:rPr lang="fr-FR" sz="2400">
                          <a:effectLst/>
                        </a:rPr>
                        <a:t>av. 1997</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tc>
                <a:tc hMerge="1">
                  <a:txBody>
                    <a:bodyPr/>
                    <a:lstStyle/>
                    <a:p>
                      <a:endParaRPr lang="fr-FR"/>
                    </a:p>
                  </a:txBody>
                  <a:tcPr/>
                </a:tc>
                <a:tc>
                  <a:txBody>
                    <a:bodyPr/>
                    <a:lstStyle/>
                    <a:p>
                      <a:pPr algn="ctr">
                        <a:lnSpc>
                          <a:spcPct val="115000"/>
                        </a:lnSpc>
                        <a:spcAft>
                          <a:spcPts val="0"/>
                        </a:spcAft>
                      </a:pPr>
                      <a:r>
                        <a:rPr lang="fr-FR" sz="2400">
                          <a:effectLst/>
                        </a:rPr>
                        <a:t>-</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tc>
              </a:tr>
              <a:tr h="550943">
                <a:tc>
                  <a:txBody>
                    <a:bodyPr/>
                    <a:lstStyle/>
                    <a:p>
                      <a:pPr algn="ctr">
                        <a:lnSpc>
                          <a:spcPct val="115000"/>
                        </a:lnSpc>
                        <a:spcAft>
                          <a:spcPts val="0"/>
                        </a:spcAft>
                      </a:pPr>
                      <a:r>
                        <a:rPr lang="fr-FR" sz="2400">
                          <a:effectLst/>
                        </a:rPr>
                        <a:t>addict*</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tc>
                <a:tc>
                  <a:txBody>
                    <a:bodyPr/>
                    <a:lstStyle/>
                    <a:p>
                      <a:pPr algn="ctr">
                        <a:lnSpc>
                          <a:spcPct val="115000"/>
                        </a:lnSpc>
                        <a:spcAft>
                          <a:spcPts val="0"/>
                        </a:spcAft>
                      </a:pPr>
                      <a:r>
                        <a:rPr lang="fr-FR" sz="2400">
                          <a:effectLst/>
                        </a:rPr>
                        <a:t>2007</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tc>
                <a:tc>
                  <a:txBody>
                    <a:bodyPr/>
                    <a:lstStyle/>
                    <a:p>
                      <a:pPr algn="ctr">
                        <a:lnSpc>
                          <a:spcPct val="115000"/>
                        </a:lnSpc>
                        <a:spcAft>
                          <a:spcPts val="0"/>
                        </a:spcAft>
                      </a:pPr>
                      <a:r>
                        <a:rPr lang="fr-FR" sz="2400">
                          <a:effectLst/>
                        </a:rPr>
                        <a:t>→</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tc>
                <a:tc>
                  <a:txBody>
                    <a:bodyPr/>
                    <a:lstStyle/>
                    <a:p>
                      <a:pPr algn="ctr">
                        <a:lnSpc>
                          <a:spcPct val="115000"/>
                        </a:lnSpc>
                        <a:spcAft>
                          <a:spcPts val="0"/>
                        </a:spcAft>
                      </a:pPr>
                      <a:r>
                        <a:rPr lang="fr-FR" sz="2400">
                          <a:effectLst/>
                        </a:rPr>
                        <a:t>(+13)</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tc>
              </a:tr>
              <a:tr h="541155">
                <a:tc>
                  <a:txBody>
                    <a:bodyPr/>
                    <a:lstStyle/>
                    <a:p>
                      <a:pPr algn="ctr">
                        <a:lnSpc>
                          <a:spcPct val="115000"/>
                        </a:lnSpc>
                        <a:spcAft>
                          <a:spcPts val="0"/>
                        </a:spcAft>
                      </a:pPr>
                      <a:r>
                        <a:rPr lang="fr-FR" sz="2400">
                          <a:effectLst/>
                        </a:rPr>
                        <a:t>flasher</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tc>
                <a:tc gridSpan="2">
                  <a:txBody>
                    <a:bodyPr/>
                    <a:lstStyle/>
                    <a:p>
                      <a:pPr algn="ctr">
                        <a:lnSpc>
                          <a:spcPct val="115000"/>
                        </a:lnSpc>
                        <a:spcAft>
                          <a:spcPts val="0"/>
                        </a:spcAft>
                      </a:pPr>
                      <a:r>
                        <a:rPr lang="fr-FR" sz="2400">
                          <a:effectLst/>
                        </a:rPr>
                        <a:t>av. 1997</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tc>
                <a:tc hMerge="1">
                  <a:txBody>
                    <a:bodyPr/>
                    <a:lstStyle/>
                    <a:p>
                      <a:endParaRPr lang="fr-FR"/>
                    </a:p>
                  </a:txBody>
                  <a:tcPr/>
                </a:tc>
                <a:tc>
                  <a:txBody>
                    <a:bodyPr/>
                    <a:lstStyle/>
                    <a:p>
                      <a:pPr algn="ctr">
                        <a:lnSpc>
                          <a:spcPct val="115000"/>
                        </a:lnSpc>
                        <a:spcAft>
                          <a:spcPts val="0"/>
                        </a:spcAft>
                      </a:pPr>
                      <a:r>
                        <a:rPr lang="fr-FR" sz="2400">
                          <a:effectLst/>
                        </a:rPr>
                        <a:t>-</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tc>
              </a:tr>
              <a:tr h="529968">
                <a:tc>
                  <a:txBody>
                    <a:bodyPr/>
                    <a:lstStyle/>
                    <a:p>
                      <a:pPr algn="ctr">
                        <a:lnSpc>
                          <a:spcPct val="115000"/>
                        </a:lnSpc>
                        <a:spcAft>
                          <a:spcPts val="0"/>
                        </a:spcAft>
                      </a:pPr>
                      <a:r>
                        <a:rPr lang="fr-FR" sz="2400">
                          <a:effectLst/>
                        </a:rPr>
                        <a:t>kifer</a:t>
                      </a:r>
                      <a:r>
                        <a:rPr lang="fr-FR" sz="2400" baseline="30000">
                          <a:effectLst/>
                        </a:rPr>
                        <a:t>1</a:t>
                      </a:r>
                      <a:r>
                        <a:rPr lang="fr-FR" sz="2400">
                          <a:effectLst/>
                        </a:rPr>
                        <a:t>, kiffer</a:t>
                      </a:r>
                      <a:r>
                        <a:rPr lang="fr-FR" sz="2400" baseline="30000">
                          <a:effectLst/>
                        </a:rPr>
                        <a:t> 2</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tc>
                <a:tc>
                  <a:txBody>
                    <a:bodyPr/>
                    <a:lstStyle/>
                    <a:p>
                      <a:pPr algn="ctr">
                        <a:lnSpc>
                          <a:spcPct val="115000"/>
                        </a:lnSpc>
                        <a:spcAft>
                          <a:spcPts val="0"/>
                        </a:spcAft>
                      </a:pPr>
                      <a:r>
                        <a:rPr lang="fr-FR" sz="2400" dirty="0">
                          <a:effectLst/>
                        </a:rPr>
                        <a:t>2001 </a:t>
                      </a:r>
                      <a:r>
                        <a:rPr lang="fr-FR" sz="2400" baseline="30000" dirty="0">
                          <a:effectLst/>
                        </a:rPr>
                        <a:t>(1,2)</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tc>
                <a:tc>
                  <a:txBody>
                    <a:bodyPr/>
                    <a:lstStyle/>
                    <a:p>
                      <a:pPr algn="ctr">
                        <a:lnSpc>
                          <a:spcPct val="115000"/>
                        </a:lnSpc>
                        <a:spcAft>
                          <a:spcPts val="0"/>
                        </a:spcAft>
                      </a:pPr>
                      <a:r>
                        <a:rPr lang="fr-FR" sz="2400" dirty="0">
                          <a:effectLst/>
                        </a:rPr>
                        <a:t>2005 </a:t>
                      </a:r>
                      <a:r>
                        <a:rPr lang="fr-FR" sz="2400" baseline="30000" dirty="0">
                          <a:effectLst/>
                        </a:rPr>
                        <a:t>(2,1)</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tc>
                <a:tc>
                  <a:txBody>
                    <a:bodyPr/>
                    <a:lstStyle/>
                    <a:p>
                      <a:pPr algn="ctr">
                        <a:lnSpc>
                          <a:spcPct val="115000"/>
                        </a:lnSpc>
                        <a:spcAft>
                          <a:spcPts val="0"/>
                        </a:spcAft>
                      </a:pPr>
                      <a:r>
                        <a:rPr lang="fr-FR" sz="2400" dirty="0">
                          <a:effectLst/>
                        </a:rPr>
                        <a:t>4</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tc>
              </a:tr>
            </a:tbl>
          </a:graphicData>
        </a:graphic>
      </p:graphicFrame>
    </p:spTree>
    <p:extLst>
      <p:ext uri="{BB962C8B-B14F-4D97-AF65-F5344CB8AC3E}">
        <p14:creationId xmlns:p14="http://schemas.microsoft.com/office/powerpoint/2010/main" val="28390604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572321"/>
            <a:ext cx="6096000" cy="5713359"/>
          </a:xfrm>
          <a:prstGeom prst="rect">
            <a:avLst/>
          </a:prstGeom>
        </p:spPr>
        <p:txBody>
          <a:bodyPr>
            <a:spAutoFit/>
          </a:bodyPr>
          <a:lstStyle/>
          <a:p>
            <a:pPr algn="just">
              <a:lnSpc>
                <a:spcPct val="115000"/>
              </a:lnSpc>
              <a:spcAft>
                <a:spcPts val="800"/>
              </a:spcAft>
            </a:pPr>
            <a:r>
              <a:rPr lang="fr-FR" sz="1200" dirty="0" smtClean="0">
                <a:effectLst/>
                <a:latin typeface="Times New Roman" panose="02020603050405020304" pitchFamily="18" charset="0"/>
                <a:ea typeface="Calibri" panose="020F0502020204030204" pitchFamily="34" charset="0"/>
                <a:cs typeface="Times New Roman" panose="02020603050405020304" pitchFamily="18" charset="0"/>
              </a:rPr>
              <a:t>GUIRAUD, P. (1963), </a:t>
            </a:r>
            <a:r>
              <a:rPr lang="fr-FR" sz="1200" i="1" dirty="0" smtClean="0">
                <a:effectLst/>
                <a:latin typeface="Times New Roman" panose="02020603050405020304" pitchFamily="18" charset="0"/>
                <a:ea typeface="Calibri" panose="020F0502020204030204" pitchFamily="34" charset="0"/>
                <a:cs typeface="Times New Roman" panose="02020603050405020304" pitchFamily="18" charset="0"/>
              </a:rPr>
              <a:t>L’argot</a:t>
            </a:r>
            <a:r>
              <a:rPr lang="fr-FR" sz="1200" dirty="0" smtClean="0">
                <a:effectLst/>
                <a:latin typeface="Times New Roman" panose="02020603050405020304" pitchFamily="18" charset="0"/>
                <a:ea typeface="Calibri" panose="020F0502020204030204" pitchFamily="34" charset="0"/>
                <a:cs typeface="Times New Roman" panose="02020603050405020304" pitchFamily="18" charset="0"/>
              </a:rPr>
              <a:t>, Paris, PUF.</a:t>
            </a:r>
            <a:endParaRPr lang="fr-FR"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sz="1200" dirty="0" smtClean="0">
                <a:effectLst/>
                <a:latin typeface="Times New Roman" panose="02020603050405020304" pitchFamily="18" charset="0"/>
                <a:ea typeface="Calibri" panose="020F0502020204030204" pitchFamily="34" charset="0"/>
                <a:cs typeface="Times New Roman" panose="02020603050405020304" pitchFamily="18" charset="0"/>
              </a:rPr>
              <a:t>GOUDAILLIER, J.-P. (2001), </a:t>
            </a:r>
            <a:r>
              <a:rPr lang="fr-FR" sz="1200" i="1" dirty="0" smtClean="0">
                <a:effectLst/>
                <a:latin typeface="Times New Roman" panose="02020603050405020304" pitchFamily="18" charset="0"/>
                <a:ea typeface="Calibri" panose="020F0502020204030204" pitchFamily="34" charset="0"/>
                <a:cs typeface="Times New Roman" panose="02020603050405020304" pitchFamily="18" charset="0"/>
              </a:rPr>
              <a:t>Comment tu tchatches ! Dictionnaire du français contemporain des cités</a:t>
            </a:r>
            <a:r>
              <a:rPr lang="fr-FR" sz="1200" dirty="0" smtClean="0">
                <a:effectLst/>
                <a:latin typeface="Times New Roman" panose="02020603050405020304" pitchFamily="18" charset="0"/>
                <a:ea typeface="Calibri" panose="020F0502020204030204" pitchFamily="34" charset="0"/>
                <a:cs typeface="Times New Roman" panose="02020603050405020304" pitchFamily="18" charset="0"/>
              </a:rPr>
              <a:t>, éd. 2019, Paris, Maisonneuve &amp; Larose.</a:t>
            </a:r>
            <a:endParaRPr lang="fr-FR"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fr-FR" sz="1200" dirty="0" smtClean="0">
                <a:effectLst/>
                <a:latin typeface="Times New Roman" panose="02020603050405020304" pitchFamily="18" charset="0"/>
                <a:ea typeface="Calibri" panose="020F0502020204030204" pitchFamily="34" charset="0"/>
                <a:cs typeface="Times New Roman" panose="02020603050405020304" pitchFamily="18" charset="0"/>
              </a:rPr>
              <a:t>GOUDAILLIER, J.-P.</a:t>
            </a:r>
            <a:r>
              <a:rPr lang="fr-FR" sz="12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(2003)</a:t>
            </a:r>
            <a:r>
              <a:rPr lang="fr-FR" sz="1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fr-FR" sz="1200" i="1" dirty="0" smtClean="0">
                <a:effectLst/>
                <a:latin typeface="Times New Roman" panose="02020603050405020304" pitchFamily="18" charset="0"/>
                <a:ea typeface="Calibri" panose="020F0502020204030204" pitchFamily="34" charset="0"/>
                <a:cs typeface="Times New Roman" panose="02020603050405020304" pitchFamily="18" charset="0"/>
              </a:rPr>
              <a:t>Procédés de création lexicale en français contemporain des cités</a:t>
            </a:r>
            <a:r>
              <a:rPr lang="fr-FR" sz="1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fr-FR" sz="1200" i="1" dirty="0" smtClean="0">
                <a:effectLst/>
                <a:latin typeface="Times New Roman" panose="02020603050405020304" pitchFamily="18" charset="0"/>
                <a:ea typeface="Calibri" panose="020F0502020204030204" pitchFamily="34" charset="0"/>
                <a:cs typeface="Times New Roman" panose="02020603050405020304" pitchFamily="18" charset="0"/>
              </a:rPr>
              <a:t>in</a:t>
            </a:r>
            <a:r>
              <a:rPr lang="fr-FR" sz="1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fr-FR" sz="12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Jean Rousseau, </a:t>
            </a:r>
            <a:r>
              <a:rPr lang="fr-FR" sz="1200" i="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L'invention verbale en français contemporain</a:t>
            </a:r>
            <a:r>
              <a:rPr lang="fr-FR" sz="12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Les Cahiers du CIEP, Paris, Didier.</a:t>
            </a:r>
            <a:endParaRPr lang="fr-FR"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fr-FR" sz="1200" dirty="0" smtClean="0">
                <a:effectLst/>
                <a:latin typeface="Times New Roman" panose="02020603050405020304" pitchFamily="18" charset="0"/>
                <a:ea typeface="Calibri" panose="020F0502020204030204" pitchFamily="34" charset="0"/>
                <a:cs typeface="Times New Roman" panose="02020603050405020304" pitchFamily="18" charset="0"/>
              </a:rPr>
              <a:t>HOUDEBINE-GRAVAUD, A.-M. (2002), </a:t>
            </a:r>
            <a:r>
              <a:rPr lang="fr-FR" sz="1200" i="1" dirty="0" smtClean="0">
                <a:effectLst/>
                <a:latin typeface="Times New Roman" panose="02020603050405020304" pitchFamily="18" charset="0"/>
                <a:ea typeface="Calibri" panose="020F0502020204030204" pitchFamily="34" charset="0"/>
                <a:cs typeface="Times New Roman" panose="02020603050405020304" pitchFamily="18" charset="0"/>
              </a:rPr>
              <a:t>L'imaginaire linguistique: un niveau d'analyse et un point de vue théorique</a:t>
            </a:r>
            <a:r>
              <a:rPr lang="fr-FR" sz="1200" dirty="0" smtClean="0">
                <a:effectLst/>
                <a:latin typeface="Times New Roman" panose="02020603050405020304" pitchFamily="18" charset="0"/>
                <a:ea typeface="Calibri" panose="020F0502020204030204" pitchFamily="34" charset="0"/>
                <a:cs typeface="Times New Roman" panose="02020603050405020304" pitchFamily="18" charset="0"/>
              </a:rPr>
              <a:t>, in </a:t>
            </a:r>
            <a:r>
              <a:rPr lang="fr-FR" sz="1200" i="1" dirty="0" smtClean="0">
                <a:effectLst/>
                <a:latin typeface="Times New Roman" panose="02020603050405020304" pitchFamily="18" charset="0"/>
                <a:ea typeface="Calibri" panose="020F0502020204030204" pitchFamily="34" charset="0"/>
                <a:cs typeface="Times New Roman" panose="02020603050405020304" pitchFamily="18" charset="0"/>
              </a:rPr>
              <a:t>L'imaginaire linguistique</a:t>
            </a:r>
            <a:r>
              <a:rPr lang="fr-FR" sz="1200" dirty="0" smtClean="0">
                <a:effectLst/>
                <a:latin typeface="Times New Roman" panose="02020603050405020304" pitchFamily="18" charset="0"/>
                <a:ea typeface="Calibri" panose="020F0502020204030204" pitchFamily="34" charset="0"/>
                <a:cs typeface="Times New Roman" panose="02020603050405020304" pitchFamily="18" charset="0"/>
              </a:rPr>
              <a:t>, collectif sous la direction de HOUDEBINE-GRAVAUD, A.-M., Paris, L'Harmattan.</a:t>
            </a:r>
            <a:endParaRPr lang="fr-FR"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fr-FR" sz="1200" dirty="0" smtClean="0">
                <a:effectLst/>
                <a:latin typeface="Times New Roman" panose="02020603050405020304" pitchFamily="18" charset="0"/>
                <a:ea typeface="Calibri" panose="020F0502020204030204" pitchFamily="34" charset="0"/>
                <a:cs typeface="Times New Roman" panose="02020603050405020304" pitchFamily="18" charset="0"/>
              </a:rPr>
              <a:t>MARTINEZ, C. (2013), </a:t>
            </a:r>
            <a:r>
              <a:rPr lang="fr-FR" sz="1200" i="1" dirty="0" smtClean="0">
                <a:effectLst/>
                <a:latin typeface="Times New Roman" panose="02020603050405020304" pitchFamily="18" charset="0"/>
                <a:ea typeface="Calibri" panose="020F0502020204030204" pitchFamily="34" charset="0"/>
                <a:cs typeface="Times New Roman" panose="02020603050405020304" pitchFamily="18" charset="0"/>
              </a:rPr>
              <a:t>La comparaison de dictionnaires comme méthode d'investigation lexicographique</a:t>
            </a:r>
            <a:r>
              <a:rPr lang="fr-FR" sz="1200" dirty="0" smtClean="0">
                <a:effectLst/>
                <a:latin typeface="Times New Roman" panose="02020603050405020304" pitchFamily="18" charset="0"/>
                <a:ea typeface="Calibri" panose="020F0502020204030204" pitchFamily="34" charset="0"/>
                <a:cs typeface="Times New Roman" panose="02020603050405020304" pitchFamily="18" charset="0"/>
              </a:rPr>
              <a:t>, N. </a:t>
            </a:r>
            <a:r>
              <a:rPr lang="fr-FR" sz="1200" dirty="0" err="1" smtClean="0">
                <a:effectLst/>
                <a:latin typeface="Times New Roman" panose="02020603050405020304" pitchFamily="18" charset="0"/>
                <a:ea typeface="Calibri" panose="020F0502020204030204" pitchFamily="34" charset="0"/>
                <a:cs typeface="Times New Roman" panose="02020603050405020304" pitchFamily="18" charset="0"/>
              </a:rPr>
              <a:t>Gasiglia</a:t>
            </a:r>
            <a:r>
              <a:rPr lang="fr-FR" sz="1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fr-FR" sz="1200" dirty="0" err="1" smtClean="0">
                <a:effectLst/>
                <a:latin typeface="Times New Roman" panose="02020603050405020304" pitchFamily="18" charset="0"/>
                <a:ea typeface="Calibri" panose="020F0502020204030204" pitchFamily="34" charset="0"/>
                <a:cs typeface="Times New Roman" panose="02020603050405020304" pitchFamily="18" charset="0"/>
              </a:rPr>
              <a:t>dir</a:t>
            </a:r>
            <a:r>
              <a:rPr lang="fr-FR" sz="1200" dirty="0" smtClean="0">
                <a:effectLst/>
                <a:latin typeface="Times New Roman" panose="02020603050405020304" pitchFamily="18" charset="0"/>
                <a:ea typeface="Calibri" panose="020F0502020204030204" pitchFamily="34" charset="0"/>
                <a:cs typeface="Times New Roman" panose="02020603050405020304" pitchFamily="18" charset="0"/>
              </a:rPr>
              <a:t>.), Lexique, 21, Villeneuve-d'Ascq, Presses universitaires du Septentrion,. (</a:t>
            </a:r>
            <a:r>
              <a:rPr lang="fr-FR" sz="1200" u="sng" dirty="0" smtClean="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2"/>
              </a:rPr>
              <a:t>http://redac.univ-tlse2.fr/lexiques/dico/Martinez2013_Lexique21.pdf</a:t>
            </a:r>
            <a:r>
              <a:rPr lang="fr-FR" sz="1200" dirty="0" smtClean="0">
                <a:effectLst/>
                <a:latin typeface="Times New Roman" panose="02020603050405020304" pitchFamily="18" charset="0"/>
                <a:ea typeface="Calibri" panose="020F0502020204030204" pitchFamily="34" charset="0"/>
                <a:cs typeface="Times New Roman" panose="02020603050405020304" pitchFamily="18" charset="0"/>
              </a:rPr>
              <a:t>)</a:t>
            </a:r>
            <a:endParaRPr lang="fr-FR"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fr-FR" sz="1200" dirty="0" smtClean="0">
                <a:effectLst/>
                <a:latin typeface="Times New Roman" panose="02020603050405020304" pitchFamily="18" charset="0"/>
                <a:ea typeface="Calibri" panose="020F0502020204030204" pitchFamily="34" charset="0"/>
                <a:cs typeface="Times New Roman" panose="02020603050405020304" pitchFamily="18" charset="0"/>
              </a:rPr>
              <a:t>REMYSEN, W. (2011), </a:t>
            </a:r>
            <a:r>
              <a:rPr lang="fr-FR" sz="1200" i="1" dirty="0" smtClean="0">
                <a:effectLst/>
                <a:latin typeface="Times New Roman" panose="02020603050405020304" pitchFamily="18" charset="0"/>
                <a:ea typeface="Calibri" panose="020F0502020204030204" pitchFamily="34" charset="0"/>
                <a:cs typeface="Times New Roman" panose="02020603050405020304" pitchFamily="18" charset="0"/>
              </a:rPr>
              <a:t>L'application du modèle de l'Imaginaire linguistique à des corpus écrits : le cas des chroniques de langage dans la presse québécoise</a:t>
            </a:r>
            <a:r>
              <a:rPr lang="fr-FR" sz="1200" dirty="0" smtClean="0">
                <a:effectLst/>
                <a:latin typeface="Times New Roman" panose="02020603050405020304" pitchFamily="18" charset="0"/>
                <a:ea typeface="Calibri" panose="020F0502020204030204" pitchFamily="34" charset="0"/>
                <a:cs typeface="Times New Roman" panose="02020603050405020304" pitchFamily="18" charset="0"/>
              </a:rPr>
              <a:t>, in </a:t>
            </a:r>
            <a:r>
              <a:rPr lang="fr-FR" sz="1200" i="1" dirty="0" smtClean="0">
                <a:effectLst/>
                <a:latin typeface="Times New Roman" panose="02020603050405020304" pitchFamily="18" charset="0"/>
                <a:ea typeface="Calibri" panose="020F0502020204030204" pitchFamily="34" charset="0"/>
                <a:cs typeface="Times New Roman" panose="02020603050405020304" pitchFamily="18" charset="0"/>
              </a:rPr>
              <a:t>Langage et société</a:t>
            </a:r>
            <a:r>
              <a:rPr lang="fr-FR" sz="1200" dirty="0" smtClean="0">
                <a:effectLst/>
                <a:latin typeface="Times New Roman" panose="02020603050405020304" pitchFamily="18" charset="0"/>
                <a:ea typeface="Calibri" panose="020F0502020204030204" pitchFamily="34" charset="0"/>
                <a:cs typeface="Times New Roman" panose="02020603050405020304" pitchFamily="18" charset="0"/>
              </a:rPr>
              <a:t> (n° 135) (</a:t>
            </a:r>
            <a:r>
              <a:rPr lang="fr-FR" sz="1200" u="sng" dirty="0" smtClean="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3"/>
              </a:rPr>
              <a:t>https://www.cairn.info/revue-langage-et-societe-2011-1-page-47.htm#re2no95</a:t>
            </a:r>
            <a:r>
              <a:rPr lang="fr-FR" sz="1200" dirty="0" smtClean="0">
                <a:effectLst/>
                <a:latin typeface="Times New Roman" panose="02020603050405020304" pitchFamily="18" charset="0"/>
                <a:ea typeface="Calibri" panose="020F0502020204030204" pitchFamily="34" charset="0"/>
                <a:cs typeface="Times New Roman" panose="02020603050405020304" pitchFamily="18" charset="0"/>
              </a:rPr>
              <a:t>)</a:t>
            </a:r>
            <a:endParaRPr lang="fr-FR"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sz="1200" dirty="0" smtClean="0">
                <a:effectLst/>
                <a:latin typeface="Times New Roman" panose="02020603050405020304" pitchFamily="18" charset="0"/>
                <a:ea typeface="Calibri" panose="020F0502020204030204" pitchFamily="34" charset="0"/>
                <a:cs typeface="Times New Roman" panose="02020603050405020304" pitchFamily="18" charset="0"/>
              </a:rPr>
              <a:t>ROBERT, P. (2020), </a:t>
            </a:r>
            <a:r>
              <a:rPr lang="fr-FR" sz="1200" i="1" dirty="0" smtClean="0">
                <a:effectLst/>
                <a:latin typeface="Times New Roman" panose="02020603050405020304" pitchFamily="18" charset="0"/>
                <a:ea typeface="Calibri" panose="020F0502020204030204" pitchFamily="34" charset="0"/>
                <a:cs typeface="Times New Roman" panose="02020603050405020304" pitchFamily="18" charset="0"/>
              </a:rPr>
              <a:t>Le nouveau Petit Robert</a:t>
            </a:r>
            <a:r>
              <a:rPr lang="fr-FR" sz="1200" dirty="0" smtClean="0">
                <a:effectLst/>
                <a:latin typeface="Times New Roman" panose="02020603050405020304" pitchFamily="18" charset="0"/>
                <a:ea typeface="Calibri" panose="020F0502020204030204" pitchFamily="34" charset="0"/>
                <a:cs typeface="Times New Roman" panose="02020603050405020304" pitchFamily="18" charset="0"/>
              </a:rPr>
              <a:t>, Paris, Édition du Petit Robert.</a:t>
            </a:r>
            <a:endParaRPr lang="fr-FR"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fr-FR" sz="1200" dirty="0" smtClean="0">
                <a:effectLst/>
                <a:latin typeface="Times New Roman" panose="02020603050405020304" pitchFamily="18" charset="0"/>
                <a:ea typeface="Calibri" panose="020F0502020204030204" pitchFamily="34" charset="0"/>
                <a:cs typeface="Times New Roman" panose="02020603050405020304" pitchFamily="18" charset="0"/>
              </a:rPr>
              <a:t>VERDELHAN-BOURGADE, M. (1991), </a:t>
            </a:r>
            <a:r>
              <a:rPr lang="fr-FR" sz="1200" i="1" dirty="0" smtClean="0">
                <a:effectLst/>
                <a:latin typeface="Times New Roman" panose="02020603050405020304" pitchFamily="18" charset="0"/>
                <a:ea typeface="Calibri" panose="020F0502020204030204" pitchFamily="34" charset="0"/>
                <a:cs typeface="Times New Roman" panose="02020603050405020304" pitchFamily="18" charset="0"/>
              </a:rPr>
              <a:t>Procédés sémantiques et lexicaux en français branché</a:t>
            </a:r>
            <a:r>
              <a:rPr lang="fr-FR" sz="1200" dirty="0" smtClean="0">
                <a:effectLst/>
                <a:latin typeface="Times New Roman" panose="02020603050405020304" pitchFamily="18" charset="0"/>
                <a:ea typeface="Calibri" panose="020F0502020204030204" pitchFamily="34" charset="0"/>
                <a:cs typeface="Times New Roman" panose="02020603050405020304" pitchFamily="18" charset="0"/>
              </a:rPr>
              <a:t>, in </a:t>
            </a:r>
            <a:r>
              <a:rPr lang="fr-FR" sz="1200" i="1" dirty="0" smtClean="0">
                <a:effectLst/>
                <a:latin typeface="Times New Roman" panose="02020603050405020304" pitchFamily="18" charset="0"/>
                <a:ea typeface="Calibri" panose="020F0502020204030204" pitchFamily="34" charset="0"/>
                <a:cs typeface="Times New Roman" panose="02020603050405020304" pitchFamily="18" charset="0"/>
              </a:rPr>
              <a:t>Parlures argotiques</a:t>
            </a:r>
            <a:r>
              <a:rPr lang="fr-FR" sz="1200" dirty="0" smtClean="0">
                <a:effectLst/>
                <a:latin typeface="Times New Roman" panose="02020603050405020304" pitchFamily="18" charset="0"/>
                <a:ea typeface="Calibri" panose="020F0502020204030204" pitchFamily="34" charset="0"/>
                <a:cs typeface="Times New Roman" panose="02020603050405020304" pitchFamily="18" charset="0"/>
              </a:rPr>
              <a:t>, collectif sous la direction de FRANCOIS-GEIDER, D., GOUDAILLIER, J.-P., Langue française n° 90, Paris, Larousse.</a:t>
            </a:r>
            <a:endParaRPr lang="fr-FR"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fr-FR" sz="1200" dirty="0" smtClean="0">
                <a:effectLst/>
                <a:latin typeface="Times New Roman" panose="02020603050405020304" pitchFamily="18" charset="0"/>
                <a:ea typeface="Calibri" panose="020F0502020204030204" pitchFamily="34" charset="0"/>
                <a:cs typeface="Times New Roman" panose="02020603050405020304" pitchFamily="18" charset="0"/>
              </a:rPr>
              <a:t>WALTER, H. (1991), </a:t>
            </a:r>
            <a:r>
              <a:rPr lang="fr-FR" sz="1200" i="1" dirty="0" smtClean="0">
                <a:effectLst/>
                <a:latin typeface="Times New Roman" panose="02020603050405020304" pitchFamily="18" charset="0"/>
                <a:ea typeface="Calibri" panose="020F0502020204030204" pitchFamily="34" charset="0"/>
                <a:cs typeface="Times New Roman" panose="02020603050405020304" pitchFamily="18" charset="0"/>
              </a:rPr>
              <a:t>Où commencent les innovations lexicales</a:t>
            </a:r>
            <a:r>
              <a:rPr lang="fr-FR" sz="1200" dirty="0" smtClean="0">
                <a:effectLst/>
                <a:latin typeface="Times New Roman" panose="02020603050405020304" pitchFamily="18" charset="0"/>
                <a:ea typeface="Calibri" panose="020F0502020204030204" pitchFamily="34" charset="0"/>
                <a:cs typeface="Times New Roman" panose="02020603050405020304" pitchFamily="18" charset="0"/>
              </a:rPr>
              <a:t>, in </a:t>
            </a:r>
            <a:r>
              <a:rPr lang="fr-FR" sz="1200" i="1" dirty="0" smtClean="0">
                <a:effectLst/>
                <a:latin typeface="Times New Roman" panose="02020603050405020304" pitchFamily="18" charset="0"/>
                <a:ea typeface="Calibri" panose="020F0502020204030204" pitchFamily="34" charset="0"/>
                <a:cs typeface="Times New Roman" panose="02020603050405020304" pitchFamily="18" charset="0"/>
              </a:rPr>
              <a:t>Parlures argotiques</a:t>
            </a:r>
            <a:r>
              <a:rPr lang="fr-FR" sz="1200" dirty="0" smtClean="0">
                <a:effectLst/>
                <a:latin typeface="Times New Roman" panose="02020603050405020304" pitchFamily="18" charset="0"/>
                <a:ea typeface="Calibri" panose="020F0502020204030204" pitchFamily="34" charset="0"/>
                <a:cs typeface="Times New Roman" panose="02020603050405020304" pitchFamily="18" charset="0"/>
              </a:rPr>
              <a:t>, collectif sous la direction de FRANCOIS-GEIDER, D., GOUDAILLIER, J.-P., Langue française n° 90, Larousse, Paris.</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52435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15768" y="1850690"/>
            <a:ext cx="7050024" cy="2973122"/>
          </a:xfrm>
          <a:prstGeom prst="rect">
            <a:avLst/>
          </a:prstGeom>
        </p:spPr>
        <p:txBody>
          <a:bodyPr wrap="square">
            <a:spAutoFit/>
          </a:bodyPr>
          <a:lstStyle/>
          <a:p>
            <a:pPr algn="just">
              <a:lnSpc>
                <a:spcPct val="115000"/>
              </a:lnSpc>
              <a:spcAft>
                <a:spcPts val="800"/>
              </a:spcAft>
            </a:pPr>
            <a:r>
              <a:rPr lang="fr-FR" sz="1600" b="1" dirty="0" smtClean="0">
                <a:effectLst/>
                <a:latin typeface="Times New Roman" panose="02020603050405020304" pitchFamily="18" charset="0"/>
                <a:ea typeface="Calibri" panose="020F0502020204030204" pitchFamily="34" charset="0"/>
                <a:cs typeface="Times New Roman" panose="02020603050405020304" pitchFamily="18" charset="0"/>
              </a:rPr>
              <a:t>Sites Internet</a:t>
            </a:r>
            <a:endParaRPr lang="fr-FR"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sz="1600" dirty="0" smtClean="0">
                <a:effectLst/>
                <a:latin typeface="Times New Roman" panose="02020603050405020304" pitchFamily="18" charset="0"/>
                <a:ea typeface="Calibri" panose="020F0502020204030204" pitchFamily="34" charset="0"/>
                <a:cs typeface="Times New Roman" panose="02020603050405020304" pitchFamily="18" charset="0"/>
              </a:rPr>
              <a:t>ABC de la langue française : </a:t>
            </a:r>
            <a:r>
              <a:rPr lang="fr-FR" sz="1600" u="sng" dirty="0" smtClean="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2"/>
              </a:rPr>
              <a:t>http://www.languefrancaise.net/Bob/Introduction</a:t>
            </a:r>
            <a:r>
              <a:rPr lang="fr-FR" sz="1600" dirty="0" smtClean="0">
                <a:effectLst/>
                <a:latin typeface="Times New Roman" panose="02020603050405020304" pitchFamily="18" charset="0"/>
                <a:ea typeface="Calibri" panose="020F0502020204030204" pitchFamily="34" charset="0"/>
                <a:cs typeface="Times New Roman" panose="02020603050405020304" pitchFamily="18" charset="0"/>
              </a:rPr>
              <a:t>.</a:t>
            </a:r>
            <a:endParaRPr lang="fr-FR"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sz="1600" dirty="0" smtClean="0">
                <a:effectLst/>
                <a:latin typeface="Times New Roman" panose="02020603050405020304" pitchFamily="18" charset="0"/>
                <a:ea typeface="Calibri" panose="020F0502020204030204" pitchFamily="34" charset="0"/>
                <a:cs typeface="Times New Roman" panose="02020603050405020304" pitchFamily="18" charset="0"/>
              </a:rPr>
              <a:t>Trésor de la Langue Française informatisé (</a:t>
            </a:r>
            <a:r>
              <a:rPr lang="fr-FR" sz="1600" dirty="0" err="1" smtClean="0">
                <a:effectLst/>
                <a:latin typeface="Times New Roman" panose="02020603050405020304" pitchFamily="18" charset="0"/>
                <a:ea typeface="Calibri" panose="020F0502020204030204" pitchFamily="34" charset="0"/>
                <a:cs typeface="Times New Roman" panose="02020603050405020304" pitchFamily="18" charset="0"/>
              </a:rPr>
              <a:t>TLFi</a:t>
            </a:r>
            <a:r>
              <a:rPr lang="fr-FR" sz="1600" dirty="0" smtClean="0">
                <a:effectLst/>
                <a:latin typeface="Times New Roman" panose="02020603050405020304" pitchFamily="18" charset="0"/>
                <a:ea typeface="Calibri" panose="020F0502020204030204" pitchFamily="34" charset="0"/>
                <a:cs typeface="Times New Roman" panose="02020603050405020304" pitchFamily="18" charset="0"/>
              </a:rPr>
              <a:t>) : </a:t>
            </a:r>
            <a:r>
              <a:rPr lang="fr-FR" sz="1600" u="sng" dirty="0" smtClean="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3"/>
              </a:rPr>
              <a:t>http://atilf.atilf.fr/</a:t>
            </a:r>
            <a:r>
              <a:rPr lang="fr-FR" sz="1600" dirty="0" smtClean="0">
                <a:effectLst/>
                <a:latin typeface="Times New Roman" panose="02020603050405020304" pitchFamily="18" charset="0"/>
                <a:ea typeface="Calibri" panose="020F0502020204030204" pitchFamily="34" charset="0"/>
                <a:cs typeface="Times New Roman" panose="02020603050405020304" pitchFamily="18" charset="0"/>
              </a:rPr>
              <a:t>.</a:t>
            </a:r>
            <a:endParaRPr lang="fr-FR"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sz="1600" dirty="0" smtClean="0">
                <a:effectLst/>
                <a:latin typeface="Times New Roman" panose="02020603050405020304" pitchFamily="18" charset="0"/>
                <a:ea typeface="Calibri" panose="020F0502020204030204" pitchFamily="34" charset="0"/>
                <a:cs typeface="Times New Roman" panose="02020603050405020304" pitchFamily="18" charset="0"/>
              </a:rPr>
              <a:t>Le Dictionnaire de la Zone : </a:t>
            </a:r>
            <a:r>
              <a:rPr lang="fr-FR" sz="1600" u="sng" dirty="0" smtClean="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4"/>
              </a:rPr>
              <a:t>https://www.dictionnairedelazone.fr/</a:t>
            </a:r>
            <a:r>
              <a:rPr lang="fr-FR" sz="1600" dirty="0" smtClean="0">
                <a:effectLst/>
                <a:latin typeface="Times New Roman" panose="02020603050405020304" pitchFamily="18" charset="0"/>
                <a:ea typeface="Calibri" panose="020F0502020204030204" pitchFamily="34" charset="0"/>
                <a:cs typeface="Times New Roman" panose="02020603050405020304" pitchFamily="18" charset="0"/>
              </a:rPr>
              <a:t>.</a:t>
            </a:r>
            <a:endParaRPr lang="fr-FR"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sz="1600" dirty="0" smtClean="0">
                <a:effectLst/>
                <a:latin typeface="Times New Roman" panose="02020603050405020304" pitchFamily="18" charset="0"/>
                <a:ea typeface="Calibri" panose="020F0502020204030204" pitchFamily="34" charset="0"/>
                <a:cs typeface="Times New Roman" panose="02020603050405020304" pitchFamily="18" charset="0"/>
              </a:rPr>
              <a:t>Le Larousse en ligne : </a:t>
            </a:r>
            <a:r>
              <a:rPr lang="fr-FR" sz="1600" u="sng" dirty="0" smtClean="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5"/>
              </a:rPr>
              <a:t>https://www.larousse.fr/dictionnaires/francais</a:t>
            </a:r>
            <a:r>
              <a:rPr lang="fr-FR" sz="1600" dirty="0" smtClean="0">
                <a:effectLst/>
                <a:latin typeface="Times New Roman" panose="02020603050405020304" pitchFamily="18" charset="0"/>
                <a:ea typeface="Calibri" panose="020F0502020204030204" pitchFamily="34" charset="0"/>
                <a:cs typeface="Times New Roman" panose="02020603050405020304" pitchFamily="18" charset="0"/>
              </a:rPr>
              <a:t>.</a:t>
            </a:r>
            <a:endParaRPr lang="fr-FR"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sz="1600" dirty="0" smtClean="0">
                <a:effectLst/>
                <a:latin typeface="Times New Roman" panose="02020603050405020304" pitchFamily="18" charset="0"/>
                <a:ea typeface="Calibri" panose="020F0502020204030204" pitchFamily="34" charset="0"/>
                <a:cs typeface="Times New Roman" panose="02020603050405020304" pitchFamily="18" charset="0"/>
              </a:rPr>
              <a:t>Sketch Engine : </a:t>
            </a:r>
            <a:r>
              <a:rPr lang="fr-FR" sz="1600" u="sng" dirty="0" smtClean="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6"/>
              </a:rPr>
              <a:t>https://www.sketchengine.eu/</a:t>
            </a:r>
            <a:r>
              <a:rPr lang="fr-FR" sz="1600" dirty="0" smtClean="0">
                <a:effectLst/>
                <a:latin typeface="Times New Roman" panose="02020603050405020304" pitchFamily="18" charset="0"/>
                <a:ea typeface="Calibri" panose="020F0502020204030204" pitchFamily="34" charset="0"/>
                <a:cs typeface="Times New Roman" panose="02020603050405020304" pitchFamily="18" charset="0"/>
              </a:rPr>
              <a:t>.</a:t>
            </a:r>
            <a:endParaRPr lang="fr-FR"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fr-FR" sz="1600" dirty="0" smtClean="0">
                <a:effectLst/>
                <a:latin typeface="Times New Roman" panose="02020603050405020304" pitchFamily="18" charset="0"/>
                <a:ea typeface="Calibri" panose="020F0502020204030204" pitchFamily="34" charset="0"/>
                <a:cs typeface="Times New Roman" panose="02020603050405020304" pitchFamily="18" charset="0"/>
              </a:rPr>
              <a:t>YouTube : Bande-annonce du film </a:t>
            </a:r>
            <a:r>
              <a:rPr lang="fr-FR" sz="1600" i="1" dirty="0" smtClean="0">
                <a:effectLst/>
                <a:latin typeface="Times New Roman" panose="02020603050405020304" pitchFamily="18" charset="0"/>
                <a:ea typeface="Calibri" panose="020F0502020204030204" pitchFamily="34" charset="0"/>
                <a:cs typeface="Times New Roman" panose="02020603050405020304" pitchFamily="18" charset="0"/>
              </a:rPr>
              <a:t>Les Valseuses</a:t>
            </a:r>
            <a:r>
              <a:rPr lang="fr-FR" sz="1600" dirty="0" smtClean="0">
                <a:effectLst/>
                <a:latin typeface="Times New Roman" panose="02020603050405020304" pitchFamily="18" charset="0"/>
                <a:ea typeface="Calibri" panose="020F0502020204030204" pitchFamily="34" charset="0"/>
                <a:cs typeface="Times New Roman" panose="02020603050405020304" pitchFamily="18" charset="0"/>
              </a:rPr>
              <a:t> montée par Jean </a:t>
            </a:r>
            <a:r>
              <a:rPr lang="fr-FR" sz="1600" dirty="0" err="1" smtClean="0">
                <a:effectLst/>
                <a:latin typeface="Times New Roman" panose="02020603050405020304" pitchFamily="18" charset="0"/>
                <a:ea typeface="Calibri" panose="020F0502020204030204" pitchFamily="34" charset="0"/>
                <a:cs typeface="Times New Roman" panose="02020603050405020304" pitchFamily="18" charset="0"/>
              </a:rPr>
              <a:t>Reznikov</a:t>
            </a:r>
            <a:r>
              <a:rPr lang="fr-FR" sz="1600" dirty="0" smtClean="0">
                <a:effectLst/>
                <a:latin typeface="Times New Roman" panose="02020603050405020304" pitchFamily="18" charset="0"/>
                <a:ea typeface="Calibri" panose="020F0502020204030204" pitchFamily="34" charset="0"/>
                <a:cs typeface="Times New Roman" panose="02020603050405020304" pitchFamily="18" charset="0"/>
              </a:rPr>
              <a:t> : </a:t>
            </a:r>
            <a:endParaRPr lang="fr-FR"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sz="1600" u="sng" dirty="0" smtClean="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rPr>
              <a:t>https://www.youtube.com/watch?v=pUnMWTN5R8g&amp;feature=emb</a:t>
            </a:r>
            <a:r>
              <a:rPr lang="fr-FR" sz="1600" dirty="0" smtClean="0">
                <a:effectLst/>
                <a:latin typeface="Times New Roman" panose="02020603050405020304" pitchFamily="18" charset="0"/>
                <a:ea typeface="Calibri" panose="020F0502020204030204" pitchFamily="34" charset="0"/>
                <a:cs typeface="Times New Roman" panose="02020603050405020304" pitchFamily="18" charset="0"/>
              </a:rPr>
              <a:t>.</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821999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46120" y="612648"/>
            <a:ext cx="6799335" cy="400110"/>
          </a:xfrm>
          <a:prstGeom prst="rect">
            <a:avLst/>
          </a:prstGeom>
        </p:spPr>
        <p:txBody>
          <a:bodyPr wrap="square">
            <a:spAutoFit/>
          </a:bodyPr>
          <a:lstStyle/>
          <a:p>
            <a:r>
              <a:rPr lang="fr-FR" sz="2000" b="1" dirty="0" smtClean="0">
                <a:effectLst/>
                <a:latin typeface="Times New Roman" panose="02020603050405020304" pitchFamily="18" charset="0"/>
                <a:ea typeface="Calibri" panose="020F0502020204030204" pitchFamily="34" charset="0"/>
              </a:rPr>
              <a:t>2. </a:t>
            </a:r>
            <a:r>
              <a:rPr lang="fr-FR" sz="2000" b="1" i="1" dirty="0" smtClean="0">
                <a:effectLst/>
                <a:latin typeface="Times New Roman" panose="02020603050405020304" pitchFamily="18" charset="0"/>
                <a:ea typeface="Calibri" panose="020F0502020204030204" pitchFamily="34" charset="0"/>
              </a:rPr>
              <a:t>ADDICT</a:t>
            </a:r>
            <a:r>
              <a:rPr lang="fr-FR" sz="2000" b="1" dirty="0" smtClean="0">
                <a:effectLst/>
                <a:latin typeface="Times New Roman" panose="02020603050405020304" pitchFamily="18" charset="0"/>
                <a:ea typeface="Calibri" panose="020F0502020204030204" pitchFamily="34" charset="0"/>
              </a:rPr>
              <a:t> </a:t>
            </a:r>
            <a:r>
              <a:rPr lang="fr-FR" sz="2000" b="1" i="1" dirty="0" smtClean="0">
                <a:effectLst/>
                <a:latin typeface="Times New Roman" panose="02020603050405020304" pitchFamily="18" charset="0"/>
                <a:ea typeface="Calibri" panose="020F0502020204030204" pitchFamily="34" charset="0"/>
              </a:rPr>
              <a:t>À </a:t>
            </a:r>
            <a:r>
              <a:rPr lang="fr-FR" sz="2000" b="1" dirty="0" smtClean="0">
                <a:effectLst/>
                <a:latin typeface="Times New Roman" panose="02020603050405020304" pitchFamily="18" charset="0"/>
                <a:ea typeface="Calibri" panose="020F0502020204030204" pitchFamily="34" charset="0"/>
              </a:rPr>
              <a:t>qqn ou à qqch (être dépendant de) </a:t>
            </a:r>
            <a:endParaRPr lang="fr-FR" sz="2000" dirty="0"/>
          </a:p>
        </p:txBody>
      </p:sp>
      <p:sp>
        <p:nvSpPr>
          <p:cNvPr id="4" name="Rectangle 3"/>
          <p:cNvSpPr/>
          <p:nvPr/>
        </p:nvSpPr>
        <p:spPr>
          <a:xfrm>
            <a:off x="5481983" y="1117116"/>
            <a:ext cx="1228028" cy="410882"/>
          </a:xfrm>
          <a:prstGeom prst="rect">
            <a:avLst/>
          </a:prstGeom>
        </p:spPr>
        <p:txBody>
          <a:bodyPr wrap="none">
            <a:spAutoFit/>
          </a:bodyPr>
          <a:lstStyle/>
          <a:p>
            <a:pPr algn="ctr">
              <a:lnSpc>
                <a:spcPct val="115000"/>
              </a:lnSpc>
              <a:spcAft>
                <a:spcPts val="0"/>
              </a:spcAft>
            </a:pPr>
            <a:r>
              <a:rPr lang="fr-FR" dirty="0">
                <a:solidFill>
                  <a:srgbClr val="000000"/>
                </a:solidFill>
                <a:latin typeface="Cambria" panose="02040503050406030204" pitchFamily="18" charset="0"/>
                <a:ea typeface="Times New Roman" panose="02020603050405020304" pitchFamily="18" charset="0"/>
                <a:cs typeface="Times New Roman" panose="02020603050405020304" pitchFamily="18" charset="0"/>
              </a:rPr>
              <a:t>larousse.fr</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4"/>
          <p:cNvSpPr/>
          <p:nvPr/>
        </p:nvSpPr>
        <p:spPr>
          <a:xfrm>
            <a:off x="4913622" y="2724208"/>
            <a:ext cx="2364750" cy="369332"/>
          </a:xfrm>
          <a:prstGeom prst="rect">
            <a:avLst/>
          </a:prstGeom>
        </p:spPr>
        <p:txBody>
          <a:bodyPr wrap="none">
            <a:spAutoFit/>
          </a:bodyPr>
          <a:lstStyle/>
          <a:p>
            <a:r>
              <a:rPr lang="fr-FR" dirty="0" smtClean="0">
                <a:effectLst/>
                <a:latin typeface="Times New Roman" panose="02020603050405020304" pitchFamily="18" charset="0"/>
                <a:ea typeface="Calibri" panose="020F0502020204030204" pitchFamily="34" charset="0"/>
              </a:rPr>
              <a:t>dictionnaire.reverso.net</a:t>
            </a:r>
            <a:endParaRPr lang="fr-FR" dirty="0"/>
          </a:p>
        </p:txBody>
      </p:sp>
      <p:graphicFrame>
        <p:nvGraphicFramePr>
          <p:cNvPr id="8" name="Tableau 7"/>
          <p:cNvGraphicFramePr>
            <a:graphicFrameLocks noGrp="1"/>
          </p:cNvGraphicFramePr>
          <p:nvPr>
            <p:extLst>
              <p:ext uri="{D42A27DB-BD31-4B8C-83A1-F6EECF244321}">
                <p14:modId xmlns:p14="http://schemas.microsoft.com/office/powerpoint/2010/main" val="378352100"/>
              </p:ext>
            </p:extLst>
          </p:nvPr>
        </p:nvGraphicFramePr>
        <p:xfrm>
          <a:off x="814062" y="1632356"/>
          <a:ext cx="10515599" cy="1070610"/>
        </p:xfrm>
        <a:graphic>
          <a:graphicData uri="http://schemas.openxmlformats.org/drawingml/2006/table">
            <a:tbl>
              <a:tblPr firstRow="1" firstCol="1" bandRow="1"/>
              <a:tblGrid>
                <a:gridCol w="1793961"/>
                <a:gridCol w="3751966"/>
                <a:gridCol w="2704612"/>
                <a:gridCol w="2265060"/>
              </a:tblGrid>
              <a:tr h="0">
                <a:tc>
                  <a:txBody>
                    <a:bodyPr/>
                    <a:lstStyle/>
                    <a:p>
                      <a:pPr>
                        <a:lnSpc>
                          <a:spcPct val="115000"/>
                        </a:lnSpc>
                        <a:spcAft>
                          <a:spcPts val="0"/>
                        </a:spcAft>
                      </a:pPr>
                      <a:r>
                        <a:rPr lang="fr-FR" sz="2000" b="1" kern="1200" dirty="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Lemme</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7E97AD"/>
                    </a:solidFill>
                  </a:tcPr>
                </a:tc>
                <a:tc>
                  <a:txBody>
                    <a:bodyPr/>
                    <a:lstStyle/>
                    <a:p>
                      <a:pPr>
                        <a:lnSpc>
                          <a:spcPct val="115000"/>
                        </a:lnSpc>
                        <a:spcAft>
                          <a:spcPts val="0"/>
                        </a:spcAft>
                      </a:pPr>
                      <a:r>
                        <a:rPr lang="fr-FR" sz="2000" b="1" kern="1200" dirty="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entrée</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7E97AD"/>
                    </a:solidFill>
                  </a:tcPr>
                </a:tc>
                <a:tc>
                  <a:txBody>
                    <a:bodyPr/>
                    <a:lstStyle/>
                    <a:p>
                      <a:pPr>
                        <a:lnSpc>
                          <a:spcPct val="115000"/>
                        </a:lnSpc>
                        <a:spcAft>
                          <a:spcPts val="0"/>
                        </a:spcAft>
                      </a:pPr>
                      <a:r>
                        <a:rPr lang="fr-FR" sz="2000" b="1" kern="120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définition</a:t>
                      </a:r>
                      <a:endParaRPr lang="fr-F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7E97AD"/>
                    </a:solidFill>
                  </a:tcPr>
                </a:tc>
                <a:tc>
                  <a:txBody>
                    <a:bodyPr/>
                    <a:lstStyle/>
                    <a:p>
                      <a:pPr>
                        <a:lnSpc>
                          <a:spcPct val="115000"/>
                        </a:lnSpc>
                        <a:spcAft>
                          <a:spcPts val="0"/>
                        </a:spcAft>
                      </a:pPr>
                      <a:r>
                        <a:rPr lang="fr-FR" sz="2000" b="1" kern="120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difficultés</a:t>
                      </a:r>
                      <a:endParaRPr lang="fr-F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7E97AD"/>
                    </a:solidFill>
                  </a:tcPr>
                </a:tc>
              </a:tr>
              <a:tr h="0">
                <a:tc>
                  <a:txBody>
                    <a:bodyPr/>
                    <a:lstStyle/>
                    <a:p>
                      <a:pPr>
                        <a:lnSpc>
                          <a:spcPct val="115000"/>
                        </a:lnSpc>
                        <a:spcAft>
                          <a:spcPts val="0"/>
                        </a:spcAft>
                      </a:pPr>
                      <a:r>
                        <a:rPr lang="fr-FR" sz="2000" b="1" kern="120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addict</a:t>
                      </a:r>
                      <a:endParaRPr lang="fr-F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E97AD"/>
                    </a:solidFill>
                  </a:tcPr>
                </a:tc>
                <a:tc>
                  <a:txBody>
                    <a:bodyPr/>
                    <a:lstStyle/>
                    <a:p>
                      <a:pPr>
                        <a:lnSpc>
                          <a:spcPct val="115000"/>
                        </a:lnSpc>
                        <a:spcAft>
                          <a:spcPts val="0"/>
                        </a:spcAft>
                      </a:pPr>
                      <a:r>
                        <a:rPr lang="fr-FR" sz="20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nom (mot anglais)</a:t>
                      </a:r>
                      <a:endParaRPr lang="fr-FR"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15000"/>
                        </a:lnSpc>
                        <a:spcAft>
                          <a:spcPts val="0"/>
                        </a:spcAft>
                      </a:pPr>
                      <a:r>
                        <a:rPr lang="fr-FR" sz="20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familier.</a:t>
                      </a:r>
                      <a:endParaRPr lang="fr-F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8DDE3"/>
                    </a:solidFill>
                  </a:tcPr>
                </a:tc>
                <a:tc>
                  <a:txBody>
                    <a:bodyPr/>
                    <a:lstStyle/>
                    <a:p>
                      <a:pPr>
                        <a:lnSpc>
                          <a:spcPct val="115000"/>
                        </a:lnSpc>
                        <a:spcAft>
                          <a:spcPts val="0"/>
                        </a:spcAft>
                      </a:pPr>
                      <a:r>
                        <a:rPr lang="fr-FR" sz="20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Toxicomane.</a:t>
                      </a:r>
                      <a:endParaRPr lang="fr-F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8DDE3"/>
                    </a:solidFill>
                  </a:tcPr>
                </a:tc>
                <a:tc>
                  <a:txBody>
                    <a:bodyPr/>
                    <a:lstStyle/>
                    <a:p>
                      <a:pPr algn="ctr">
                        <a:lnSpc>
                          <a:spcPct val="200000"/>
                        </a:lnSpc>
                        <a:spcAft>
                          <a:spcPts val="0"/>
                        </a:spcAft>
                      </a:pPr>
                      <a:r>
                        <a:rPr lang="fr-FR" sz="20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8DDE3"/>
                    </a:solidFill>
                  </a:tcPr>
                </a:tc>
              </a:tr>
            </a:tbl>
          </a:graphicData>
        </a:graphic>
      </p:graphicFrame>
      <p:graphicFrame>
        <p:nvGraphicFramePr>
          <p:cNvPr id="10" name="Tableau 9"/>
          <p:cNvGraphicFramePr>
            <a:graphicFrameLocks noGrp="1"/>
          </p:cNvGraphicFramePr>
          <p:nvPr>
            <p:extLst>
              <p:ext uri="{D42A27DB-BD31-4B8C-83A1-F6EECF244321}">
                <p14:modId xmlns:p14="http://schemas.microsoft.com/office/powerpoint/2010/main" val="1590354413"/>
              </p:ext>
            </p:extLst>
          </p:nvPr>
        </p:nvGraphicFramePr>
        <p:xfrm>
          <a:off x="838200" y="3187478"/>
          <a:ext cx="10515599" cy="3278505"/>
        </p:xfrm>
        <a:graphic>
          <a:graphicData uri="http://schemas.openxmlformats.org/drawingml/2006/table">
            <a:tbl>
              <a:tblPr firstRow="1" firstCol="1" bandRow="1"/>
              <a:tblGrid>
                <a:gridCol w="1247150"/>
                <a:gridCol w="2405969"/>
                <a:gridCol w="3531138"/>
                <a:gridCol w="3331342"/>
              </a:tblGrid>
              <a:tr h="229235">
                <a:tc>
                  <a:txBody>
                    <a:bodyPr/>
                    <a:lstStyle/>
                    <a:p>
                      <a:pPr algn="ctr">
                        <a:lnSpc>
                          <a:spcPct val="115000"/>
                        </a:lnSpc>
                        <a:spcAft>
                          <a:spcPts val="0"/>
                        </a:spcAft>
                      </a:pPr>
                      <a:r>
                        <a:rPr lang="fr-FR" sz="200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Lemme</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7E97AD"/>
                    </a:solidFill>
                  </a:tcPr>
                </a:tc>
                <a:tc>
                  <a:txBody>
                    <a:bodyPr/>
                    <a:lstStyle/>
                    <a:p>
                      <a:pPr algn="ctr">
                        <a:lnSpc>
                          <a:spcPct val="115000"/>
                        </a:lnSpc>
                        <a:spcAft>
                          <a:spcPts val="0"/>
                        </a:spcAft>
                      </a:pPr>
                      <a:r>
                        <a:rPr lang="fr-FR" sz="2000" b="1">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entrée</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7E97AD"/>
                    </a:solidFill>
                  </a:tcPr>
                </a:tc>
                <a:tc>
                  <a:txBody>
                    <a:bodyPr/>
                    <a:lstStyle/>
                    <a:p>
                      <a:pPr algn="ctr">
                        <a:lnSpc>
                          <a:spcPct val="115000"/>
                        </a:lnSpc>
                        <a:spcAft>
                          <a:spcPts val="0"/>
                        </a:spcAft>
                      </a:pPr>
                      <a:r>
                        <a:rPr lang="fr-FR" sz="2000" b="1">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définition</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7E97AD"/>
                    </a:solidFill>
                  </a:tcPr>
                </a:tc>
                <a:tc>
                  <a:txBody>
                    <a:bodyPr/>
                    <a:lstStyle/>
                    <a:p>
                      <a:pPr algn="ctr">
                        <a:lnSpc>
                          <a:spcPct val="115000"/>
                        </a:lnSpc>
                        <a:spcAft>
                          <a:spcPts val="0"/>
                        </a:spcAft>
                      </a:pPr>
                      <a:r>
                        <a:rPr lang="fr-FR" sz="2000" b="1">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Compléments/ Exemples</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7E97AD"/>
                    </a:solidFill>
                  </a:tcPr>
                </a:tc>
              </a:tr>
              <a:tr h="50165">
                <a:tc>
                  <a:txBody>
                    <a:bodyPr/>
                    <a:lstStyle/>
                    <a:p>
                      <a:pPr>
                        <a:lnSpc>
                          <a:spcPct val="115000"/>
                        </a:lnSpc>
                        <a:spcAft>
                          <a:spcPts val="1000"/>
                        </a:spcAft>
                      </a:pPr>
                      <a:r>
                        <a:rPr lang="fr-FR" sz="2000" b="1">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addict</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E97AD"/>
                    </a:solidFill>
                  </a:tcPr>
                </a:tc>
                <a:tc>
                  <a:txBody>
                    <a:bodyPr/>
                    <a:lstStyle/>
                    <a:p>
                      <a:pPr>
                        <a:lnSpc>
                          <a:spcPct val="115000"/>
                        </a:lnSpc>
                        <a:spcAft>
                          <a:spcPts val="0"/>
                        </a:spcAft>
                      </a:pPr>
                      <a:r>
                        <a:rPr lang="fr-FR" sz="2000" dirty="0">
                          <a:effectLst/>
                          <a:latin typeface="Times New Roman" panose="02020603050405020304" pitchFamily="18" charset="0"/>
                          <a:ea typeface="Calibri" panose="020F0502020204030204" pitchFamily="34" charset="0"/>
                          <a:cs typeface="Times New Roman" panose="02020603050405020304" pitchFamily="18" charset="0"/>
                        </a:rPr>
                        <a:t>adjectif invariable.</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fr-FR" sz="20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fr-FR" sz="2000" dirty="0">
                          <a:effectLst/>
                          <a:latin typeface="Times New Roman" panose="02020603050405020304" pitchFamily="18" charset="0"/>
                          <a:ea typeface="Calibri" panose="020F0502020204030204" pitchFamily="34" charset="0"/>
                          <a:cs typeface="Times New Roman" panose="02020603050405020304" pitchFamily="18" charset="0"/>
                        </a:rPr>
                        <a:t>nom invariable.</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fr-FR" sz="20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fr-FR" sz="2000" dirty="0">
                          <a:effectLst/>
                          <a:latin typeface="Times New Roman" panose="02020603050405020304" pitchFamily="18" charset="0"/>
                          <a:ea typeface="Calibri" panose="020F0502020204030204" pitchFamily="34" charset="0"/>
                          <a:cs typeface="Times New Roman" panose="02020603050405020304" pitchFamily="18" charset="0"/>
                        </a:rPr>
                        <a:t>familier.</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8DDE3"/>
                    </a:solidFill>
                  </a:tcPr>
                </a:tc>
                <a:tc>
                  <a:txBody>
                    <a:bodyPr/>
                    <a:lstStyle/>
                    <a:p>
                      <a:pPr>
                        <a:lnSpc>
                          <a:spcPct val="115000"/>
                        </a:lnSpc>
                        <a:spcAft>
                          <a:spcPts val="1000"/>
                        </a:spcAft>
                      </a:pPr>
                      <a:r>
                        <a:rPr lang="fr-FR" sz="2000" dirty="0">
                          <a:effectLst/>
                          <a:latin typeface="Times New Roman" panose="02020603050405020304" pitchFamily="18" charset="0"/>
                          <a:ea typeface="Calibri" panose="020F0502020204030204" pitchFamily="34" charset="0"/>
                          <a:cs typeface="Times New Roman" panose="02020603050405020304" pitchFamily="18" charset="0"/>
                        </a:rPr>
                        <a:t>1 (</a:t>
                      </a:r>
                      <a:r>
                        <a:rPr lang="fr-FR" sz="2000" dirty="0" err="1">
                          <a:effectLst/>
                          <a:latin typeface="Times New Roman" panose="02020603050405020304" pitchFamily="18" charset="0"/>
                          <a:ea typeface="Calibri" panose="020F0502020204030204" pitchFamily="34" charset="0"/>
                          <a:cs typeface="Times New Roman" panose="02020603050405020304" pitchFamily="18" charset="0"/>
                        </a:rPr>
                        <a:t>ang</a:t>
                      </a:r>
                      <a:r>
                        <a:rPr lang="fr-FR" sz="2000" dirty="0">
                          <a:effectLst/>
                          <a:latin typeface="Times New Roman" panose="02020603050405020304" pitchFamily="18" charset="0"/>
                          <a:ea typeface="Calibri" panose="020F0502020204030204" pitchFamily="34" charset="0"/>
                          <a:cs typeface="Times New Roman" panose="02020603050405020304" pitchFamily="18" charset="0"/>
                        </a:rPr>
                        <a:t>) qui est </a:t>
                      </a:r>
                      <a:r>
                        <a:rPr lang="fr-FR" sz="2000" b="1" dirty="0">
                          <a:effectLst/>
                          <a:latin typeface="Times New Roman" panose="02020603050405020304" pitchFamily="18" charset="0"/>
                          <a:ea typeface="Calibri" panose="020F0502020204030204" pitchFamily="34" charset="0"/>
                          <a:cs typeface="Times New Roman" panose="02020603050405020304" pitchFamily="18" charset="0"/>
                        </a:rPr>
                        <a:t>dépendant d'</a:t>
                      </a:r>
                      <a:r>
                        <a:rPr lang="fr-FR" sz="2000" dirty="0">
                          <a:effectLst/>
                          <a:latin typeface="Times New Roman" panose="02020603050405020304" pitchFamily="18" charset="0"/>
                          <a:ea typeface="Calibri" panose="020F0502020204030204" pitchFamily="34" charset="0"/>
                          <a:cs typeface="Times New Roman" panose="02020603050405020304" pitchFamily="18" charset="0"/>
                        </a:rPr>
                        <a:t>une drogue, d'une activité.</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fr-FR" sz="2000" dirty="0">
                          <a:effectLst/>
                          <a:latin typeface="Times New Roman" panose="02020603050405020304" pitchFamily="18" charset="0"/>
                          <a:ea typeface="Calibri" panose="020F0502020204030204" pitchFamily="34" charset="0"/>
                          <a:cs typeface="Times New Roman" panose="02020603050405020304" pitchFamily="18" charset="0"/>
                        </a:rPr>
                        <a:t>2 (</a:t>
                      </a:r>
                      <a:r>
                        <a:rPr lang="fr-FR" sz="2000" dirty="0" err="1">
                          <a:effectLst/>
                          <a:latin typeface="Times New Roman" panose="02020603050405020304" pitchFamily="18" charset="0"/>
                          <a:ea typeface="Calibri" panose="020F0502020204030204" pitchFamily="34" charset="0"/>
                          <a:cs typeface="Times New Roman" panose="02020603050405020304" pitchFamily="18" charset="0"/>
                        </a:rPr>
                        <a:t>ang</a:t>
                      </a:r>
                      <a:r>
                        <a:rPr lang="fr-FR" sz="2000" dirty="0">
                          <a:effectLst/>
                          <a:latin typeface="Times New Roman" panose="02020603050405020304" pitchFamily="18" charset="0"/>
                          <a:ea typeface="Calibri" panose="020F0502020204030204" pitchFamily="34" charset="0"/>
                          <a:cs typeface="Times New Roman" panose="02020603050405020304" pitchFamily="18" charset="0"/>
                        </a:rPr>
                        <a:t>) personne </a:t>
                      </a:r>
                      <a:r>
                        <a:rPr lang="fr-FR" sz="2000" b="1" dirty="0">
                          <a:effectLst/>
                          <a:latin typeface="Times New Roman" panose="02020603050405020304" pitchFamily="18" charset="0"/>
                          <a:ea typeface="Calibri" panose="020F0502020204030204" pitchFamily="34" charset="0"/>
                          <a:cs typeface="Times New Roman" panose="02020603050405020304" pitchFamily="18" charset="0"/>
                        </a:rPr>
                        <a:t>dépendante d'</a:t>
                      </a:r>
                      <a:r>
                        <a:rPr lang="fr-FR" sz="2000" dirty="0">
                          <a:effectLst/>
                          <a:latin typeface="Times New Roman" panose="02020603050405020304" pitchFamily="18" charset="0"/>
                          <a:ea typeface="Calibri" panose="020F0502020204030204" pitchFamily="34" charset="0"/>
                          <a:cs typeface="Times New Roman" panose="02020603050405020304" pitchFamily="18" charset="0"/>
                        </a:rPr>
                        <a:t>une drogue, d'une activité</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8DDE3"/>
                    </a:solidFill>
                  </a:tcPr>
                </a:tc>
                <a:tc>
                  <a:txBody>
                    <a:bodyPr/>
                    <a:lstStyle/>
                    <a:p>
                      <a:pPr>
                        <a:lnSpc>
                          <a:spcPct val="115000"/>
                        </a:lnSpc>
                        <a:spcAft>
                          <a:spcPts val="0"/>
                        </a:spcAft>
                      </a:pPr>
                      <a:r>
                        <a:rPr lang="fr-FR" sz="2000" dirty="0">
                          <a:effectLst/>
                          <a:latin typeface="Times New Roman" panose="02020603050405020304" pitchFamily="18" charset="0"/>
                          <a:ea typeface="Calibri" panose="020F0502020204030204" pitchFamily="34" charset="0"/>
                          <a:cs typeface="Times New Roman" panose="02020603050405020304" pitchFamily="18" charset="0"/>
                        </a:rPr>
                        <a:t>1. se dit d'une personne qui est </a:t>
                      </a:r>
                      <a:r>
                        <a:rPr lang="fr-FR" sz="2000" b="1" dirty="0">
                          <a:effectLst/>
                          <a:latin typeface="Times New Roman" panose="02020603050405020304" pitchFamily="18" charset="0"/>
                          <a:ea typeface="Calibri" panose="020F0502020204030204" pitchFamily="34" charset="0"/>
                          <a:cs typeface="Times New Roman" panose="02020603050405020304" pitchFamily="18" charset="0"/>
                        </a:rPr>
                        <a:t>dépendante</a:t>
                      </a:r>
                      <a:r>
                        <a:rPr lang="fr-FR"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000" b="1" dirty="0">
                          <a:effectLst/>
                          <a:latin typeface="Times New Roman" panose="02020603050405020304" pitchFamily="18" charset="0"/>
                          <a:ea typeface="Calibri" panose="020F0502020204030204" pitchFamily="34" charset="0"/>
                          <a:cs typeface="Times New Roman" panose="02020603050405020304" pitchFamily="18" charset="0"/>
                        </a:rPr>
                        <a:t>d'</a:t>
                      </a:r>
                      <a:r>
                        <a:rPr lang="fr-FR" sz="2000" b="0" dirty="0">
                          <a:effectLst/>
                          <a:latin typeface="Times New Roman" panose="02020603050405020304" pitchFamily="18" charset="0"/>
                          <a:ea typeface="Calibri" panose="020F0502020204030204" pitchFamily="34" charset="0"/>
                          <a:cs typeface="Times New Roman" panose="02020603050405020304" pitchFamily="18" charset="0"/>
                        </a:rPr>
                        <a:t>une</a:t>
                      </a:r>
                      <a:r>
                        <a:rPr lang="fr-FR" sz="2000" dirty="0">
                          <a:effectLst/>
                          <a:latin typeface="Times New Roman" panose="02020603050405020304" pitchFamily="18" charset="0"/>
                          <a:ea typeface="Calibri" panose="020F0502020204030204" pitchFamily="34" charset="0"/>
                          <a:cs typeface="Times New Roman" panose="02020603050405020304" pitchFamily="18" charset="0"/>
                        </a:rPr>
                        <a:t> drogue </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fr-FR" sz="2000" dirty="0">
                          <a:effectLst/>
                          <a:latin typeface="Times New Roman" panose="02020603050405020304" pitchFamily="18" charset="0"/>
                          <a:ea typeface="Calibri" panose="020F0502020204030204" pitchFamily="34" charset="0"/>
                          <a:cs typeface="Times New Roman" panose="02020603050405020304" pitchFamily="18" charset="0"/>
                        </a:rPr>
                        <a:t>2. se dit d'une personne passionnée par une activité au point d'en être dépendante </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fr-FR" sz="2000" dirty="0">
                          <a:effectLst/>
                          <a:latin typeface="Times New Roman" panose="02020603050405020304" pitchFamily="18" charset="0"/>
                          <a:ea typeface="Calibri" panose="020F0502020204030204" pitchFamily="34" charset="0"/>
                          <a:cs typeface="Times New Roman" panose="02020603050405020304" pitchFamily="18" charset="0"/>
                        </a:rPr>
                        <a:t>[anglicisme] Ex. : "c'est un </a:t>
                      </a:r>
                      <a:r>
                        <a:rPr lang="fr-FR" sz="2000" b="1" dirty="0" err="1">
                          <a:effectLst/>
                          <a:latin typeface="Times New Roman" panose="02020603050405020304" pitchFamily="18" charset="0"/>
                          <a:ea typeface="Calibri" panose="020F0502020204030204" pitchFamily="34" charset="0"/>
                          <a:cs typeface="Times New Roman" panose="02020603050405020304" pitchFamily="18" charset="0"/>
                        </a:rPr>
                        <a:t>addict</a:t>
                      </a:r>
                      <a:r>
                        <a:rPr lang="fr-FR" sz="2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000" b="1" u="sng" dirty="0">
                          <a:effectLst/>
                          <a:latin typeface="Times New Roman" panose="02020603050405020304" pitchFamily="18" charset="0"/>
                          <a:ea typeface="Calibri" panose="020F0502020204030204" pitchFamily="34" charset="0"/>
                          <a:cs typeface="Times New Roman" panose="02020603050405020304" pitchFamily="18" charset="0"/>
                        </a:rPr>
                        <a:t>à</a:t>
                      </a:r>
                      <a:r>
                        <a:rPr lang="fr-FR" sz="2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000" dirty="0">
                          <a:effectLst/>
                          <a:latin typeface="Times New Roman" panose="02020603050405020304" pitchFamily="18" charset="0"/>
                          <a:ea typeface="Calibri" panose="020F0502020204030204" pitchFamily="34" charset="0"/>
                          <a:cs typeface="Times New Roman" panose="02020603050405020304" pitchFamily="18" charset="0"/>
                        </a:rPr>
                        <a:t>l'héroïne" ; "elle est </a:t>
                      </a:r>
                      <a:r>
                        <a:rPr lang="fr-FR" sz="2000" b="1" dirty="0" err="1">
                          <a:effectLst/>
                          <a:latin typeface="Times New Roman" panose="02020603050405020304" pitchFamily="18" charset="0"/>
                          <a:ea typeface="Calibri" panose="020F0502020204030204" pitchFamily="34" charset="0"/>
                          <a:cs typeface="Times New Roman" panose="02020603050405020304" pitchFamily="18" charset="0"/>
                        </a:rPr>
                        <a:t>addict</a:t>
                      </a:r>
                      <a:r>
                        <a:rPr lang="fr-FR"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000" b="1" u="sng" dirty="0">
                          <a:effectLst/>
                          <a:latin typeface="Times New Roman" panose="02020603050405020304" pitchFamily="18" charset="0"/>
                          <a:ea typeface="Calibri" panose="020F0502020204030204" pitchFamily="34" charset="0"/>
                          <a:cs typeface="Times New Roman" panose="02020603050405020304" pitchFamily="18" charset="0"/>
                        </a:rPr>
                        <a:t>aux</a:t>
                      </a:r>
                      <a:r>
                        <a:rPr lang="fr-FR" sz="2000" dirty="0">
                          <a:effectLst/>
                          <a:latin typeface="Times New Roman" panose="02020603050405020304" pitchFamily="18" charset="0"/>
                          <a:ea typeface="Calibri" panose="020F0502020204030204" pitchFamily="34" charset="0"/>
                          <a:cs typeface="Times New Roman" panose="02020603050405020304" pitchFamily="18" charset="0"/>
                        </a:rPr>
                        <a:t> jeux d'argent".</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8DDE3"/>
                    </a:solidFill>
                  </a:tcPr>
                </a:tc>
              </a:tr>
            </a:tbl>
          </a:graphicData>
        </a:graphic>
      </p:graphicFrame>
    </p:spTree>
    <p:extLst>
      <p:ext uri="{BB962C8B-B14F-4D97-AF65-F5344CB8AC3E}">
        <p14:creationId xmlns:p14="http://schemas.microsoft.com/office/powerpoint/2010/main" val="36371271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extLst>
              <p:ext uri="{D42A27DB-BD31-4B8C-83A1-F6EECF244321}">
                <p14:modId xmlns:p14="http://schemas.microsoft.com/office/powerpoint/2010/main" val="485145948"/>
              </p:ext>
            </p:extLst>
          </p:nvPr>
        </p:nvGraphicFramePr>
        <p:xfrm>
          <a:off x="838201" y="1759045"/>
          <a:ext cx="10515599" cy="4014216"/>
        </p:xfrm>
        <a:graphic>
          <a:graphicData uri="http://schemas.openxmlformats.org/drawingml/2006/table">
            <a:tbl>
              <a:tblPr firstRow="1" firstCol="1" bandRow="1"/>
              <a:tblGrid>
                <a:gridCol w="1800631"/>
                <a:gridCol w="1792216"/>
                <a:gridCol w="1270538"/>
                <a:gridCol w="1491410"/>
                <a:gridCol w="1081220"/>
                <a:gridCol w="1895290"/>
                <a:gridCol w="1184294"/>
              </a:tblGrid>
              <a:tr h="363220">
                <a:tc gridSpan="7">
                  <a:txBody>
                    <a:bodyPr/>
                    <a:lstStyle/>
                    <a:p>
                      <a:pPr marL="457200" algn="ctr">
                        <a:lnSpc>
                          <a:spcPct val="115000"/>
                        </a:lnSpc>
                        <a:spcAft>
                          <a:spcPts val="0"/>
                        </a:spcAft>
                      </a:pPr>
                      <a:r>
                        <a:rPr lang="fr-FR" sz="2400" b="1" dirty="0" err="1">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Addict</a:t>
                      </a:r>
                      <a:r>
                        <a:rPr lang="fr-FR" sz="2400" b="1" dirty="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  + prépositions</a:t>
                      </a:r>
                      <a:endParaRPr lang="fr-FR"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457200" algn="ctr">
                        <a:lnSpc>
                          <a:spcPct val="115000"/>
                        </a:lnSpc>
                        <a:spcBef>
                          <a:spcPts val="1200"/>
                        </a:spcBef>
                        <a:spcAft>
                          <a:spcPts val="0"/>
                        </a:spcAft>
                      </a:pPr>
                      <a:r>
                        <a:rPr lang="fr-FR" sz="2400" b="1" dirty="0" err="1">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Addict</a:t>
                      </a:r>
                      <a:r>
                        <a:rPr lang="fr-FR" sz="2400" b="1" dirty="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 (basic) 1781 occurrences (requête faite le 27/10/2019)</a:t>
                      </a:r>
                      <a:endParaRPr lang="fr-FR" sz="2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7E97AD"/>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272415">
                <a:tc>
                  <a:txBody>
                    <a:bodyPr/>
                    <a:lstStyle/>
                    <a:p>
                      <a:pPr algn="ctr">
                        <a:lnSpc>
                          <a:spcPct val="115000"/>
                        </a:lnSpc>
                        <a:spcAft>
                          <a:spcPts val="0"/>
                        </a:spcAft>
                      </a:pPr>
                      <a:r>
                        <a:rPr lang="fr-FR" sz="2400" b="1">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Lemme(s)</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77289"/>
                    </a:solidFill>
                  </a:tcPr>
                </a:tc>
                <a:tc>
                  <a:txBody>
                    <a:bodyPr/>
                    <a:lstStyle/>
                    <a:p>
                      <a:pPr algn="ctr">
                        <a:lnSpc>
                          <a:spcPct val="115000"/>
                        </a:lnSpc>
                        <a:spcAft>
                          <a:spcPts val="0"/>
                        </a:spcAft>
                      </a:pPr>
                      <a:r>
                        <a:rPr lang="fr-FR" sz="2400" b="1">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Occurrences</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77289"/>
                    </a:solidFill>
                  </a:tcPr>
                </a:tc>
                <a:tc>
                  <a:txBody>
                    <a:bodyPr/>
                    <a:lstStyle/>
                    <a:p>
                      <a:pPr algn="ctr">
                        <a:lnSpc>
                          <a:spcPct val="115000"/>
                        </a:lnSpc>
                        <a:spcAft>
                          <a:spcPts val="0"/>
                        </a:spcAft>
                      </a:pPr>
                      <a:r>
                        <a:rPr lang="fr-FR" sz="2400" b="1">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Drogues</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77289"/>
                    </a:solidFill>
                  </a:tcPr>
                </a:tc>
                <a:tc>
                  <a:txBody>
                    <a:bodyPr/>
                    <a:lstStyle/>
                    <a:p>
                      <a:pPr algn="ctr">
                        <a:lnSpc>
                          <a:spcPct val="115000"/>
                        </a:lnSpc>
                        <a:spcAft>
                          <a:spcPts val="0"/>
                        </a:spcAft>
                      </a:pPr>
                      <a:r>
                        <a:rPr lang="fr-FR" sz="2400" b="1">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Personnes</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77289"/>
                    </a:solidFill>
                  </a:tcPr>
                </a:tc>
                <a:tc>
                  <a:txBody>
                    <a:bodyPr/>
                    <a:lstStyle/>
                    <a:p>
                      <a:pPr algn="ctr">
                        <a:lnSpc>
                          <a:spcPct val="115000"/>
                        </a:lnSpc>
                        <a:spcAft>
                          <a:spcPts val="0"/>
                        </a:spcAft>
                      </a:pPr>
                      <a:r>
                        <a:rPr lang="fr-FR" sz="2400" b="1">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Autres</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77289"/>
                    </a:solidFill>
                  </a:tcPr>
                </a:tc>
                <a:tc gridSpan="2">
                  <a:txBody>
                    <a:bodyPr/>
                    <a:lstStyle/>
                    <a:p>
                      <a:pPr marL="457200" algn="ctr">
                        <a:lnSpc>
                          <a:spcPct val="115000"/>
                        </a:lnSpc>
                        <a:spcAft>
                          <a:spcPts val="0"/>
                        </a:spcAft>
                      </a:pPr>
                      <a:r>
                        <a:rPr lang="fr-FR" sz="2400" b="1">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Prépositions</a:t>
                      </a:r>
                      <a:endParaRPr lang="fr-FR"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77289"/>
                    </a:solidFill>
                  </a:tcPr>
                </a:tc>
                <a:tc hMerge="1">
                  <a:txBody>
                    <a:bodyPr/>
                    <a:lstStyle/>
                    <a:p>
                      <a:endParaRPr lang="fr-FR"/>
                    </a:p>
                  </a:txBody>
                  <a:tcPr/>
                </a:tc>
              </a:tr>
              <a:tr h="257175">
                <a:tc>
                  <a:txBody>
                    <a:bodyPr/>
                    <a:lstStyle/>
                    <a:p>
                      <a:pPr algn="ctr">
                        <a:lnSpc>
                          <a:spcPct val="115000"/>
                        </a:lnSpc>
                        <a:spcAft>
                          <a:spcPts val="0"/>
                        </a:spcAft>
                      </a:pPr>
                      <a:r>
                        <a:rPr lang="fr-FR" sz="2400" b="1">
                          <a:effectLst/>
                          <a:latin typeface="Times New Roman" panose="02020603050405020304" pitchFamily="18" charset="0"/>
                          <a:ea typeface="Calibri" panose="020F0502020204030204" pitchFamily="34" charset="0"/>
                          <a:cs typeface="Times New Roman" panose="02020603050405020304" pitchFamily="18" charset="0"/>
                        </a:rPr>
                        <a:t>addict(s) à</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CC9E2"/>
                    </a:solidFill>
                  </a:tcPr>
                </a:tc>
                <a:tc>
                  <a:txBody>
                    <a:bodyPr/>
                    <a:lstStyle/>
                    <a:p>
                      <a:pPr algn="ctr">
                        <a:lnSpc>
                          <a:spcPct val="115000"/>
                        </a:lnSpc>
                        <a:spcAft>
                          <a:spcPts val="0"/>
                        </a:spcAft>
                      </a:pPr>
                      <a:r>
                        <a:rPr lang="fr-FR" sz="2400" b="1">
                          <a:effectLst/>
                          <a:latin typeface="Times New Roman" panose="02020603050405020304" pitchFamily="18" charset="0"/>
                          <a:ea typeface="Calibri" panose="020F0502020204030204" pitchFamily="34" charset="0"/>
                          <a:cs typeface="Times New Roman" panose="02020603050405020304" pitchFamily="18" charset="0"/>
                        </a:rPr>
                        <a:t>283</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CC9E2"/>
                    </a:solidFill>
                  </a:tcPr>
                </a:tc>
                <a:tc>
                  <a:txBody>
                    <a:bodyPr/>
                    <a:lstStyle/>
                    <a:p>
                      <a:pPr algn="ctr">
                        <a:lnSpc>
                          <a:spcPct val="115000"/>
                        </a:lnSpc>
                        <a:spcAft>
                          <a:spcPts val="0"/>
                        </a:spcAft>
                      </a:pPr>
                      <a:r>
                        <a:rPr lang="fr-FR" sz="2400">
                          <a:effectLst/>
                          <a:latin typeface="Times New Roman" panose="02020603050405020304" pitchFamily="18" charset="0"/>
                          <a:ea typeface="Calibri" panose="020F0502020204030204" pitchFamily="34" charset="0"/>
                          <a:cs typeface="Times New Roman" panose="02020603050405020304" pitchFamily="18" charset="0"/>
                        </a:rPr>
                        <a:t>11</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CC9E2"/>
                    </a:solidFill>
                  </a:tcPr>
                </a:tc>
                <a:tc>
                  <a:txBody>
                    <a:bodyPr/>
                    <a:lstStyle/>
                    <a:p>
                      <a:pPr algn="ctr">
                        <a:lnSpc>
                          <a:spcPct val="115000"/>
                        </a:lnSpc>
                        <a:spcAft>
                          <a:spcPts val="0"/>
                        </a:spcAft>
                      </a:pPr>
                      <a:r>
                        <a:rPr lang="fr-FR" sz="2400">
                          <a:effectLst/>
                          <a:latin typeface="Times New Roman" panose="02020603050405020304" pitchFamily="18" charset="0"/>
                          <a:ea typeface="Calibri" panose="020F0502020204030204" pitchFamily="34" charset="0"/>
                          <a:cs typeface="Times New Roman" panose="02020603050405020304" pitchFamily="18" charset="0"/>
                        </a:rPr>
                        <a:t>8</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CC9E2"/>
                    </a:solidFill>
                  </a:tcPr>
                </a:tc>
                <a:tc>
                  <a:txBody>
                    <a:bodyPr/>
                    <a:lstStyle/>
                    <a:p>
                      <a:pPr algn="ctr">
                        <a:lnSpc>
                          <a:spcPct val="115000"/>
                        </a:lnSpc>
                        <a:spcAft>
                          <a:spcPts val="0"/>
                        </a:spcAft>
                      </a:pPr>
                      <a:r>
                        <a:rPr lang="fr-FR" sz="2400">
                          <a:effectLst/>
                          <a:latin typeface="Times New Roman" panose="02020603050405020304" pitchFamily="18" charset="0"/>
                          <a:ea typeface="Calibri" panose="020F0502020204030204" pitchFamily="34" charset="0"/>
                          <a:cs typeface="Times New Roman" panose="02020603050405020304" pitchFamily="18" charset="0"/>
                        </a:rPr>
                        <a:t>164</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CC9E2"/>
                    </a:solidFill>
                  </a:tcPr>
                </a:tc>
                <a:tc rowSpan="2">
                  <a:txBody>
                    <a:bodyPr/>
                    <a:lstStyle/>
                    <a:p>
                      <a:pPr algn="ctr">
                        <a:lnSpc>
                          <a:spcPct val="115000"/>
                        </a:lnSpc>
                        <a:spcAft>
                          <a:spcPts val="0"/>
                        </a:spcAft>
                      </a:pPr>
                      <a:r>
                        <a:rPr lang="fr-FR" sz="2400">
                          <a:effectLst/>
                          <a:latin typeface="Times New Roman" panose="02020603050405020304" pitchFamily="18" charset="0"/>
                          <a:ea typeface="Calibri" panose="020F0502020204030204" pitchFamily="34" charset="0"/>
                          <a:cs typeface="Times New Roman" panose="02020603050405020304" pitchFamily="18" charset="0"/>
                        </a:rPr>
                        <a:t>Préposition </a:t>
                      </a:r>
                      <a:r>
                        <a:rPr lang="fr-FR" sz="2400" b="1" i="1">
                          <a:effectLst/>
                          <a:latin typeface="Times New Roman" panose="02020603050405020304" pitchFamily="18" charset="0"/>
                          <a:ea typeface="Calibri" panose="020F0502020204030204" pitchFamily="34" charset="0"/>
                          <a:cs typeface="Times New Roman" panose="02020603050405020304" pitchFamily="18" charset="0"/>
                        </a:rPr>
                        <a:t>à</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fr-FR" sz="2400">
                          <a:effectLst/>
                          <a:latin typeface="Times New Roman" panose="02020603050405020304" pitchFamily="18" charset="0"/>
                          <a:ea typeface="Calibri" panose="020F0502020204030204" pitchFamily="34" charset="0"/>
                          <a:cs typeface="Times New Roman" panose="02020603050405020304" pitchFamily="18" charset="0"/>
                        </a:rPr>
                        <a:t>(57,25%)</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4C8CB"/>
                    </a:solidFill>
                  </a:tcPr>
                </a:tc>
                <a:tc rowSpan="2">
                  <a:txBody>
                    <a:bodyPr/>
                    <a:lstStyle/>
                    <a:p>
                      <a:pPr algn="ctr">
                        <a:lnSpc>
                          <a:spcPct val="115000"/>
                        </a:lnSpc>
                        <a:spcAft>
                          <a:spcPts val="0"/>
                        </a:spcAft>
                      </a:pPr>
                      <a:r>
                        <a:rPr lang="fr-FR" sz="2400">
                          <a:effectLst/>
                          <a:latin typeface="Times New Roman" panose="02020603050405020304" pitchFamily="18" charset="0"/>
                          <a:ea typeface="Calibri" panose="020F0502020204030204" pitchFamily="34" charset="0"/>
                          <a:cs typeface="Times New Roman" panose="02020603050405020304" pitchFamily="18" charset="0"/>
                        </a:rPr>
                        <a:t>320</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4C8CB"/>
                    </a:solidFill>
                  </a:tcPr>
                </a:tc>
              </a:tr>
              <a:tr h="243205">
                <a:tc>
                  <a:txBody>
                    <a:bodyPr/>
                    <a:lstStyle/>
                    <a:p>
                      <a:pPr algn="ctr">
                        <a:lnSpc>
                          <a:spcPct val="115000"/>
                        </a:lnSpc>
                        <a:spcAft>
                          <a:spcPts val="0"/>
                        </a:spcAft>
                      </a:pPr>
                      <a:r>
                        <a:rPr lang="fr-FR" sz="2400" b="1">
                          <a:effectLst/>
                          <a:latin typeface="Times New Roman" panose="02020603050405020304" pitchFamily="18" charset="0"/>
                          <a:ea typeface="Calibri" panose="020F0502020204030204" pitchFamily="34" charset="0"/>
                          <a:cs typeface="Times New Roman" panose="02020603050405020304" pitchFamily="18" charset="0"/>
                        </a:rPr>
                        <a:t>addicte(s) à</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BCBC"/>
                    </a:solidFill>
                  </a:tcPr>
                </a:tc>
                <a:tc>
                  <a:txBody>
                    <a:bodyPr/>
                    <a:lstStyle/>
                    <a:p>
                      <a:pPr algn="ctr">
                        <a:lnSpc>
                          <a:spcPct val="115000"/>
                        </a:lnSpc>
                        <a:spcAft>
                          <a:spcPts val="0"/>
                        </a:spcAft>
                      </a:pPr>
                      <a:r>
                        <a:rPr lang="fr-FR" sz="2400" b="1">
                          <a:effectLst/>
                          <a:latin typeface="Times New Roman" panose="02020603050405020304" pitchFamily="18" charset="0"/>
                          <a:ea typeface="Calibri" panose="020F0502020204030204" pitchFamily="34" charset="0"/>
                          <a:cs typeface="Times New Roman" panose="02020603050405020304" pitchFamily="18" charset="0"/>
                        </a:rPr>
                        <a:t>37</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BCBC"/>
                    </a:solidFill>
                  </a:tcPr>
                </a:tc>
                <a:tc>
                  <a:txBody>
                    <a:bodyPr/>
                    <a:lstStyle/>
                    <a:p>
                      <a:pPr algn="ctr">
                        <a:lnSpc>
                          <a:spcPct val="115000"/>
                        </a:lnSpc>
                        <a:spcAft>
                          <a:spcPts val="0"/>
                        </a:spcAft>
                      </a:pPr>
                      <a:r>
                        <a:rPr lang="fr-FR" sz="2400">
                          <a:effectLst/>
                          <a:latin typeface="Times New Roman" panose="02020603050405020304" pitchFamily="18" charset="0"/>
                          <a:ea typeface="Calibri" panose="020F0502020204030204" pitchFamily="34" charset="0"/>
                          <a:cs typeface="Times New Roman" panose="02020603050405020304" pitchFamily="18" charset="0"/>
                        </a:rPr>
                        <a:t>-</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BCBC"/>
                    </a:solidFill>
                  </a:tcPr>
                </a:tc>
                <a:tc>
                  <a:txBody>
                    <a:bodyPr/>
                    <a:lstStyle/>
                    <a:p>
                      <a:pPr algn="ctr">
                        <a:lnSpc>
                          <a:spcPct val="115000"/>
                        </a:lnSpc>
                        <a:spcAft>
                          <a:spcPts val="0"/>
                        </a:spcAft>
                      </a:pPr>
                      <a:r>
                        <a:rPr lang="fr-FR" sz="2400">
                          <a:effectLst/>
                          <a:latin typeface="Times New Roman" panose="02020603050405020304" pitchFamily="18" charset="0"/>
                          <a:ea typeface="Calibri" panose="020F0502020204030204" pitchFamily="34" charset="0"/>
                          <a:cs typeface="Times New Roman" panose="02020603050405020304" pitchFamily="18" charset="0"/>
                        </a:rPr>
                        <a:t>-</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BCBC"/>
                    </a:solidFill>
                  </a:tcPr>
                </a:tc>
                <a:tc>
                  <a:txBody>
                    <a:bodyPr/>
                    <a:lstStyle/>
                    <a:p>
                      <a:pPr algn="ctr">
                        <a:lnSpc>
                          <a:spcPct val="115000"/>
                        </a:lnSpc>
                        <a:spcAft>
                          <a:spcPts val="0"/>
                        </a:spcAft>
                      </a:pPr>
                      <a:r>
                        <a:rPr lang="fr-FR" sz="2400">
                          <a:effectLst/>
                          <a:latin typeface="Times New Roman" panose="02020603050405020304" pitchFamily="18" charset="0"/>
                          <a:ea typeface="Calibri" panose="020F0502020204030204" pitchFamily="34" charset="0"/>
                          <a:cs typeface="Times New Roman" panose="02020603050405020304" pitchFamily="18" charset="0"/>
                        </a:rPr>
                        <a:t>37</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BCBC"/>
                    </a:solidFill>
                  </a:tcPr>
                </a:tc>
                <a:tc vMerge="1">
                  <a:txBody>
                    <a:bodyPr/>
                    <a:lstStyle/>
                    <a:p>
                      <a:endParaRPr lang="fr-FR"/>
                    </a:p>
                  </a:txBody>
                  <a:tcPr/>
                </a:tc>
                <a:tc vMerge="1">
                  <a:txBody>
                    <a:bodyPr/>
                    <a:lstStyle/>
                    <a:p>
                      <a:endParaRPr lang="fr-FR"/>
                    </a:p>
                  </a:txBody>
                  <a:tcPr/>
                </a:tc>
              </a:tr>
              <a:tr h="155575">
                <a:tc gridSpan="7">
                  <a:txBody>
                    <a:bodyPr/>
                    <a:lstStyle/>
                    <a:p>
                      <a:pPr>
                        <a:lnSpc>
                          <a:spcPct val="115000"/>
                        </a:lnSpc>
                      </a:pPr>
                      <a:endParaRPr lang="fr-FR" sz="2400">
                        <a:effectLst/>
                        <a:latin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77289"/>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249555">
                <a:tc>
                  <a:txBody>
                    <a:bodyPr/>
                    <a:lstStyle/>
                    <a:p>
                      <a:pPr algn="ctr">
                        <a:lnSpc>
                          <a:spcPct val="115000"/>
                        </a:lnSpc>
                        <a:spcAft>
                          <a:spcPts val="0"/>
                        </a:spcAft>
                      </a:pPr>
                      <a:r>
                        <a:rPr lang="fr-FR" sz="2400" b="1">
                          <a:effectLst/>
                          <a:latin typeface="Times New Roman" panose="02020603050405020304" pitchFamily="18" charset="0"/>
                          <a:ea typeface="Calibri" panose="020F0502020204030204" pitchFamily="34" charset="0"/>
                          <a:cs typeface="Times New Roman" panose="02020603050405020304" pitchFamily="18" charset="0"/>
                        </a:rPr>
                        <a:t>addict(s) de</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CC9E2"/>
                    </a:solidFill>
                  </a:tcPr>
                </a:tc>
                <a:tc>
                  <a:txBody>
                    <a:bodyPr/>
                    <a:lstStyle/>
                    <a:p>
                      <a:pPr algn="ctr">
                        <a:lnSpc>
                          <a:spcPct val="115000"/>
                        </a:lnSpc>
                        <a:spcAft>
                          <a:spcPts val="0"/>
                        </a:spcAft>
                      </a:pPr>
                      <a:r>
                        <a:rPr lang="fr-FR" sz="2400" b="1">
                          <a:effectLst/>
                          <a:latin typeface="Times New Roman" panose="02020603050405020304" pitchFamily="18" charset="0"/>
                          <a:ea typeface="Calibri" panose="020F0502020204030204" pitchFamily="34" charset="0"/>
                          <a:cs typeface="Times New Roman" panose="02020603050405020304" pitchFamily="18" charset="0"/>
                        </a:rPr>
                        <a:t>227</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CC9E2"/>
                    </a:solidFill>
                  </a:tcPr>
                </a:tc>
                <a:tc>
                  <a:txBody>
                    <a:bodyPr/>
                    <a:lstStyle/>
                    <a:p>
                      <a:pPr algn="ctr">
                        <a:lnSpc>
                          <a:spcPct val="115000"/>
                        </a:lnSpc>
                        <a:spcAft>
                          <a:spcPts val="0"/>
                        </a:spcAft>
                      </a:pPr>
                      <a:r>
                        <a:rPr lang="fr-FR" sz="2400">
                          <a:effectLst/>
                          <a:latin typeface="Times New Roman" panose="02020603050405020304" pitchFamily="18" charset="0"/>
                          <a:ea typeface="Calibri" panose="020F0502020204030204" pitchFamily="34" charset="0"/>
                          <a:cs typeface="Times New Roman" panose="02020603050405020304" pitchFamily="18" charset="0"/>
                        </a:rPr>
                        <a:t>2</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CC9E2"/>
                    </a:solidFill>
                  </a:tcPr>
                </a:tc>
                <a:tc>
                  <a:txBody>
                    <a:bodyPr/>
                    <a:lstStyle/>
                    <a:p>
                      <a:pPr algn="ctr">
                        <a:lnSpc>
                          <a:spcPct val="115000"/>
                        </a:lnSpc>
                        <a:spcAft>
                          <a:spcPts val="0"/>
                        </a:spcAft>
                      </a:pPr>
                      <a:r>
                        <a:rPr lang="fr-FR" sz="2400">
                          <a:effectLst/>
                          <a:latin typeface="Times New Roman" panose="02020603050405020304" pitchFamily="18" charset="0"/>
                          <a:ea typeface="Calibri" panose="020F0502020204030204" pitchFamily="34" charset="0"/>
                          <a:cs typeface="Times New Roman" panose="02020603050405020304" pitchFamily="18" charset="0"/>
                        </a:rPr>
                        <a:t>10</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CC9E2"/>
                    </a:solidFill>
                  </a:tcPr>
                </a:tc>
                <a:tc>
                  <a:txBody>
                    <a:bodyPr/>
                    <a:lstStyle/>
                    <a:p>
                      <a:pPr algn="ctr">
                        <a:lnSpc>
                          <a:spcPct val="115000"/>
                        </a:lnSpc>
                        <a:spcAft>
                          <a:spcPts val="0"/>
                        </a:spcAft>
                      </a:pPr>
                      <a:r>
                        <a:rPr lang="fr-FR" sz="2400">
                          <a:effectLst/>
                          <a:latin typeface="Times New Roman" panose="02020603050405020304" pitchFamily="18" charset="0"/>
                          <a:ea typeface="Calibri" panose="020F0502020204030204" pitchFamily="34" charset="0"/>
                          <a:cs typeface="Times New Roman" panose="02020603050405020304" pitchFamily="18" charset="0"/>
                        </a:rPr>
                        <a:t>215</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CC9E2"/>
                    </a:solidFill>
                  </a:tcPr>
                </a:tc>
                <a:tc rowSpan="2">
                  <a:txBody>
                    <a:bodyPr/>
                    <a:lstStyle/>
                    <a:p>
                      <a:pPr algn="ctr">
                        <a:lnSpc>
                          <a:spcPct val="115000"/>
                        </a:lnSpc>
                        <a:spcAft>
                          <a:spcPts val="0"/>
                        </a:spcAft>
                      </a:pPr>
                      <a:r>
                        <a:rPr lang="fr-FR" sz="2400">
                          <a:effectLst/>
                          <a:latin typeface="Times New Roman" panose="02020603050405020304" pitchFamily="18" charset="0"/>
                          <a:ea typeface="Calibri" panose="020F0502020204030204" pitchFamily="34" charset="0"/>
                          <a:cs typeface="Times New Roman" panose="02020603050405020304" pitchFamily="18" charset="0"/>
                        </a:rPr>
                        <a:t>Préposition </a:t>
                      </a:r>
                      <a:r>
                        <a:rPr lang="fr-FR" sz="2400" b="1" i="1">
                          <a:effectLst/>
                          <a:latin typeface="Times New Roman" panose="02020603050405020304" pitchFamily="18" charset="0"/>
                          <a:ea typeface="Calibri" panose="020F0502020204030204" pitchFamily="34" charset="0"/>
                          <a:cs typeface="Times New Roman" panose="02020603050405020304" pitchFamily="18" charset="0"/>
                        </a:rPr>
                        <a:t>de</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fr-FR" sz="2400">
                          <a:effectLst/>
                          <a:latin typeface="Times New Roman" panose="02020603050405020304" pitchFamily="18" charset="0"/>
                          <a:ea typeface="Calibri" panose="020F0502020204030204" pitchFamily="34" charset="0"/>
                          <a:cs typeface="Times New Roman" panose="02020603050405020304" pitchFamily="18" charset="0"/>
                        </a:rPr>
                        <a:t>(42,75%)</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rowSpan="2">
                  <a:txBody>
                    <a:bodyPr/>
                    <a:lstStyle/>
                    <a:p>
                      <a:pPr algn="ctr">
                        <a:lnSpc>
                          <a:spcPct val="115000"/>
                        </a:lnSpc>
                        <a:spcAft>
                          <a:spcPts val="0"/>
                        </a:spcAft>
                      </a:pPr>
                      <a:r>
                        <a:rPr lang="fr-FR" sz="2400">
                          <a:effectLst/>
                          <a:latin typeface="Times New Roman" panose="02020603050405020304" pitchFamily="18" charset="0"/>
                          <a:ea typeface="Calibri" panose="020F0502020204030204" pitchFamily="34" charset="0"/>
                          <a:cs typeface="Times New Roman" panose="02020603050405020304" pitchFamily="18" charset="0"/>
                        </a:rPr>
                        <a:t>239</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r>
              <a:tr h="244475">
                <a:tc>
                  <a:txBody>
                    <a:bodyPr/>
                    <a:lstStyle/>
                    <a:p>
                      <a:pPr algn="ctr">
                        <a:lnSpc>
                          <a:spcPct val="115000"/>
                        </a:lnSpc>
                        <a:spcAft>
                          <a:spcPts val="0"/>
                        </a:spcAft>
                      </a:pPr>
                      <a:r>
                        <a:rPr lang="fr-FR" sz="2400" b="1">
                          <a:effectLst/>
                          <a:latin typeface="Times New Roman" panose="02020603050405020304" pitchFamily="18" charset="0"/>
                          <a:ea typeface="Calibri" panose="020F0502020204030204" pitchFamily="34" charset="0"/>
                          <a:cs typeface="Times New Roman" panose="02020603050405020304" pitchFamily="18" charset="0"/>
                        </a:rPr>
                        <a:t>addicte(s) de</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BCBC"/>
                    </a:solidFill>
                  </a:tcPr>
                </a:tc>
                <a:tc>
                  <a:txBody>
                    <a:bodyPr/>
                    <a:lstStyle/>
                    <a:p>
                      <a:pPr algn="ctr">
                        <a:lnSpc>
                          <a:spcPct val="115000"/>
                        </a:lnSpc>
                        <a:spcAft>
                          <a:spcPts val="0"/>
                        </a:spcAft>
                      </a:pPr>
                      <a:r>
                        <a:rPr lang="fr-FR" sz="2400" b="1">
                          <a:effectLst/>
                          <a:latin typeface="Times New Roman" panose="02020603050405020304" pitchFamily="18" charset="0"/>
                          <a:ea typeface="Calibri" panose="020F0502020204030204" pitchFamily="34" charset="0"/>
                          <a:cs typeface="Times New Roman" panose="02020603050405020304" pitchFamily="18" charset="0"/>
                        </a:rPr>
                        <a:t>12</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BCBC"/>
                    </a:solidFill>
                  </a:tcPr>
                </a:tc>
                <a:tc>
                  <a:txBody>
                    <a:bodyPr/>
                    <a:lstStyle/>
                    <a:p>
                      <a:pPr algn="ctr">
                        <a:lnSpc>
                          <a:spcPct val="115000"/>
                        </a:lnSpc>
                        <a:spcAft>
                          <a:spcPts val="0"/>
                        </a:spcAft>
                      </a:pPr>
                      <a:r>
                        <a:rPr lang="fr-FR" sz="2400">
                          <a:effectLst/>
                          <a:latin typeface="Times New Roman" panose="02020603050405020304" pitchFamily="18" charset="0"/>
                          <a:ea typeface="Calibri" panose="020F0502020204030204" pitchFamily="34" charset="0"/>
                          <a:cs typeface="Times New Roman" panose="02020603050405020304" pitchFamily="18" charset="0"/>
                        </a:rPr>
                        <a:t>-</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BCBC"/>
                    </a:solidFill>
                  </a:tcPr>
                </a:tc>
                <a:tc>
                  <a:txBody>
                    <a:bodyPr/>
                    <a:lstStyle/>
                    <a:p>
                      <a:pPr algn="ctr">
                        <a:lnSpc>
                          <a:spcPct val="115000"/>
                        </a:lnSpc>
                        <a:spcAft>
                          <a:spcPts val="0"/>
                        </a:spcAft>
                      </a:pPr>
                      <a:r>
                        <a:rPr lang="fr-FR" sz="2400">
                          <a:effectLst/>
                          <a:latin typeface="Times New Roman" panose="02020603050405020304" pitchFamily="18" charset="0"/>
                          <a:ea typeface="Calibri" panose="020F0502020204030204" pitchFamily="34" charset="0"/>
                          <a:cs typeface="Times New Roman" panose="02020603050405020304" pitchFamily="18" charset="0"/>
                        </a:rPr>
                        <a:t>1</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BCBC"/>
                    </a:solidFill>
                  </a:tcPr>
                </a:tc>
                <a:tc>
                  <a:txBody>
                    <a:bodyPr/>
                    <a:lstStyle/>
                    <a:p>
                      <a:pPr algn="ctr">
                        <a:lnSpc>
                          <a:spcPct val="115000"/>
                        </a:lnSpc>
                        <a:spcAft>
                          <a:spcPts val="0"/>
                        </a:spcAft>
                      </a:pPr>
                      <a:r>
                        <a:rPr lang="fr-FR" sz="2400">
                          <a:effectLst/>
                          <a:latin typeface="Times New Roman" panose="02020603050405020304" pitchFamily="18" charset="0"/>
                          <a:ea typeface="Calibri" panose="020F0502020204030204" pitchFamily="34" charset="0"/>
                          <a:cs typeface="Times New Roman" panose="02020603050405020304" pitchFamily="18" charset="0"/>
                        </a:rPr>
                        <a:t>11</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BCBC"/>
                    </a:solidFill>
                  </a:tcPr>
                </a:tc>
                <a:tc vMerge="1">
                  <a:txBody>
                    <a:bodyPr/>
                    <a:lstStyle/>
                    <a:p>
                      <a:endParaRPr lang="fr-FR"/>
                    </a:p>
                  </a:txBody>
                  <a:tcPr/>
                </a:tc>
                <a:tc vMerge="1">
                  <a:txBody>
                    <a:bodyPr/>
                    <a:lstStyle/>
                    <a:p>
                      <a:endParaRPr lang="fr-FR"/>
                    </a:p>
                  </a:txBody>
                  <a:tcPr/>
                </a:tc>
              </a:tr>
              <a:tr h="256540">
                <a:tc>
                  <a:txBody>
                    <a:bodyPr/>
                    <a:lstStyle/>
                    <a:p>
                      <a:pPr algn="ctr">
                        <a:lnSpc>
                          <a:spcPct val="115000"/>
                        </a:lnSpc>
                        <a:spcAft>
                          <a:spcPts val="0"/>
                        </a:spcAft>
                      </a:pPr>
                      <a:r>
                        <a:rPr lang="fr-FR" sz="2400" b="1">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Résultats</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77289"/>
                    </a:solidFill>
                  </a:tcPr>
                </a:tc>
                <a:tc>
                  <a:txBody>
                    <a:bodyPr/>
                    <a:lstStyle/>
                    <a:p>
                      <a:pPr algn="ctr">
                        <a:lnSpc>
                          <a:spcPct val="115000"/>
                        </a:lnSpc>
                        <a:spcAft>
                          <a:spcPts val="0"/>
                        </a:spcAft>
                      </a:pPr>
                      <a:r>
                        <a:rPr lang="fr-FR" sz="2400" b="1">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559</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77289"/>
                    </a:solidFill>
                  </a:tcPr>
                </a:tc>
                <a:tc>
                  <a:txBody>
                    <a:bodyPr/>
                    <a:lstStyle/>
                    <a:p>
                      <a:pPr algn="ctr">
                        <a:lnSpc>
                          <a:spcPct val="115000"/>
                        </a:lnSpc>
                        <a:spcAft>
                          <a:spcPts val="0"/>
                        </a:spcAft>
                      </a:pPr>
                      <a:r>
                        <a:rPr lang="fr-FR" sz="2400" b="1">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13</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77289"/>
                    </a:solidFill>
                  </a:tcPr>
                </a:tc>
                <a:tc>
                  <a:txBody>
                    <a:bodyPr/>
                    <a:lstStyle/>
                    <a:p>
                      <a:pPr algn="ctr">
                        <a:lnSpc>
                          <a:spcPct val="115000"/>
                        </a:lnSpc>
                        <a:spcAft>
                          <a:spcPts val="0"/>
                        </a:spcAft>
                      </a:pPr>
                      <a:r>
                        <a:rPr lang="fr-FR" sz="240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19</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77289"/>
                    </a:solidFill>
                  </a:tcPr>
                </a:tc>
                <a:tc>
                  <a:txBody>
                    <a:bodyPr/>
                    <a:lstStyle/>
                    <a:p>
                      <a:pPr algn="ctr">
                        <a:lnSpc>
                          <a:spcPct val="115000"/>
                        </a:lnSpc>
                        <a:spcAft>
                          <a:spcPts val="0"/>
                        </a:spcAft>
                      </a:pPr>
                      <a:r>
                        <a:rPr lang="fr-FR" sz="2400" b="1">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527</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77289"/>
                    </a:solidFill>
                  </a:tcPr>
                </a:tc>
                <a:tc>
                  <a:txBody>
                    <a:bodyPr/>
                    <a:lstStyle/>
                    <a:p>
                      <a:pPr>
                        <a:lnSpc>
                          <a:spcPct val="115000"/>
                        </a:lnSpc>
                      </a:pPr>
                      <a:endParaRPr lang="fr-FR" sz="2400">
                        <a:effectLst/>
                        <a:latin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77289"/>
                    </a:solidFill>
                  </a:tcPr>
                </a:tc>
                <a:tc>
                  <a:txBody>
                    <a:bodyPr/>
                    <a:lstStyle/>
                    <a:p>
                      <a:pPr>
                        <a:lnSpc>
                          <a:spcPct val="115000"/>
                        </a:lnSpc>
                      </a:pPr>
                      <a:endParaRPr lang="fr-FR" sz="2400" dirty="0">
                        <a:effectLst/>
                        <a:latin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77289"/>
                    </a:solidFill>
                  </a:tcPr>
                </a:tc>
              </a:tr>
            </a:tbl>
          </a:graphicData>
        </a:graphic>
      </p:graphicFrame>
    </p:spTree>
    <p:extLst>
      <p:ext uri="{BB962C8B-B14F-4D97-AF65-F5344CB8AC3E}">
        <p14:creationId xmlns:p14="http://schemas.microsoft.com/office/powerpoint/2010/main" val="2331946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1554839312"/>
              </p:ext>
            </p:extLst>
          </p:nvPr>
        </p:nvGraphicFramePr>
        <p:xfrm>
          <a:off x="865632" y="1358678"/>
          <a:ext cx="10515601" cy="4543806"/>
        </p:xfrm>
        <a:graphic>
          <a:graphicData uri="http://schemas.openxmlformats.org/drawingml/2006/table">
            <a:tbl>
              <a:tblPr firstRow="1" firstCol="1" bandRow="1"/>
              <a:tblGrid>
                <a:gridCol w="2087814"/>
                <a:gridCol w="1874586"/>
                <a:gridCol w="1444752"/>
                <a:gridCol w="1591056"/>
                <a:gridCol w="1188720"/>
                <a:gridCol w="1216152"/>
                <a:gridCol w="1112521"/>
              </a:tblGrid>
              <a:tr h="430149">
                <a:tc gridSpan="7">
                  <a:txBody>
                    <a:bodyPr/>
                    <a:lstStyle/>
                    <a:p>
                      <a:pPr marL="457200" algn="ctr">
                        <a:lnSpc>
                          <a:spcPct val="115000"/>
                        </a:lnSpc>
                        <a:spcAft>
                          <a:spcPts val="0"/>
                        </a:spcAft>
                      </a:pPr>
                      <a:r>
                        <a:rPr lang="fr-FR" sz="2000" b="1" dirty="0" smtClean="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 Mots composés » </a:t>
                      </a:r>
                      <a:r>
                        <a:rPr lang="fr-FR" sz="2000" b="1" dirty="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(syntaxe anglaise)  [ ] </a:t>
                      </a:r>
                      <a:r>
                        <a:rPr lang="fr-FR" sz="2000" b="1" dirty="0" err="1">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addict</a:t>
                      </a:r>
                      <a:endParaRPr lang="fr-FR" sz="2000" dirty="0">
                        <a:effectLst/>
                        <a:latin typeface="Calibri" panose="020F0502020204030204" pitchFamily="34" charset="0"/>
                        <a:ea typeface="Times New Roman" panose="02020603050405020304" pitchFamily="18" charset="0"/>
                        <a:cs typeface="Times New Roman" panose="02020603050405020304" pitchFamily="18" charset="0"/>
                      </a:endParaRPr>
                    </a:p>
                    <a:p>
                      <a:pPr marL="457200" algn="ctr">
                        <a:lnSpc>
                          <a:spcPct val="115000"/>
                        </a:lnSpc>
                        <a:spcAft>
                          <a:spcPts val="0"/>
                        </a:spcAft>
                      </a:pPr>
                      <a:r>
                        <a:rPr lang="fr-FR" sz="2000" b="1" dirty="0" err="1">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addict</a:t>
                      </a:r>
                      <a:r>
                        <a:rPr lang="fr-FR" sz="2000" b="1" dirty="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 (basic) 1781 occurrences (27/10/2019)</a:t>
                      </a:r>
                      <a:endParaRPr lang="fr-FR"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7E97AD"/>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269875">
                <a:tc>
                  <a:txBody>
                    <a:bodyPr/>
                    <a:lstStyle/>
                    <a:p>
                      <a:pPr algn="just">
                        <a:lnSpc>
                          <a:spcPct val="115000"/>
                        </a:lnSpc>
                        <a:spcAft>
                          <a:spcPts val="0"/>
                        </a:spcAft>
                      </a:pPr>
                      <a:r>
                        <a:rPr lang="fr-FR" sz="200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Lemme(s)</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77289"/>
                    </a:solidFill>
                  </a:tcPr>
                </a:tc>
                <a:tc>
                  <a:txBody>
                    <a:bodyPr/>
                    <a:lstStyle/>
                    <a:p>
                      <a:pPr algn="ctr">
                        <a:lnSpc>
                          <a:spcPct val="115000"/>
                        </a:lnSpc>
                        <a:spcAft>
                          <a:spcPts val="0"/>
                        </a:spcAft>
                      </a:pPr>
                      <a:r>
                        <a:rPr lang="fr-FR" sz="200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Occurrences</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77289"/>
                    </a:solidFill>
                  </a:tcPr>
                </a:tc>
                <a:tc>
                  <a:txBody>
                    <a:bodyPr/>
                    <a:lstStyle/>
                    <a:p>
                      <a:pPr algn="ctr">
                        <a:lnSpc>
                          <a:spcPct val="115000"/>
                        </a:lnSpc>
                        <a:spcAft>
                          <a:spcPts val="0"/>
                        </a:spcAft>
                      </a:pPr>
                      <a:r>
                        <a:rPr lang="fr-FR" sz="2000" b="1">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Drogues</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77289"/>
                    </a:solidFill>
                  </a:tcPr>
                </a:tc>
                <a:tc>
                  <a:txBody>
                    <a:bodyPr/>
                    <a:lstStyle/>
                    <a:p>
                      <a:pPr algn="ctr">
                        <a:lnSpc>
                          <a:spcPct val="115000"/>
                        </a:lnSpc>
                        <a:spcAft>
                          <a:spcPts val="0"/>
                        </a:spcAft>
                      </a:pPr>
                      <a:r>
                        <a:rPr lang="fr-FR" sz="2000" b="1">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Personnes</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77289"/>
                    </a:solidFill>
                  </a:tcPr>
                </a:tc>
                <a:tc gridSpan="3">
                  <a:txBody>
                    <a:bodyPr/>
                    <a:lstStyle/>
                    <a:p>
                      <a:pPr algn="ctr">
                        <a:lnSpc>
                          <a:spcPct val="115000"/>
                        </a:lnSpc>
                        <a:spcAft>
                          <a:spcPts val="0"/>
                        </a:spcAft>
                      </a:pPr>
                      <a:r>
                        <a:rPr lang="fr-FR" sz="2000" b="1">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Autres</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77289"/>
                    </a:solidFill>
                  </a:tcPr>
                </a:tc>
                <a:tc hMerge="1">
                  <a:txBody>
                    <a:bodyPr/>
                    <a:lstStyle/>
                    <a:p>
                      <a:endParaRPr lang="fr-FR"/>
                    </a:p>
                  </a:txBody>
                  <a:tcPr/>
                </a:tc>
                <a:tc hMerge="1">
                  <a:txBody>
                    <a:bodyPr/>
                    <a:lstStyle/>
                    <a:p>
                      <a:endParaRPr lang="fr-FR"/>
                    </a:p>
                  </a:txBody>
                  <a:tcPr/>
                </a:tc>
              </a:tr>
              <a:tr h="245745">
                <a:tc rowSpan="3">
                  <a:txBody>
                    <a:bodyPr/>
                    <a:lstStyle/>
                    <a:p>
                      <a:pPr algn="just">
                        <a:lnSpc>
                          <a:spcPct val="115000"/>
                        </a:lnSpc>
                        <a:spcAft>
                          <a:spcPts val="0"/>
                        </a:spcAft>
                      </a:pPr>
                      <a:r>
                        <a:rPr lang="fr-FR" sz="2000" b="1">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[]addict(e)(s) </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E97AD"/>
                    </a:solidFill>
                  </a:tcPr>
                </a:tc>
                <a:tc rowSpan="3">
                  <a:txBody>
                    <a:bodyPr/>
                    <a:lstStyle/>
                    <a:p>
                      <a:pPr algn="ctr">
                        <a:lnSpc>
                          <a:spcPct val="115000"/>
                        </a:lnSpc>
                        <a:spcAft>
                          <a:spcPts val="0"/>
                        </a:spcAft>
                      </a:pPr>
                      <a:r>
                        <a:rPr lang="fr-FR" sz="2000" b="1" dirty="0">
                          <a:effectLst/>
                          <a:latin typeface="Times New Roman" panose="02020603050405020304" pitchFamily="18" charset="0"/>
                          <a:ea typeface="Calibri" panose="020F0502020204030204" pitchFamily="34" charset="0"/>
                          <a:cs typeface="Times New Roman" panose="02020603050405020304" pitchFamily="18" charset="0"/>
                        </a:rPr>
                        <a:t>1142</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4F6"/>
                    </a:solidFill>
                  </a:tcPr>
                </a:tc>
                <a:tc rowSpan="3">
                  <a:txBody>
                    <a:bodyPr/>
                    <a:lstStyle/>
                    <a:p>
                      <a:pPr algn="ctr">
                        <a:lnSpc>
                          <a:spcPct val="115000"/>
                        </a:lnSpc>
                        <a:spcAft>
                          <a:spcPts val="0"/>
                        </a:spcAft>
                      </a:pPr>
                      <a:r>
                        <a:rPr lang="fr-FR" sz="2000" b="1" dirty="0">
                          <a:effectLst/>
                          <a:latin typeface="Times New Roman" panose="02020603050405020304" pitchFamily="18" charset="0"/>
                          <a:ea typeface="Calibri" panose="020F0502020204030204" pitchFamily="34" charset="0"/>
                          <a:cs typeface="Times New Roman" panose="02020603050405020304" pitchFamily="18" charset="0"/>
                        </a:rPr>
                        <a:t>1</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4F6"/>
                    </a:solidFill>
                  </a:tcPr>
                </a:tc>
                <a:tc rowSpan="3">
                  <a:txBody>
                    <a:bodyPr/>
                    <a:lstStyle/>
                    <a:p>
                      <a:pPr algn="ctr">
                        <a:lnSpc>
                          <a:spcPct val="115000"/>
                        </a:lnSpc>
                        <a:spcAft>
                          <a:spcPts val="0"/>
                        </a:spcAft>
                      </a:pPr>
                      <a:r>
                        <a:rPr lang="fr-FR" sz="2000" b="1" dirty="0">
                          <a:effectLst/>
                          <a:latin typeface="Times New Roman" panose="02020603050405020304" pitchFamily="18" charset="0"/>
                          <a:ea typeface="Calibri" panose="020F0502020204030204" pitchFamily="34" charset="0"/>
                          <a:cs typeface="Times New Roman" panose="02020603050405020304" pitchFamily="18" charset="0"/>
                        </a:rPr>
                        <a:t>33</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4F6"/>
                    </a:solidFill>
                  </a:tcPr>
                </a:tc>
                <a:tc gridSpan="3">
                  <a:txBody>
                    <a:bodyPr/>
                    <a:lstStyle/>
                    <a:p>
                      <a:pPr algn="ctr">
                        <a:lnSpc>
                          <a:spcPct val="115000"/>
                        </a:lnSpc>
                        <a:spcAft>
                          <a:spcPts val="0"/>
                        </a:spcAft>
                      </a:pPr>
                      <a:r>
                        <a:rPr lang="fr-FR" sz="2000" b="1">
                          <a:effectLst/>
                          <a:latin typeface="Times New Roman" panose="02020603050405020304" pitchFamily="18" charset="0"/>
                          <a:ea typeface="Calibri" panose="020F0502020204030204" pitchFamily="34" charset="0"/>
                          <a:cs typeface="Times New Roman" panose="02020603050405020304" pitchFamily="18" charset="0"/>
                        </a:rPr>
                        <a:t>1108</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hMerge="1">
                  <a:txBody>
                    <a:bodyPr/>
                    <a:lstStyle/>
                    <a:p>
                      <a:endParaRPr lang="fr-FR"/>
                    </a:p>
                  </a:txBody>
                  <a:tcPr/>
                </a:tc>
                <a:tc hMerge="1">
                  <a:txBody>
                    <a:bodyPr/>
                    <a:lstStyle/>
                    <a:p>
                      <a:endParaRPr lang="fr-FR"/>
                    </a:p>
                  </a:txBody>
                  <a:tcPr/>
                </a:tc>
              </a:tr>
              <a:tr h="430149">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a:txBody>
                    <a:bodyPr/>
                    <a:lstStyle/>
                    <a:p>
                      <a:pPr algn="ctr">
                        <a:lnSpc>
                          <a:spcPct val="115000"/>
                        </a:lnSpc>
                        <a:spcAft>
                          <a:spcPts val="0"/>
                        </a:spcAft>
                      </a:pPr>
                      <a:r>
                        <a:rPr lang="fr-FR" sz="200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FA</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77289"/>
                    </a:solidFill>
                  </a:tcPr>
                </a:tc>
                <a:tc>
                  <a:txBody>
                    <a:bodyPr/>
                    <a:lstStyle/>
                    <a:p>
                      <a:pPr algn="ctr">
                        <a:lnSpc>
                          <a:spcPct val="115000"/>
                        </a:lnSpc>
                        <a:spcAft>
                          <a:spcPts val="0"/>
                        </a:spcAft>
                      </a:pPr>
                      <a:r>
                        <a:rPr lang="fr-FR" sz="200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(A/F)A</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77289"/>
                    </a:solidFill>
                  </a:tcPr>
                </a:tc>
                <a:tc>
                  <a:txBody>
                    <a:bodyPr/>
                    <a:lstStyle/>
                    <a:p>
                      <a:pPr algn="ctr">
                        <a:lnSpc>
                          <a:spcPct val="115000"/>
                        </a:lnSpc>
                        <a:spcAft>
                          <a:spcPts val="0"/>
                        </a:spcAft>
                      </a:pPr>
                      <a:r>
                        <a:rPr lang="fr-FR" sz="2000"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AA</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77289"/>
                    </a:solidFill>
                  </a:tcPr>
                </a:tc>
              </a:tr>
              <a:tr h="2322957">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a:txBody>
                    <a:bodyPr/>
                    <a:lstStyle/>
                    <a:p>
                      <a:pPr algn="ctr">
                        <a:lnSpc>
                          <a:spcPct val="115000"/>
                        </a:lnSpc>
                        <a:spcAft>
                          <a:spcPts val="0"/>
                        </a:spcAft>
                      </a:pPr>
                      <a:r>
                        <a:rPr lang="fr-FR" sz="2000" b="1" dirty="0">
                          <a:effectLst/>
                          <a:latin typeface="Times New Roman" panose="02020603050405020304" pitchFamily="18" charset="0"/>
                          <a:ea typeface="Calibri" panose="020F0502020204030204" pitchFamily="34" charset="0"/>
                          <a:cs typeface="Times New Roman" panose="02020603050405020304" pitchFamily="18" charset="0"/>
                        </a:rPr>
                        <a:t>248</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fr-FR" sz="2000" dirty="0">
                          <a:effectLst/>
                          <a:latin typeface="Times New Roman" panose="02020603050405020304" pitchFamily="18" charset="0"/>
                          <a:ea typeface="Calibri" panose="020F0502020204030204" pitchFamily="34" charset="0"/>
                          <a:cs typeface="Times New Roman" panose="02020603050405020304" pitchFamily="18" charset="0"/>
                        </a:rPr>
                        <a:t>(22,38%)</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ctr">
                        <a:lnSpc>
                          <a:spcPct val="115000"/>
                        </a:lnSpc>
                        <a:spcAft>
                          <a:spcPts val="0"/>
                        </a:spcAft>
                      </a:pPr>
                      <a:r>
                        <a:rPr lang="fr-FR" sz="2000" b="1" dirty="0">
                          <a:effectLst/>
                          <a:latin typeface="Times New Roman" panose="02020603050405020304" pitchFamily="18" charset="0"/>
                          <a:ea typeface="Calibri" panose="020F0502020204030204" pitchFamily="34" charset="0"/>
                          <a:cs typeface="Times New Roman" panose="02020603050405020304" pitchFamily="18" charset="0"/>
                        </a:rPr>
                        <a:t>229</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fr-FR" sz="2000" dirty="0">
                          <a:effectLst/>
                          <a:latin typeface="Times New Roman" panose="02020603050405020304" pitchFamily="18" charset="0"/>
                          <a:ea typeface="Calibri" panose="020F0502020204030204" pitchFamily="34" charset="0"/>
                          <a:cs typeface="Times New Roman" panose="02020603050405020304" pitchFamily="18" charset="0"/>
                        </a:rPr>
                        <a:t>(20,67%)</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ctr">
                        <a:lnSpc>
                          <a:spcPct val="115000"/>
                        </a:lnSpc>
                        <a:spcAft>
                          <a:spcPts val="0"/>
                        </a:spcAft>
                      </a:pPr>
                      <a:r>
                        <a:rPr lang="fr-FR" sz="2000" b="1" dirty="0">
                          <a:effectLst/>
                          <a:latin typeface="Times New Roman" panose="02020603050405020304" pitchFamily="18" charset="0"/>
                          <a:ea typeface="Calibri" panose="020F0502020204030204" pitchFamily="34" charset="0"/>
                          <a:cs typeface="Times New Roman" panose="02020603050405020304" pitchFamily="18" charset="0"/>
                        </a:rPr>
                        <a:t>631</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fr-FR" sz="2000" dirty="0">
                          <a:effectLst/>
                          <a:latin typeface="Times New Roman" panose="02020603050405020304" pitchFamily="18" charset="0"/>
                          <a:ea typeface="Calibri" panose="020F0502020204030204" pitchFamily="34" charset="0"/>
                          <a:cs typeface="Times New Roman" panose="02020603050405020304" pitchFamily="18" charset="0"/>
                        </a:rPr>
                        <a:t>(56,95%)</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r>
              <a:tr h="233045">
                <a:tc gridSpan="7">
                  <a:txBody>
                    <a:bodyPr/>
                    <a:lstStyle/>
                    <a:p>
                      <a:pPr marL="457200" algn="ctr">
                        <a:lnSpc>
                          <a:spcPct val="115000"/>
                        </a:lnSpc>
                        <a:spcAft>
                          <a:spcPts val="0"/>
                        </a:spcAft>
                      </a:pPr>
                      <a:r>
                        <a:rPr lang="fr-FR" sz="2000" b="1" dirty="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000" b="1" baseline="0" dirty="0" smtClean="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000" b="1" dirty="0" smtClean="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F </a:t>
                      </a:r>
                      <a:r>
                        <a:rPr lang="fr-FR" sz="2000" b="1" dirty="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 français   /   A = </a:t>
                      </a:r>
                      <a:r>
                        <a:rPr lang="fr-FR" sz="2000" b="1" dirty="0" smtClean="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anglais</a:t>
                      </a:r>
                      <a:endParaRPr lang="fr-FR"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E97AD"/>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bl>
          </a:graphicData>
        </a:graphic>
      </p:graphicFrame>
    </p:spTree>
    <p:extLst>
      <p:ext uri="{BB962C8B-B14F-4D97-AF65-F5344CB8AC3E}">
        <p14:creationId xmlns:p14="http://schemas.microsoft.com/office/powerpoint/2010/main" val="40037744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852883084"/>
              </p:ext>
            </p:extLst>
          </p:nvPr>
        </p:nvGraphicFramePr>
        <p:xfrm>
          <a:off x="801624" y="2357406"/>
          <a:ext cx="10515601" cy="2141220"/>
        </p:xfrm>
        <a:graphic>
          <a:graphicData uri="http://schemas.openxmlformats.org/drawingml/2006/table">
            <a:tbl>
              <a:tblPr firstRow="1" firstCol="1" bandRow="1"/>
              <a:tblGrid>
                <a:gridCol w="2906512"/>
                <a:gridCol w="1943283"/>
                <a:gridCol w="1884396"/>
                <a:gridCol w="1884396"/>
                <a:gridCol w="1897014"/>
              </a:tblGrid>
              <a:tr h="640461">
                <a:tc gridSpan="5">
                  <a:txBody>
                    <a:bodyPr/>
                    <a:lstStyle/>
                    <a:p>
                      <a:pPr marL="457200">
                        <a:lnSpc>
                          <a:spcPct val="115000"/>
                        </a:lnSpc>
                        <a:spcAft>
                          <a:spcPts val="0"/>
                        </a:spcAft>
                      </a:pPr>
                      <a:r>
                        <a:rPr lang="fr-FR" sz="2000" b="1" dirty="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dépendant →                (basic) 17160 occurrences (29/10/2019)</a:t>
                      </a:r>
                      <a:endParaRPr lang="fr-FR" sz="2000" dirty="0">
                        <a:effectLst/>
                        <a:latin typeface="Calibri" panose="020F0502020204030204" pitchFamily="34" charset="0"/>
                        <a:ea typeface="Times New Roman" panose="02020603050405020304" pitchFamily="18" charset="0"/>
                        <a:cs typeface="Times New Roman" panose="02020603050405020304" pitchFamily="18" charset="0"/>
                      </a:endParaRPr>
                    </a:p>
                    <a:p>
                      <a:pPr marL="457200">
                        <a:lnSpc>
                          <a:spcPct val="115000"/>
                        </a:lnSpc>
                        <a:spcAft>
                          <a:spcPts val="0"/>
                        </a:spcAft>
                      </a:pPr>
                      <a:r>
                        <a:rPr lang="fr-FR" sz="2000" b="1" dirty="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dépendant à →             (basic) 493 occurrences (29/10/2019)</a:t>
                      </a:r>
                      <a:endParaRPr lang="fr-FR" sz="2000" dirty="0">
                        <a:effectLst/>
                        <a:latin typeface="Calibri" panose="020F0502020204030204" pitchFamily="34" charset="0"/>
                        <a:ea typeface="Times New Roman" panose="02020603050405020304" pitchFamily="18" charset="0"/>
                        <a:cs typeface="Times New Roman" panose="02020603050405020304" pitchFamily="18" charset="0"/>
                      </a:endParaRPr>
                    </a:p>
                    <a:p>
                      <a:pPr marL="457200">
                        <a:lnSpc>
                          <a:spcPct val="115000"/>
                        </a:lnSpc>
                        <a:spcAft>
                          <a:spcPts val="0"/>
                        </a:spcAft>
                      </a:pPr>
                      <a:r>
                        <a:rPr lang="fr-FR" sz="2000" b="1" dirty="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dépendant de →           (basic) 6062 occurrences (29/10/2019)</a:t>
                      </a:r>
                      <a:endParaRPr lang="fr-FR"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7E97AD"/>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243840">
                <a:tc>
                  <a:txBody>
                    <a:bodyPr/>
                    <a:lstStyle/>
                    <a:p>
                      <a:pPr algn="ctr">
                        <a:lnSpc>
                          <a:spcPct val="115000"/>
                        </a:lnSpc>
                        <a:spcAft>
                          <a:spcPts val="0"/>
                        </a:spcAft>
                      </a:pPr>
                      <a:r>
                        <a:rPr lang="fr-FR" sz="2000" b="1">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Lemme(s)</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77289"/>
                    </a:solidFill>
                  </a:tcPr>
                </a:tc>
                <a:tc>
                  <a:txBody>
                    <a:bodyPr/>
                    <a:lstStyle/>
                    <a:p>
                      <a:pPr algn="ctr">
                        <a:lnSpc>
                          <a:spcPct val="115000"/>
                        </a:lnSpc>
                        <a:spcAft>
                          <a:spcPts val="0"/>
                        </a:spcAft>
                      </a:pPr>
                      <a:r>
                        <a:rPr lang="fr-FR" sz="200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Occurrences</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77289"/>
                    </a:solidFill>
                  </a:tcPr>
                </a:tc>
                <a:tc>
                  <a:txBody>
                    <a:bodyPr/>
                    <a:lstStyle/>
                    <a:p>
                      <a:pPr algn="ctr">
                        <a:lnSpc>
                          <a:spcPct val="115000"/>
                        </a:lnSpc>
                        <a:spcAft>
                          <a:spcPts val="0"/>
                        </a:spcAft>
                      </a:pPr>
                      <a:r>
                        <a:rPr lang="fr-FR" sz="200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Drogues</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77289"/>
                    </a:solidFill>
                  </a:tcPr>
                </a:tc>
                <a:tc>
                  <a:txBody>
                    <a:bodyPr/>
                    <a:lstStyle/>
                    <a:p>
                      <a:pPr algn="ctr">
                        <a:lnSpc>
                          <a:spcPct val="115000"/>
                        </a:lnSpc>
                        <a:spcAft>
                          <a:spcPts val="0"/>
                        </a:spcAft>
                      </a:pPr>
                      <a:r>
                        <a:rPr lang="fr-FR" sz="200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Personnes</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77289"/>
                    </a:solidFill>
                  </a:tcPr>
                </a:tc>
                <a:tc>
                  <a:txBody>
                    <a:bodyPr/>
                    <a:lstStyle/>
                    <a:p>
                      <a:pPr algn="ctr">
                        <a:lnSpc>
                          <a:spcPct val="115000"/>
                        </a:lnSpc>
                        <a:spcAft>
                          <a:spcPts val="0"/>
                        </a:spcAft>
                      </a:pPr>
                      <a:r>
                        <a:rPr lang="fr-FR" sz="200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Autres</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77289"/>
                    </a:solidFill>
                  </a:tcPr>
                </a:tc>
              </a:tr>
              <a:tr h="245110">
                <a:tc>
                  <a:txBody>
                    <a:bodyPr/>
                    <a:lstStyle/>
                    <a:p>
                      <a:pPr algn="ctr">
                        <a:lnSpc>
                          <a:spcPct val="115000"/>
                        </a:lnSpc>
                        <a:spcAft>
                          <a:spcPts val="0"/>
                        </a:spcAft>
                      </a:pPr>
                      <a:r>
                        <a:rPr lang="fr-FR" sz="2000" b="1">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dépendant(e)(s) à</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E97AD"/>
                    </a:solidFill>
                  </a:tcPr>
                </a:tc>
                <a:tc>
                  <a:txBody>
                    <a:bodyPr/>
                    <a:lstStyle/>
                    <a:p>
                      <a:pPr algn="ctr">
                        <a:lnSpc>
                          <a:spcPct val="115000"/>
                        </a:lnSpc>
                        <a:spcAft>
                          <a:spcPts val="0"/>
                        </a:spcAft>
                      </a:pPr>
                      <a:r>
                        <a:rPr lang="fr-FR" sz="2000" b="1" dirty="0">
                          <a:effectLst/>
                          <a:latin typeface="Times New Roman" panose="02020603050405020304" pitchFamily="18" charset="0"/>
                          <a:ea typeface="Calibri" panose="020F0502020204030204" pitchFamily="34" charset="0"/>
                          <a:cs typeface="Times New Roman" panose="02020603050405020304" pitchFamily="18" charset="0"/>
                        </a:rPr>
                        <a:t>288 </a:t>
                      </a:r>
                      <a:r>
                        <a:rPr lang="fr-FR" sz="2000" dirty="0">
                          <a:effectLst/>
                          <a:latin typeface="Times New Roman" panose="02020603050405020304" pitchFamily="18" charset="0"/>
                          <a:ea typeface="Calibri" panose="020F0502020204030204" pitchFamily="34" charset="0"/>
                          <a:cs typeface="Times New Roman" panose="02020603050405020304" pitchFamily="18" charset="0"/>
                        </a:rPr>
                        <a:t>(1,68%)</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CEFF1"/>
                    </a:solidFill>
                  </a:tcPr>
                </a:tc>
                <a:tc>
                  <a:txBody>
                    <a:bodyPr/>
                    <a:lstStyle/>
                    <a:p>
                      <a:pPr algn="ctr">
                        <a:lnSpc>
                          <a:spcPct val="115000"/>
                        </a:lnSpc>
                        <a:spcAft>
                          <a:spcPts val="0"/>
                        </a:spcAft>
                      </a:pPr>
                      <a:r>
                        <a:rPr lang="fr-FR" sz="2000" dirty="0">
                          <a:effectLst/>
                          <a:latin typeface="Times New Roman" panose="02020603050405020304" pitchFamily="18" charset="0"/>
                          <a:ea typeface="Calibri" panose="020F0502020204030204" pitchFamily="34" charset="0"/>
                          <a:cs typeface="Times New Roman" panose="02020603050405020304" pitchFamily="18" charset="0"/>
                        </a:rPr>
                        <a:t>166 (57,64%)</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CEFF1"/>
                    </a:solidFill>
                  </a:tcPr>
                </a:tc>
                <a:tc>
                  <a:txBody>
                    <a:bodyPr/>
                    <a:lstStyle/>
                    <a:p>
                      <a:pPr algn="ctr">
                        <a:lnSpc>
                          <a:spcPct val="115000"/>
                        </a:lnSpc>
                        <a:spcAft>
                          <a:spcPts val="0"/>
                        </a:spcAft>
                      </a:pPr>
                      <a:r>
                        <a:rPr lang="fr-FR" sz="2000" dirty="0">
                          <a:effectLst/>
                          <a:latin typeface="Times New Roman" panose="02020603050405020304" pitchFamily="18" charset="0"/>
                          <a:ea typeface="Calibri" panose="020F0502020204030204" pitchFamily="34" charset="0"/>
                          <a:cs typeface="Times New Roman" panose="02020603050405020304" pitchFamily="18" charset="0"/>
                        </a:rPr>
                        <a:t>6 (2,8%)</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CEFF1"/>
                    </a:solidFill>
                  </a:tcPr>
                </a:tc>
                <a:tc>
                  <a:txBody>
                    <a:bodyPr/>
                    <a:lstStyle/>
                    <a:p>
                      <a:pPr algn="ctr">
                        <a:lnSpc>
                          <a:spcPct val="115000"/>
                        </a:lnSpc>
                        <a:spcAft>
                          <a:spcPts val="0"/>
                        </a:spcAft>
                      </a:pPr>
                      <a:r>
                        <a:rPr lang="fr-FR" sz="2000" dirty="0">
                          <a:effectLst/>
                          <a:latin typeface="Times New Roman" panose="02020603050405020304" pitchFamily="18" charset="0"/>
                          <a:ea typeface="Calibri" panose="020F0502020204030204" pitchFamily="34" charset="0"/>
                          <a:cs typeface="Times New Roman" panose="02020603050405020304" pitchFamily="18" charset="0"/>
                        </a:rPr>
                        <a:t>116</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CEFF1"/>
                    </a:solidFill>
                  </a:tcPr>
                </a:tc>
              </a:tr>
              <a:tr h="219837">
                <a:tc>
                  <a:txBody>
                    <a:bodyPr/>
                    <a:lstStyle/>
                    <a:p>
                      <a:pPr algn="ctr">
                        <a:lnSpc>
                          <a:spcPct val="115000"/>
                        </a:lnSpc>
                        <a:spcAft>
                          <a:spcPts val="0"/>
                        </a:spcAft>
                      </a:pPr>
                      <a:r>
                        <a:rPr lang="fr-FR" sz="200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dépendant(e)(s) de</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E97AD"/>
                    </a:solidFill>
                  </a:tcPr>
                </a:tc>
                <a:tc>
                  <a:txBody>
                    <a:bodyPr/>
                    <a:lstStyle/>
                    <a:p>
                      <a:pPr algn="ctr">
                        <a:lnSpc>
                          <a:spcPct val="115000"/>
                        </a:lnSpc>
                        <a:spcAft>
                          <a:spcPts val="0"/>
                        </a:spcAft>
                      </a:pPr>
                      <a:r>
                        <a:rPr lang="fr-FR" sz="2000" b="1" dirty="0" smtClean="0">
                          <a:effectLst/>
                          <a:latin typeface="Times New Roman" panose="02020603050405020304" pitchFamily="18" charset="0"/>
                          <a:ea typeface="Calibri" panose="020F0502020204030204" pitchFamily="34" charset="0"/>
                          <a:cs typeface="Times New Roman" panose="02020603050405020304" pitchFamily="18" charset="0"/>
                        </a:rPr>
                        <a:t>6062</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CEFF1"/>
                    </a:solidFill>
                  </a:tcPr>
                </a:tc>
                <a:tc>
                  <a:txBody>
                    <a:bodyPr/>
                    <a:lstStyle/>
                    <a:p>
                      <a:pPr algn="ctr">
                        <a:lnSpc>
                          <a:spcPct val="115000"/>
                        </a:lnSpc>
                        <a:spcAft>
                          <a:spcPts val="0"/>
                        </a:spcAft>
                      </a:pPr>
                      <a:r>
                        <a:rPr lang="fr-FR" sz="2000">
                          <a:effectLst/>
                          <a:latin typeface="Times New Roman" panose="02020603050405020304" pitchFamily="18" charset="0"/>
                          <a:ea typeface="Calibri" panose="020F0502020204030204" pitchFamily="34" charset="0"/>
                          <a:cs typeface="Times New Roman" panose="02020603050405020304" pitchFamily="18" charset="0"/>
                        </a:rPr>
                        <a:t>96 (1,58%)</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CEFF1"/>
                    </a:solidFill>
                  </a:tcPr>
                </a:tc>
                <a:tc>
                  <a:txBody>
                    <a:bodyPr/>
                    <a:lstStyle/>
                    <a:p>
                      <a:pPr algn="ctr">
                        <a:lnSpc>
                          <a:spcPct val="115000"/>
                        </a:lnSpc>
                        <a:spcAft>
                          <a:spcPts val="0"/>
                        </a:spcAft>
                      </a:pPr>
                      <a:r>
                        <a:rPr lang="fr-FR" sz="2000" dirty="0">
                          <a:effectLst/>
                          <a:latin typeface="Times New Roman" panose="02020603050405020304" pitchFamily="18" charset="0"/>
                          <a:ea typeface="Calibri" panose="020F0502020204030204" pitchFamily="34" charset="0"/>
                          <a:cs typeface="Times New Roman" panose="02020603050405020304" pitchFamily="18" charset="0"/>
                        </a:rPr>
                        <a:t>/</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CEFF1"/>
                    </a:solidFill>
                  </a:tcPr>
                </a:tc>
                <a:tc>
                  <a:txBody>
                    <a:bodyPr/>
                    <a:lstStyle/>
                    <a:p>
                      <a:pPr algn="ctr">
                        <a:lnSpc>
                          <a:spcPct val="115000"/>
                        </a:lnSpc>
                        <a:spcAft>
                          <a:spcPts val="0"/>
                        </a:spcAft>
                      </a:pPr>
                      <a:r>
                        <a:rPr lang="fr-FR" sz="2000" dirty="0">
                          <a:effectLst/>
                          <a:latin typeface="Times New Roman" panose="02020603050405020304" pitchFamily="18" charset="0"/>
                          <a:ea typeface="Calibri" panose="020F0502020204030204" pitchFamily="34" charset="0"/>
                          <a:cs typeface="Times New Roman" panose="02020603050405020304" pitchFamily="18" charset="0"/>
                        </a:rPr>
                        <a:t>/</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CEFF1"/>
                    </a:solidFill>
                  </a:tcPr>
                </a:tc>
              </a:tr>
            </a:tbl>
          </a:graphicData>
        </a:graphic>
      </p:graphicFrame>
    </p:spTree>
    <p:extLst>
      <p:ext uri="{BB962C8B-B14F-4D97-AF65-F5344CB8AC3E}">
        <p14:creationId xmlns:p14="http://schemas.microsoft.com/office/powerpoint/2010/main" val="3036147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09001" y="638294"/>
            <a:ext cx="4916795" cy="369332"/>
          </a:xfrm>
          <a:prstGeom prst="rect">
            <a:avLst/>
          </a:prstGeom>
        </p:spPr>
        <p:txBody>
          <a:bodyPr wrap="none">
            <a:spAutoFit/>
          </a:bodyPr>
          <a:lstStyle/>
          <a:p>
            <a:r>
              <a:rPr lang="fr-FR" b="1" dirty="0" smtClean="0">
                <a:effectLst/>
                <a:latin typeface="Times New Roman" panose="02020603050405020304" pitchFamily="18" charset="0"/>
                <a:ea typeface="Calibri" panose="020F0502020204030204" pitchFamily="34" charset="0"/>
              </a:rPr>
              <a:t>3. </a:t>
            </a:r>
            <a:r>
              <a:rPr lang="fr-FR" b="1" i="1" dirty="0" smtClean="0">
                <a:effectLst/>
                <a:latin typeface="Times New Roman" panose="02020603050405020304" pitchFamily="18" charset="0"/>
                <a:ea typeface="Calibri" panose="020F0502020204030204" pitchFamily="34" charset="0"/>
              </a:rPr>
              <a:t>ACCRO À</a:t>
            </a:r>
            <a:r>
              <a:rPr lang="fr-FR" b="1" dirty="0" smtClean="0">
                <a:effectLst/>
                <a:latin typeface="Times New Roman" panose="02020603050405020304" pitchFamily="18" charset="0"/>
                <a:ea typeface="Calibri" panose="020F0502020204030204" pitchFamily="34" charset="0"/>
              </a:rPr>
              <a:t> qqn ou à qqch (être dépendant de)</a:t>
            </a:r>
            <a:endParaRPr lang="fr-FR" dirty="0"/>
          </a:p>
        </p:txBody>
      </p:sp>
      <p:sp>
        <p:nvSpPr>
          <p:cNvPr id="3" name="Rectangle 2"/>
          <p:cNvSpPr/>
          <p:nvPr/>
        </p:nvSpPr>
        <p:spPr>
          <a:xfrm>
            <a:off x="5253385" y="1413047"/>
            <a:ext cx="1228028" cy="410882"/>
          </a:xfrm>
          <a:prstGeom prst="rect">
            <a:avLst/>
          </a:prstGeom>
        </p:spPr>
        <p:txBody>
          <a:bodyPr wrap="none">
            <a:spAutoFit/>
          </a:bodyPr>
          <a:lstStyle/>
          <a:p>
            <a:pPr algn="ctr">
              <a:lnSpc>
                <a:spcPct val="115000"/>
              </a:lnSpc>
              <a:spcAft>
                <a:spcPts val="0"/>
              </a:spcAft>
            </a:pPr>
            <a:r>
              <a:rPr lang="fr-FR" dirty="0">
                <a:solidFill>
                  <a:srgbClr val="000000"/>
                </a:solidFill>
                <a:latin typeface="Cambria" panose="02040503050406030204" pitchFamily="18" charset="0"/>
                <a:ea typeface="Times New Roman" panose="02020603050405020304" pitchFamily="18" charset="0"/>
                <a:cs typeface="Times New Roman" panose="02020603050405020304" pitchFamily="18" charset="0"/>
              </a:rPr>
              <a:t>larousse.fr</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4" name="Tableau 3"/>
          <p:cNvGraphicFramePr>
            <a:graphicFrameLocks noGrp="1"/>
          </p:cNvGraphicFramePr>
          <p:nvPr>
            <p:extLst>
              <p:ext uri="{D42A27DB-BD31-4B8C-83A1-F6EECF244321}">
                <p14:modId xmlns:p14="http://schemas.microsoft.com/office/powerpoint/2010/main" val="2608672889"/>
              </p:ext>
            </p:extLst>
          </p:nvPr>
        </p:nvGraphicFramePr>
        <p:xfrm>
          <a:off x="810768" y="1974818"/>
          <a:ext cx="10515600" cy="3874770"/>
        </p:xfrm>
        <a:graphic>
          <a:graphicData uri="http://schemas.openxmlformats.org/drawingml/2006/table">
            <a:tbl>
              <a:tblPr firstRow="1" firstCol="1" bandRow="1"/>
              <a:tblGrid>
                <a:gridCol w="1247150"/>
                <a:gridCol w="1926458"/>
                <a:gridCol w="3590026"/>
                <a:gridCol w="3751966"/>
              </a:tblGrid>
              <a:tr h="263525">
                <a:tc>
                  <a:txBody>
                    <a:bodyPr/>
                    <a:lstStyle/>
                    <a:p>
                      <a:pPr algn="ctr">
                        <a:lnSpc>
                          <a:spcPct val="115000"/>
                        </a:lnSpc>
                        <a:spcAft>
                          <a:spcPts val="0"/>
                        </a:spcAft>
                      </a:pPr>
                      <a:r>
                        <a:rPr lang="fr-FR" sz="2000" b="1" kern="1200" dirty="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Lemme</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7E97AD"/>
                    </a:solidFill>
                  </a:tcPr>
                </a:tc>
                <a:tc>
                  <a:txBody>
                    <a:bodyPr/>
                    <a:lstStyle/>
                    <a:p>
                      <a:pPr algn="ctr">
                        <a:lnSpc>
                          <a:spcPct val="115000"/>
                        </a:lnSpc>
                        <a:spcAft>
                          <a:spcPts val="0"/>
                        </a:spcAft>
                      </a:pPr>
                      <a:r>
                        <a:rPr lang="fr-FR" sz="2000" b="1" kern="120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entrée</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7E97AD"/>
                    </a:solidFill>
                  </a:tcPr>
                </a:tc>
                <a:tc>
                  <a:txBody>
                    <a:bodyPr/>
                    <a:lstStyle/>
                    <a:p>
                      <a:pPr algn="ctr">
                        <a:lnSpc>
                          <a:spcPct val="115000"/>
                        </a:lnSpc>
                        <a:spcAft>
                          <a:spcPts val="0"/>
                        </a:spcAft>
                      </a:pPr>
                      <a:r>
                        <a:rPr lang="fr-FR" sz="2000" b="1" kern="120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définition</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7E97AD"/>
                    </a:solidFill>
                  </a:tcPr>
                </a:tc>
                <a:tc>
                  <a:txBody>
                    <a:bodyPr/>
                    <a:lstStyle/>
                    <a:p>
                      <a:pPr algn="ctr">
                        <a:lnSpc>
                          <a:spcPct val="115000"/>
                        </a:lnSpc>
                        <a:spcAft>
                          <a:spcPts val="0"/>
                        </a:spcAft>
                      </a:pPr>
                      <a:r>
                        <a:rPr lang="fr-FR" sz="2000" b="1" kern="120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difficultés</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7E97AD"/>
                    </a:solidFill>
                  </a:tcPr>
                </a:tc>
              </a:tr>
              <a:tr h="2289810">
                <a:tc>
                  <a:txBody>
                    <a:bodyPr/>
                    <a:lstStyle/>
                    <a:p>
                      <a:pPr algn="ctr">
                        <a:lnSpc>
                          <a:spcPct val="115000"/>
                        </a:lnSpc>
                        <a:spcAft>
                          <a:spcPts val="0"/>
                        </a:spcAft>
                      </a:pPr>
                      <a:r>
                        <a:rPr lang="fr-FR" sz="2000" b="1" kern="120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accro</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E97AD"/>
                    </a:solidFill>
                  </a:tcPr>
                </a:tc>
                <a:tc>
                  <a:txBody>
                    <a:bodyPr/>
                    <a:lstStyle/>
                    <a:p>
                      <a:pPr>
                        <a:lnSpc>
                          <a:spcPct val="115000"/>
                        </a:lnSpc>
                        <a:spcAft>
                          <a:spcPts val="0"/>
                        </a:spcAft>
                      </a:pPr>
                      <a:r>
                        <a:rPr lang="fr-FR" sz="20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adjectif et nom </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fr-FR" sz="20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(de accrocher) </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fr-FR" sz="20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populaire</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fr-FR" sz="20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8DDE3"/>
                    </a:solidFill>
                  </a:tcPr>
                </a:tc>
                <a:tc>
                  <a:txBody>
                    <a:bodyPr/>
                    <a:lstStyle/>
                    <a:p>
                      <a:pPr>
                        <a:lnSpc>
                          <a:spcPct val="115000"/>
                        </a:lnSpc>
                        <a:spcAft>
                          <a:spcPts val="0"/>
                        </a:spcAft>
                      </a:pPr>
                      <a:r>
                        <a:rPr lang="fr-FR" sz="20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Qui en est arrivé, à l'égard d'une drogue, à un état de dépendance ; toxicomane : Soigner des </a:t>
                      </a:r>
                      <a:r>
                        <a:rPr lang="fr-FR" sz="2000" b="1"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accros à</a:t>
                      </a:r>
                      <a:r>
                        <a:rPr lang="fr-FR" sz="20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l'héroïne.</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fr-FR" sz="20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Qui est passionné pour quelque chose, qui ne peut plus s'en passer : Un </a:t>
                      </a:r>
                      <a:r>
                        <a:rPr lang="fr-FR" sz="2000" b="1"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accro du </a:t>
                      </a:r>
                      <a:r>
                        <a:rPr lang="fr-FR" sz="20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jazz.</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fr-FR" sz="20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8DDE3"/>
                    </a:solidFill>
                  </a:tcPr>
                </a:tc>
                <a:tc>
                  <a:txBody>
                    <a:bodyPr/>
                    <a:lstStyle/>
                    <a:p>
                      <a:pPr algn="just">
                        <a:lnSpc>
                          <a:spcPct val="115000"/>
                        </a:lnSpc>
                        <a:spcAft>
                          <a:spcPts val="0"/>
                        </a:spcAft>
                      </a:pPr>
                      <a:r>
                        <a:rPr lang="fr-FR" sz="20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ORTHOGRAPHE</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fr-FR" sz="20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Invariable en genre, variable en nombre : elles sont accros.</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fr-FR" sz="20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REGISTRE Familier.</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fr-FR" sz="20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recommandation : </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fr-FR" sz="20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Dans l'expression soignée, préférer, selon le contexte, les équivalents drogué ou toxicomane pour le sens propre et fervent, fanatique, passionné pour le sens figuré.</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8DDE3"/>
                    </a:solidFill>
                  </a:tcPr>
                </a:tc>
              </a:tr>
            </a:tbl>
          </a:graphicData>
        </a:graphic>
      </p:graphicFrame>
    </p:spTree>
    <p:extLst>
      <p:ext uri="{BB962C8B-B14F-4D97-AF65-F5344CB8AC3E}">
        <p14:creationId xmlns:p14="http://schemas.microsoft.com/office/powerpoint/2010/main" val="12763120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70728" y="553511"/>
            <a:ext cx="2826415" cy="410882"/>
          </a:xfrm>
          <a:prstGeom prst="rect">
            <a:avLst/>
          </a:prstGeom>
        </p:spPr>
        <p:txBody>
          <a:bodyPr wrap="none">
            <a:spAutoFit/>
          </a:bodyPr>
          <a:lstStyle/>
          <a:p>
            <a:pPr marL="457200" algn="ctr">
              <a:lnSpc>
                <a:spcPct val="115000"/>
              </a:lnSpc>
              <a:spcBef>
                <a:spcPts val="1200"/>
              </a:spcBef>
              <a:spcAft>
                <a:spcPts val="0"/>
              </a:spcAft>
            </a:pPr>
            <a:r>
              <a:rPr lang="fr-FR" dirty="0" smtClean="0">
                <a:effectLst/>
                <a:latin typeface="Times New Roman" panose="02020603050405020304" pitchFamily="18" charset="0"/>
                <a:ea typeface="Times New Roman" panose="02020603050405020304" pitchFamily="18" charset="0"/>
                <a:cs typeface="Times New Roman" panose="02020603050405020304" pitchFamily="18" charset="0"/>
              </a:rPr>
              <a:t>dictionnaire.reverso.net</a:t>
            </a:r>
            <a:endParaRPr lang="fr-FR" sz="1600" dirty="0">
              <a:effectLst/>
              <a:latin typeface="Calibri" panose="020F0502020204030204" pitchFamily="34" charset="0"/>
              <a:ea typeface="Times New Roman" panose="02020603050405020304" pitchFamily="18" charset="0"/>
              <a:cs typeface="Times New Roman" panose="02020603050405020304" pitchFamily="18" charset="0"/>
            </a:endParaRPr>
          </a:p>
        </p:txBody>
      </p:sp>
      <p:graphicFrame>
        <p:nvGraphicFramePr>
          <p:cNvPr id="3" name="Tableau 2"/>
          <p:cNvGraphicFramePr>
            <a:graphicFrameLocks noGrp="1"/>
          </p:cNvGraphicFramePr>
          <p:nvPr>
            <p:extLst>
              <p:ext uri="{D42A27DB-BD31-4B8C-83A1-F6EECF244321}">
                <p14:modId xmlns:p14="http://schemas.microsoft.com/office/powerpoint/2010/main" val="821874780"/>
              </p:ext>
            </p:extLst>
          </p:nvPr>
        </p:nvGraphicFramePr>
        <p:xfrm>
          <a:off x="829056" y="1231678"/>
          <a:ext cx="10515601" cy="3874770"/>
        </p:xfrm>
        <a:graphic>
          <a:graphicData uri="http://schemas.openxmlformats.org/drawingml/2006/table">
            <a:tbl>
              <a:tblPr firstRow="1" firstCol="1" bandRow="1"/>
              <a:tblGrid>
                <a:gridCol w="1333378"/>
                <a:gridCol w="2515332"/>
                <a:gridCol w="2921234"/>
                <a:gridCol w="3745657"/>
              </a:tblGrid>
              <a:tr h="245110">
                <a:tc>
                  <a:txBody>
                    <a:bodyPr/>
                    <a:lstStyle/>
                    <a:p>
                      <a:pPr algn="ctr">
                        <a:lnSpc>
                          <a:spcPct val="115000"/>
                        </a:lnSpc>
                        <a:spcAft>
                          <a:spcPts val="0"/>
                        </a:spcAft>
                      </a:pPr>
                      <a:r>
                        <a:rPr lang="fr-FR" sz="2000" b="1" kern="1200" dirty="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Lemme</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7E97AD"/>
                    </a:solidFill>
                  </a:tcPr>
                </a:tc>
                <a:tc>
                  <a:txBody>
                    <a:bodyPr/>
                    <a:lstStyle/>
                    <a:p>
                      <a:pPr algn="ctr">
                        <a:lnSpc>
                          <a:spcPct val="115000"/>
                        </a:lnSpc>
                        <a:spcAft>
                          <a:spcPts val="0"/>
                        </a:spcAft>
                      </a:pPr>
                      <a:r>
                        <a:rPr lang="fr-FR" sz="2000" b="1" kern="120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entrée</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7E97AD"/>
                    </a:solidFill>
                  </a:tcPr>
                </a:tc>
                <a:tc>
                  <a:txBody>
                    <a:bodyPr/>
                    <a:lstStyle/>
                    <a:p>
                      <a:pPr algn="ctr">
                        <a:lnSpc>
                          <a:spcPct val="115000"/>
                        </a:lnSpc>
                        <a:spcAft>
                          <a:spcPts val="0"/>
                        </a:spcAft>
                      </a:pPr>
                      <a:r>
                        <a:rPr lang="fr-FR" sz="2000" b="1" kern="120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définition</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7E97AD"/>
                    </a:solidFill>
                  </a:tcPr>
                </a:tc>
                <a:tc>
                  <a:txBody>
                    <a:bodyPr/>
                    <a:lstStyle/>
                    <a:p>
                      <a:pPr algn="ctr">
                        <a:lnSpc>
                          <a:spcPct val="115000"/>
                        </a:lnSpc>
                        <a:spcAft>
                          <a:spcPts val="0"/>
                        </a:spcAft>
                      </a:pPr>
                      <a:r>
                        <a:rPr lang="fr-FR" sz="2000" b="1" kern="120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Compléments/ Exemples</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7E97AD"/>
                    </a:solidFill>
                  </a:tcPr>
                </a:tc>
              </a:tr>
              <a:tr h="2203450">
                <a:tc>
                  <a:txBody>
                    <a:bodyPr/>
                    <a:lstStyle/>
                    <a:p>
                      <a:pPr algn="just">
                        <a:lnSpc>
                          <a:spcPct val="115000"/>
                        </a:lnSpc>
                        <a:spcAft>
                          <a:spcPts val="0"/>
                        </a:spcAft>
                      </a:pPr>
                      <a:r>
                        <a:rPr lang="fr-FR" sz="2000" b="1" kern="120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accro, accroché</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fr-FR" sz="2000" b="1" kern="120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fr-FR" sz="2000" b="1" kern="120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fr-FR" sz="2000" b="1" kern="120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accro, s</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E97AD"/>
                    </a:solidFill>
                  </a:tcPr>
                </a:tc>
                <a:tc>
                  <a:txBody>
                    <a:bodyPr/>
                    <a:lstStyle/>
                    <a:p>
                      <a:pPr>
                        <a:lnSpc>
                          <a:spcPct val="115000"/>
                        </a:lnSpc>
                        <a:spcAft>
                          <a:spcPts val="0"/>
                        </a:spcAft>
                      </a:pPr>
                      <a:r>
                        <a:rPr lang="fr-FR" sz="20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adjectif invariable</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fr-FR" sz="20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fr-FR" sz="20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nom invariable</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fr-FR" sz="20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fr-FR" sz="20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adjectif invariable</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fr-FR" sz="20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fr-FR" sz="20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fr-FR" sz="20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fr-FR" sz="20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fr-FR" sz="20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nom invariable</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8DDE3"/>
                    </a:solidFill>
                  </a:tcPr>
                </a:tc>
                <a:tc>
                  <a:txBody>
                    <a:bodyPr/>
                    <a:lstStyle/>
                    <a:p>
                      <a:pPr>
                        <a:lnSpc>
                          <a:spcPct val="115000"/>
                        </a:lnSpc>
                        <a:spcAft>
                          <a:spcPts val="0"/>
                        </a:spcAft>
                      </a:pPr>
                      <a:r>
                        <a:rPr lang="fr-FR" sz="20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 fanatique, passionné</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fr-FR" sz="20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 relatif au toxicomane</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fr-FR" sz="20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 toxicomane</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fr-FR" sz="20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fr-FR" sz="20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 (v) fana, passionné, épris, fanatique, captivé</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fr-FR" sz="20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 (v) dépendant, interdépendant, suffragant</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fr-FR" sz="20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 (v) junkie, toxico, accroché</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8DDE3"/>
                    </a:solidFill>
                  </a:tcPr>
                </a:tc>
                <a:tc>
                  <a:txBody>
                    <a:bodyPr/>
                    <a:lstStyle/>
                    <a:p>
                      <a:pPr>
                        <a:lnSpc>
                          <a:spcPct val="115000"/>
                        </a:lnSpc>
                        <a:spcAft>
                          <a:spcPts val="0"/>
                        </a:spcAft>
                      </a:pPr>
                      <a:r>
                        <a:rPr lang="fr-FR" sz="20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 : "Accro" est un adjectif familier qui vient du participe passé "accroché" et qui qualifie une personne toxicomane ou, au sens figuré, une personne passionnée, fanatique. Ce mot s'emploie aussi comme nom.</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fr-FR" sz="20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fr-FR" sz="20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 : "Un ado </a:t>
                      </a:r>
                      <a:r>
                        <a:rPr lang="fr-FR" sz="2000" b="1"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accro à</a:t>
                      </a:r>
                      <a:r>
                        <a:rPr lang="fr-FR" sz="20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la cocaïne." </a:t>
                      </a:r>
                      <a:br>
                        <a:rPr lang="fr-FR" sz="20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fr-FR" sz="20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"C'est une </a:t>
                      </a:r>
                      <a:r>
                        <a:rPr lang="fr-FR" sz="2000" b="1"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accro des </a:t>
                      </a:r>
                      <a:r>
                        <a:rPr lang="fr-FR" sz="20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jeux vidéo."</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8DDE3"/>
                    </a:solidFill>
                  </a:tcPr>
                </a:tc>
              </a:tr>
            </a:tbl>
          </a:graphicData>
        </a:graphic>
      </p:graphicFrame>
    </p:spTree>
    <p:extLst>
      <p:ext uri="{BB962C8B-B14F-4D97-AF65-F5344CB8AC3E}">
        <p14:creationId xmlns:p14="http://schemas.microsoft.com/office/powerpoint/2010/main" val="16507757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1201171290"/>
              </p:ext>
            </p:extLst>
          </p:nvPr>
        </p:nvGraphicFramePr>
        <p:xfrm>
          <a:off x="829056" y="2123535"/>
          <a:ext cx="10515600" cy="2150745"/>
        </p:xfrm>
        <a:graphic>
          <a:graphicData uri="http://schemas.openxmlformats.org/drawingml/2006/table">
            <a:tbl>
              <a:tblPr firstRow="1" firstCol="1" bandRow="1"/>
              <a:tblGrid>
                <a:gridCol w="1539484"/>
                <a:gridCol w="1703527"/>
                <a:gridCol w="1453256"/>
                <a:gridCol w="1541587"/>
                <a:gridCol w="1541587"/>
                <a:gridCol w="2736159"/>
              </a:tblGrid>
              <a:tr h="300355">
                <a:tc gridSpan="6">
                  <a:txBody>
                    <a:bodyPr/>
                    <a:lstStyle/>
                    <a:p>
                      <a:pPr algn="ctr">
                        <a:lnSpc>
                          <a:spcPct val="115000"/>
                        </a:lnSpc>
                        <a:spcAft>
                          <a:spcPts val="0"/>
                        </a:spcAft>
                      </a:pPr>
                      <a:r>
                        <a:rPr lang="fr-FR" sz="2000" b="1" kern="1200" dirty="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Accro + prépositions</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fr-FR" sz="2000" b="1" kern="1200" dirty="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Accro (basic) 3989 occurrences (28/10/2019)</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577289"/>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208280">
                <a:tc>
                  <a:txBody>
                    <a:bodyPr/>
                    <a:lstStyle/>
                    <a:p>
                      <a:pPr algn="ctr">
                        <a:lnSpc>
                          <a:spcPct val="115000"/>
                        </a:lnSpc>
                        <a:spcAft>
                          <a:spcPts val="0"/>
                        </a:spcAft>
                      </a:pPr>
                      <a:r>
                        <a:rPr lang="fr-FR" sz="2000" b="1" kern="120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Lemme(s)</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77289"/>
                    </a:solidFill>
                  </a:tcPr>
                </a:tc>
                <a:tc>
                  <a:txBody>
                    <a:bodyPr/>
                    <a:lstStyle/>
                    <a:p>
                      <a:pPr algn="ctr">
                        <a:lnSpc>
                          <a:spcPct val="115000"/>
                        </a:lnSpc>
                        <a:spcAft>
                          <a:spcPts val="0"/>
                        </a:spcAft>
                      </a:pPr>
                      <a:r>
                        <a:rPr lang="fr-FR" sz="2000" b="1" kern="120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Occurrences</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77289"/>
                    </a:solidFill>
                  </a:tcPr>
                </a:tc>
                <a:tc>
                  <a:txBody>
                    <a:bodyPr/>
                    <a:lstStyle/>
                    <a:p>
                      <a:pPr algn="ctr">
                        <a:lnSpc>
                          <a:spcPct val="115000"/>
                        </a:lnSpc>
                        <a:spcAft>
                          <a:spcPts val="0"/>
                        </a:spcAft>
                      </a:pPr>
                      <a:r>
                        <a:rPr lang="fr-FR" sz="2000" b="1" kern="120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Drogues</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77289"/>
                    </a:solidFill>
                  </a:tcPr>
                </a:tc>
                <a:tc>
                  <a:txBody>
                    <a:bodyPr/>
                    <a:lstStyle/>
                    <a:p>
                      <a:pPr algn="ctr">
                        <a:lnSpc>
                          <a:spcPct val="115000"/>
                        </a:lnSpc>
                        <a:spcAft>
                          <a:spcPts val="0"/>
                        </a:spcAft>
                      </a:pPr>
                      <a:r>
                        <a:rPr lang="fr-FR" sz="2000" b="1" kern="120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Personnes</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77289"/>
                    </a:solidFill>
                  </a:tcPr>
                </a:tc>
                <a:tc>
                  <a:txBody>
                    <a:bodyPr/>
                    <a:lstStyle/>
                    <a:p>
                      <a:pPr algn="ctr">
                        <a:lnSpc>
                          <a:spcPct val="115000"/>
                        </a:lnSpc>
                        <a:spcAft>
                          <a:spcPts val="0"/>
                        </a:spcAft>
                      </a:pPr>
                      <a:r>
                        <a:rPr lang="fr-FR" sz="2000" b="1" kern="120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Autres</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77289"/>
                    </a:solidFill>
                  </a:tcPr>
                </a:tc>
                <a:tc>
                  <a:txBody>
                    <a:bodyPr/>
                    <a:lstStyle/>
                    <a:p>
                      <a:pPr algn="ctr">
                        <a:lnSpc>
                          <a:spcPct val="115000"/>
                        </a:lnSpc>
                        <a:spcAft>
                          <a:spcPts val="0"/>
                        </a:spcAft>
                      </a:pPr>
                      <a:r>
                        <a:rPr lang="fr-FR" sz="2000" b="1" kern="120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Prépositions  %</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77289"/>
                    </a:solidFill>
                  </a:tcPr>
                </a:tc>
              </a:tr>
              <a:tr h="156845">
                <a:tc>
                  <a:txBody>
                    <a:bodyPr/>
                    <a:lstStyle/>
                    <a:p>
                      <a:pPr algn="ctr">
                        <a:lnSpc>
                          <a:spcPct val="115000"/>
                        </a:lnSpc>
                        <a:spcAft>
                          <a:spcPts val="0"/>
                        </a:spcAft>
                      </a:pPr>
                      <a:r>
                        <a:rPr lang="fr-FR" sz="2000" b="1" kern="120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accro(s) </a:t>
                      </a:r>
                      <a:r>
                        <a:rPr lang="fr-FR" sz="2000" b="1" i="1" kern="120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à</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E97AD"/>
                    </a:solidFill>
                  </a:tcPr>
                </a:tc>
                <a:tc>
                  <a:txBody>
                    <a:bodyPr/>
                    <a:lstStyle/>
                    <a:p>
                      <a:pPr algn="ctr">
                        <a:lnSpc>
                          <a:spcPct val="115000"/>
                        </a:lnSpc>
                        <a:spcAft>
                          <a:spcPts val="0"/>
                        </a:spcAft>
                      </a:pPr>
                      <a:r>
                        <a:rPr lang="fr-FR" sz="20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2687</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CEFF1"/>
                    </a:solidFill>
                  </a:tcPr>
                </a:tc>
                <a:tc>
                  <a:txBody>
                    <a:bodyPr/>
                    <a:lstStyle/>
                    <a:p>
                      <a:pPr algn="ctr">
                        <a:lnSpc>
                          <a:spcPct val="115000"/>
                        </a:lnSpc>
                        <a:spcAft>
                          <a:spcPts val="0"/>
                        </a:spcAft>
                      </a:pPr>
                      <a:r>
                        <a:rPr lang="fr-FR" sz="20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227</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CEFF1"/>
                    </a:solidFill>
                  </a:tcPr>
                </a:tc>
                <a:tc>
                  <a:txBody>
                    <a:bodyPr/>
                    <a:lstStyle/>
                    <a:p>
                      <a:pPr algn="ctr">
                        <a:lnSpc>
                          <a:spcPct val="115000"/>
                        </a:lnSpc>
                        <a:spcAft>
                          <a:spcPts val="0"/>
                        </a:spcAft>
                      </a:pPr>
                      <a:r>
                        <a:rPr lang="fr-FR" sz="20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113</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CEFF1"/>
                    </a:solidFill>
                  </a:tcPr>
                </a:tc>
                <a:tc>
                  <a:txBody>
                    <a:bodyPr/>
                    <a:lstStyle/>
                    <a:p>
                      <a:pPr algn="ctr">
                        <a:lnSpc>
                          <a:spcPct val="115000"/>
                        </a:lnSpc>
                        <a:spcAft>
                          <a:spcPts val="0"/>
                        </a:spcAft>
                      </a:pPr>
                      <a:r>
                        <a:rPr lang="fr-FR" sz="20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2347</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CEFF1"/>
                    </a:solidFill>
                  </a:tcPr>
                </a:tc>
                <a:tc>
                  <a:txBody>
                    <a:bodyPr/>
                    <a:lstStyle/>
                    <a:p>
                      <a:pPr algn="ctr">
                        <a:lnSpc>
                          <a:spcPct val="115000"/>
                        </a:lnSpc>
                        <a:spcAft>
                          <a:spcPts val="0"/>
                        </a:spcAft>
                      </a:pPr>
                      <a:r>
                        <a:rPr lang="fr-FR" sz="20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Préposition </a:t>
                      </a:r>
                      <a:r>
                        <a:rPr lang="fr-FR" sz="2000" b="1" i="1"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à</a:t>
                      </a:r>
                      <a:r>
                        <a:rPr lang="fr-FR" sz="20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73,36%</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CEFF1"/>
                    </a:solidFill>
                  </a:tcPr>
                </a:tc>
              </a:tr>
              <a:tr h="115570">
                <a:tc>
                  <a:txBody>
                    <a:bodyPr/>
                    <a:lstStyle/>
                    <a:p>
                      <a:pPr algn="ctr">
                        <a:lnSpc>
                          <a:spcPct val="115000"/>
                        </a:lnSpc>
                        <a:spcAft>
                          <a:spcPts val="0"/>
                        </a:spcAft>
                      </a:pPr>
                      <a:r>
                        <a:rPr lang="fr-FR" sz="2000" b="1" kern="120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accro(s) </a:t>
                      </a:r>
                      <a:r>
                        <a:rPr lang="fr-FR" sz="2000" b="1" i="1" kern="120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de</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E97AD"/>
                    </a:solidFill>
                  </a:tcPr>
                </a:tc>
                <a:tc>
                  <a:txBody>
                    <a:bodyPr/>
                    <a:lstStyle/>
                    <a:p>
                      <a:pPr algn="ctr">
                        <a:lnSpc>
                          <a:spcPct val="115000"/>
                        </a:lnSpc>
                        <a:spcAft>
                          <a:spcPts val="0"/>
                        </a:spcAft>
                      </a:pPr>
                      <a:r>
                        <a:rPr lang="fr-FR" sz="20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976</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8DDE3"/>
                    </a:solidFill>
                  </a:tcPr>
                </a:tc>
                <a:tc>
                  <a:txBody>
                    <a:bodyPr/>
                    <a:lstStyle/>
                    <a:p>
                      <a:pPr algn="ctr">
                        <a:lnSpc>
                          <a:spcPct val="115000"/>
                        </a:lnSpc>
                        <a:spcAft>
                          <a:spcPts val="0"/>
                        </a:spcAft>
                      </a:pPr>
                      <a:r>
                        <a:rPr lang="fr-FR" sz="20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14</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8DDE3"/>
                    </a:solidFill>
                  </a:tcPr>
                </a:tc>
                <a:tc>
                  <a:txBody>
                    <a:bodyPr/>
                    <a:lstStyle/>
                    <a:p>
                      <a:pPr algn="ctr">
                        <a:lnSpc>
                          <a:spcPct val="115000"/>
                        </a:lnSpc>
                        <a:spcAft>
                          <a:spcPts val="0"/>
                        </a:spcAft>
                      </a:pPr>
                      <a:r>
                        <a:rPr lang="fr-FR" sz="20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8DDE3"/>
                    </a:solidFill>
                  </a:tcPr>
                </a:tc>
                <a:tc>
                  <a:txBody>
                    <a:bodyPr/>
                    <a:lstStyle/>
                    <a:p>
                      <a:pPr algn="ctr">
                        <a:lnSpc>
                          <a:spcPct val="115000"/>
                        </a:lnSpc>
                        <a:spcAft>
                          <a:spcPts val="0"/>
                        </a:spcAft>
                      </a:pPr>
                      <a:r>
                        <a:rPr lang="fr-FR" sz="20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955</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8DDE3"/>
                    </a:solidFill>
                  </a:tcPr>
                </a:tc>
                <a:tc>
                  <a:txBody>
                    <a:bodyPr/>
                    <a:lstStyle/>
                    <a:p>
                      <a:pPr algn="ctr">
                        <a:lnSpc>
                          <a:spcPct val="115000"/>
                        </a:lnSpc>
                        <a:spcAft>
                          <a:spcPts val="0"/>
                        </a:spcAft>
                      </a:pPr>
                      <a:r>
                        <a:rPr lang="fr-FR" sz="20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Préposition </a:t>
                      </a:r>
                      <a:r>
                        <a:rPr lang="fr-FR" sz="2000" b="1" i="1"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de</a:t>
                      </a:r>
                      <a:r>
                        <a:rPr lang="fr-FR" sz="20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26,64%</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8DDE3"/>
                    </a:solidFill>
                  </a:tcPr>
                </a:tc>
              </a:tr>
              <a:tr h="163195">
                <a:tc>
                  <a:txBody>
                    <a:bodyPr/>
                    <a:lstStyle/>
                    <a:p>
                      <a:pPr algn="ctr">
                        <a:lnSpc>
                          <a:spcPct val="115000"/>
                        </a:lnSpc>
                        <a:spcAft>
                          <a:spcPts val="0"/>
                        </a:spcAft>
                      </a:pPr>
                      <a:r>
                        <a:rPr lang="fr-FR" sz="2000" b="1" kern="120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Résultats</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E97AD"/>
                    </a:solidFill>
                  </a:tcPr>
                </a:tc>
                <a:tc>
                  <a:txBody>
                    <a:bodyPr/>
                    <a:lstStyle/>
                    <a:p>
                      <a:pPr algn="ctr">
                        <a:lnSpc>
                          <a:spcPct val="115000"/>
                        </a:lnSpc>
                        <a:spcAft>
                          <a:spcPts val="0"/>
                        </a:spcAft>
                      </a:pPr>
                      <a:r>
                        <a:rPr lang="fr-FR" sz="20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3663</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CEFF1"/>
                    </a:solidFill>
                  </a:tcPr>
                </a:tc>
                <a:tc>
                  <a:txBody>
                    <a:bodyPr/>
                    <a:lstStyle/>
                    <a:p>
                      <a:pPr algn="ctr">
                        <a:lnSpc>
                          <a:spcPct val="115000"/>
                        </a:lnSpc>
                        <a:spcAft>
                          <a:spcPts val="0"/>
                        </a:spcAft>
                      </a:pPr>
                      <a:r>
                        <a:rPr lang="fr-FR" sz="2000" b="1"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241</a:t>
                      </a:r>
                      <a:r>
                        <a:rPr lang="fr-FR" sz="20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(6,58%)</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CEFF1"/>
                    </a:solidFill>
                  </a:tcPr>
                </a:tc>
                <a:tc>
                  <a:txBody>
                    <a:bodyPr/>
                    <a:lstStyle/>
                    <a:p>
                      <a:pPr algn="ctr">
                        <a:lnSpc>
                          <a:spcPct val="115000"/>
                        </a:lnSpc>
                        <a:spcAft>
                          <a:spcPts val="0"/>
                        </a:spcAft>
                      </a:pPr>
                      <a:r>
                        <a:rPr lang="fr-FR" sz="2000" b="1"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120</a:t>
                      </a:r>
                      <a:r>
                        <a:rPr lang="fr-FR" sz="20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(3,28%)</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CEFF1"/>
                    </a:solidFill>
                  </a:tcPr>
                </a:tc>
                <a:tc>
                  <a:txBody>
                    <a:bodyPr/>
                    <a:lstStyle/>
                    <a:p>
                      <a:pPr algn="ctr">
                        <a:lnSpc>
                          <a:spcPct val="115000"/>
                        </a:lnSpc>
                        <a:spcAft>
                          <a:spcPts val="0"/>
                        </a:spcAft>
                      </a:pPr>
                      <a:r>
                        <a:rPr lang="fr-FR" sz="2000" b="1"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3302</a:t>
                      </a:r>
                      <a:r>
                        <a:rPr lang="fr-FR" sz="20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(90,14)</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CEFF1"/>
                    </a:solidFill>
                  </a:tcPr>
                </a:tc>
                <a:tc>
                  <a:txBody>
                    <a:bodyPr/>
                    <a:lstStyle/>
                    <a:p>
                      <a:pPr algn="ctr">
                        <a:lnSpc>
                          <a:spcPct val="115000"/>
                        </a:lnSpc>
                        <a:spcAft>
                          <a:spcPts val="0"/>
                        </a:spcAft>
                      </a:pPr>
                      <a:r>
                        <a:rPr lang="fr-FR" sz="2000"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CEFF1"/>
                    </a:solidFill>
                  </a:tcPr>
                </a:tc>
              </a:tr>
            </a:tbl>
          </a:graphicData>
        </a:graphic>
      </p:graphicFrame>
    </p:spTree>
    <p:extLst>
      <p:ext uri="{BB962C8B-B14F-4D97-AF65-F5344CB8AC3E}">
        <p14:creationId xmlns:p14="http://schemas.microsoft.com/office/powerpoint/2010/main" val="4271468532"/>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315</TotalTime>
  <Words>1585</Words>
  <Application>Microsoft Office PowerPoint</Application>
  <PresentationFormat>Grand écran</PresentationFormat>
  <Paragraphs>559</Paragraphs>
  <Slides>21</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21</vt:i4>
      </vt:variant>
    </vt:vector>
  </HeadingPairs>
  <TitlesOfParts>
    <vt:vector size="27" baseType="lpstr">
      <vt:lpstr>Arial</vt:lpstr>
      <vt:lpstr>Calibri</vt:lpstr>
      <vt:lpstr>Calibri Light</vt:lpstr>
      <vt:lpstr>Cambria</vt:lpstr>
      <vt:lpstr>Times New Roman</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laurent canal</dc:creator>
  <cp:lastModifiedBy>laurent canal</cp:lastModifiedBy>
  <cp:revision>27</cp:revision>
  <dcterms:created xsi:type="dcterms:W3CDTF">2021-02-23T16:51:43Z</dcterms:created>
  <dcterms:modified xsi:type="dcterms:W3CDTF">2021-02-23T23:00:51Z</dcterms:modified>
</cp:coreProperties>
</file>