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47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6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6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6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8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218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88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2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0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5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4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1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68" r:id="rId6"/>
    <p:sldLayoutId id="2147483764" r:id="rId7"/>
    <p:sldLayoutId id="2147483765" r:id="rId8"/>
    <p:sldLayoutId id="2147483766" r:id="rId9"/>
    <p:sldLayoutId id="2147483767" r:id="rId10"/>
    <p:sldLayoutId id="21474837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chasti-rechi/narechie/neizmenyaemost-narechiy.html#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sskiiyazyk.ru/chasti-rechi/narechie/gruppyi-narechiy-kakie-byivayut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F642132-805A-497E-9C84-8D6774339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1E7F1DA-407F-41FD-AC0F-D9CAD1187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1800" y="685800"/>
            <a:ext cx="4724400" cy="54864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61E1D7-0FBA-4500-BDDE-B516BB1E40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7600" y="1371599"/>
            <a:ext cx="3390900" cy="2360429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2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0B380A-F2A0-49B7-9B24-F58B4F0D5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0" y="4114800"/>
            <a:ext cx="3390900" cy="1371601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2"/>
                </a:solidFill>
              </a:rPr>
              <a:t>Части речи в РЯ</a:t>
            </a:r>
            <a:endParaRPr lang="cs-CZ" dirty="0">
              <a:solidFill>
                <a:schemeClr val="bg2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6C54D01-DFEA-4A8D-9F59-B6A23CBCD8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34" r="20931" b="-1"/>
          <a:stretch/>
        </p:blipFill>
        <p:spPr>
          <a:xfrm>
            <a:off x="1" y="10"/>
            <a:ext cx="609600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78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D4027B-B812-422B-B5D6-BCCB218EE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51268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6600"/>
                </a:solidFill>
              </a:rPr>
              <a:t>Наречие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2CA846-4097-4351-9FBA-4C9B3E01C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198484"/>
            <a:ext cx="9486901" cy="5211193"/>
          </a:xfrm>
        </p:spPr>
        <p:txBody>
          <a:bodyPr>
            <a:normAutofit fontScale="92500" lnSpcReduction="20000"/>
          </a:bodyPr>
          <a:lstStyle/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Наречие отвечает на вопрос 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как? каким образом? </a:t>
            </a:r>
            <a:r>
              <a:rPr lang="ru-RU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др. Тем не менее она вполне самостоятельна и обладает специфичным общим грамматическим значением. Знаменательная часть речи. Наречие может обозначать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1. </a:t>
            </a:r>
            <a:r>
              <a:rPr lang="ru-RU" b="1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признак действия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, если поясняет глагол, деепричастие: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идти (как?) медленно;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стремиться (куда?) вверх;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2. </a:t>
            </a:r>
            <a:r>
              <a:rPr lang="ru-RU" b="1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признак признака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, если примыкает к прилагательному, причастию, другому наречию: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крайне ( в какой степени?) осторожный;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весьма открытый;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очень громко;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3. </a:t>
            </a:r>
            <a:r>
              <a:rPr lang="ru-RU" b="1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признак предмета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, когда поясняет существительное: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стук (какой?) снизу;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дорога (какая?) наверх.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8435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21512B-4FC8-4DEC-8E18-5FAFE0481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45054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6600"/>
                </a:solidFill>
              </a:rPr>
              <a:t>Наречие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AE45EF-6DF0-406D-863F-6BF469F58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331650"/>
            <a:ext cx="9486901" cy="4840551"/>
          </a:xfrm>
        </p:spPr>
        <p:txBody>
          <a:bodyPr/>
          <a:lstStyle/>
          <a:p>
            <a:pPr algn="l" fontAlgn="base"/>
            <a:r>
              <a:rPr lang="ru-RU" b="1" i="0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Неизменяемость наречий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Специфичным морфологическим признаком наречия является его </a:t>
            </a:r>
            <a:r>
              <a:rPr lang="ru-RU" b="0" i="0" u="none" strike="noStrike" dirty="0">
                <a:solidFill>
                  <a:srgbClr val="D046EB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неизменяемость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Это проявляется в неспособности наречия образовать грамматические формы рода, числа, падежа или лица. Наречия не склоняются и не спрягаются. У них нет окончания как словоизменительной морфемы.</a:t>
            </a:r>
          </a:p>
          <a:p>
            <a:pPr algn="l" fontAlgn="base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Исключения: наречия на </a:t>
            </a:r>
            <a:r>
              <a:rPr lang="ru-RU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–о, -е, у них есть сравнительная степень: </a:t>
            </a:r>
          </a:p>
          <a:p>
            <a:pPr algn="l" fontAlgn="base"/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Мило – милее, интересно- интереснее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171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E1FF3-E2D6-4C99-B15A-926F96B36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47717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6600"/>
                </a:solidFill>
              </a:rPr>
              <a:t>Разряды наречий по значению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956A3-E634-4D09-A76B-A2B0BF52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296140"/>
            <a:ext cx="9486901" cy="487606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От слов других частей речи знаменательные наречия отличают </a:t>
            </a:r>
            <a:r>
              <a:rPr lang="ru-RU" b="0" i="0" u="none" strike="noStrike" dirty="0">
                <a:solidFill>
                  <a:srgbClr val="D046EB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разряды по значению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. Это постоянный морфологический признак наречий. Если слово этой части речи обозначает качество действия, признака, образ и способ совершения действия, его относят к определительным наречиям (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мило улыбается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). Наречия, обозначающие различные условия совершения действия, называют обстоятельственными (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улыбается назло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).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Образа действия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Как? Каким образом?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Хорошо, быстро, геройски, набело, верхом, исподволь, безупречно, впотьмах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Времени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Когда?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Сегодня, вчера, утром, зимой, накануне, сейчас, допоздна, спозаранку, теперь, уже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Места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Где? Куда? Откуда?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Вблизи, дома, сюда, направо, справа, вверху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Меры и степени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Сколько? Насколько?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Слишком, еле-еле, впятеро, очень, весьма, совсем, чересчур, крайне, чуть-чуть.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Причины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Почему? Отчего?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Сгоряча, сослепу, поневоле, недаром, спросонок, со зла, неспроста.</a:t>
            </a:r>
          </a:p>
          <a:p>
            <a:pPr algn="just"/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Цели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	С какой целью? Для чего?	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Назло, нарочно, невзначай, специально, в шутку, наперекор.</a:t>
            </a:r>
            <a:endParaRPr lang="cs-CZ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2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B3FF0B-16DE-4D45-85D1-1E7E70DD8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574829"/>
          </a:xfrm>
        </p:spPr>
        <p:txBody>
          <a:bodyPr/>
          <a:lstStyle/>
          <a:p>
            <a:r>
              <a:rPr lang="ru-RU" dirty="0">
                <a:solidFill>
                  <a:srgbClr val="FF6600"/>
                </a:solidFill>
              </a:rPr>
              <a:t>Предлоги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A52E07-DDFA-4D29-8DAE-ECAE21097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260629"/>
            <a:ext cx="9486901" cy="4911572"/>
          </a:xfrm>
        </p:spPr>
        <p:txBody>
          <a:bodyPr>
            <a:normAutofit/>
          </a:bodyPr>
          <a:lstStyle/>
          <a:p>
            <a:pPr algn="l" fontAlgn="base"/>
            <a:r>
              <a:rPr lang="ru-RU" b="1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Предлог</a:t>
            </a:r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— это отдельное слово, которое выражает зависимость слов друг от друга в сочетании и в предложении.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обратиться </a:t>
            </a:r>
            <a:r>
              <a:rPr lang="ru-RU" b="0" i="1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с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просьбой; положить </a:t>
            </a:r>
            <a:r>
              <a:rPr lang="ru-RU" b="0" i="1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в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рюкзак;</a:t>
            </a:r>
            <a:r>
              <a:rPr lang="ru-RU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ехать </a:t>
            </a:r>
            <a:r>
              <a:rPr lang="ru-RU" b="0" i="1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на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лошади;</a:t>
            </a:r>
            <a:r>
              <a:rPr lang="ru-RU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переступить </a:t>
            </a:r>
            <a:r>
              <a:rPr lang="ru-RU" b="0" i="1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через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порог.</a:t>
            </a:r>
            <a:endParaRPr lang="ru-RU" b="0" i="0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Предлоги соединяют слова в сочетание или предложение. Они выражают зависимость одних слов от других.</a:t>
            </a:r>
          </a:p>
          <a:p>
            <a:r>
              <a:rPr lang="ru-RU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Предлоги используются с косвенным падежом (не именительным)</a:t>
            </a:r>
            <a:r>
              <a:rPr lang="ru-RU" dirty="0">
                <a:solidFill>
                  <a:srgbClr val="333333"/>
                </a:solidFill>
                <a:latin typeface="Arial" panose="020B0604020202020204" pitchFamily="34" charset="0"/>
              </a:rPr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603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45AED-0968-4B6E-BA4C-2313B1CDE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583707"/>
          </a:xfrm>
        </p:spPr>
        <p:txBody>
          <a:bodyPr/>
          <a:lstStyle/>
          <a:p>
            <a:r>
              <a:rPr lang="ru-RU" dirty="0">
                <a:solidFill>
                  <a:srgbClr val="FF6600"/>
                </a:solidFill>
              </a:rPr>
              <a:t>СОЮЗЫ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A2FAED-CDCA-4335-AE1D-429BFAC84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269506"/>
            <a:ext cx="9486901" cy="5495277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Союз – служебная часть речи, которая связывает однородные члены в составе простого предложения и простые предложения в составе сложного предложения. По строению союзы делятся на простые (однословные) и составные (</a:t>
            </a:r>
            <a:r>
              <a:rPr lang="ru-RU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неоднословные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):</a:t>
            </a: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простые: 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а, и,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что́бы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е́сли</a:t>
            </a:r>
            <a:endParaRPr lang="ru-RU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составные: 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потому́ что, как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бу́дто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то есть</a:t>
            </a:r>
          </a:p>
          <a:p>
            <a:pPr algn="l"/>
            <a:r>
              <a:rPr lang="ru-RU" u="sng" dirty="0">
                <a:latin typeface="Calibri Light" panose="020F0302020204030204" pitchFamily="34" charset="0"/>
                <a:cs typeface="Calibri Light" panose="020F0302020204030204" pitchFamily="34" charset="0"/>
              </a:rPr>
              <a:t>По значению союзы делятся на сочинительные и подчинительные.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Сочинительные союзы – это союзы, которые служат для связи однородных членов предложения и равноправных по смыслу простых предложений в составе сложного: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Наступи́ла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ночь, </a:t>
            </a:r>
            <a:r>
              <a:rPr lang="ru-RU" i="1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 пошёл снег.</a:t>
            </a:r>
            <a:r>
              <a:rPr lang="ru-RU" b="0" i="1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i="1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Мама </a:t>
            </a:r>
            <a:r>
              <a:rPr lang="ru-RU" i="1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и</a:t>
            </a:r>
            <a:r>
              <a:rPr lang="ru-RU" i="1" dirty="0">
                <a:solidFill>
                  <a:srgbClr val="3333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папа читают книги.</a:t>
            </a:r>
            <a:endParaRPr lang="ru-RU" b="0" i="1" dirty="0">
              <a:solidFill>
                <a:srgbClr val="333333"/>
              </a:solidFill>
              <a:effectLst/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l"/>
            <a:r>
              <a:rPr lang="ru-RU" b="0" i="0" dirty="0">
                <a:solidFill>
                  <a:srgbClr val="333333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Подчинительные союзы – это союзы, которые связывают простые предложения в составе сложноподчинённого предложения. В таком сложном предложении от одного предложения к другому можно поставить вопрос.</a:t>
            </a:r>
          </a:p>
          <a:p>
            <a:pPr algn="l">
              <a:buFont typeface="Arial" panose="020B0604020202020204" pitchFamily="34" charset="0"/>
              <a:buChar char="•"/>
            </a:pPr>
            <a:br>
              <a:rPr lang="ru-RU" b="0" i="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ru-RU" b="0" i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Я говорю по-русски, (почему?) </a:t>
            </a:r>
            <a:r>
              <a:rPr lang="ru-RU" b="0" i="1" dirty="0">
                <a:solidFill>
                  <a:srgbClr val="FF66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потому что </a:t>
            </a:r>
            <a:r>
              <a:rPr lang="ru-RU" b="0" i="1" dirty="0">
                <a:solidFill>
                  <a:srgbClr val="5F5F5F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это мой родной язык.</a:t>
            </a:r>
            <a:r>
              <a:rPr lang="ru-RU" b="0" i="0" dirty="0">
                <a:solidFill>
                  <a:srgbClr val="5F5F5F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ru-RU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308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B5D18-206E-4206-980A-708C19F77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583707"/>
          </a:xfrm>
        </p:spPr>
        <p:txBody>
          <a:bodyPr/>
          <a:lstStyle/>
          <a:p>
            <a:r>
              <a:rPr lang="ru-RU" dirty="0">
                <a:solidFill>
                  <a:srgbClr val="FF6600"/>
                </a:solidFill>
              </a:rPr>
              <a:t>Частицы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74033-BBF1-4168-988D-291959D0F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384918"/>
            <a:ext cx="9486901" cy="4787284"/>
          </a:xfrm>
        </p:spPr>
        <p:txBody>
          <a:bodyPr>
            <a:normAutofit/>
          </a:bodyPr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Частица – это служебная часть речи, которая вносит в предложение различные оттенки значения или служит для образования форм слова. Частицы не изменяются и не являются членами предложения. По значению и роли в предложении частицы делятся на три разряда:</a:t>
            </a:r>
          </a:p>
          <a:p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формообразующие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(служат для образования условного и повелительного наклонения): 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б , бы , да, пусть (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пуска́й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отрицательные</a:t>
            </a:r>
            <a:r>
              <a:rPr lang="ru-R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: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не , ни</a:t>
            </a:r>
          </a:p>
          <a:p>
            <a:r>
              <a:rPr lang="ru-RU" dirty="0">
                <a:solidFill>
                  <a:srgbClr val="FF66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модальные</a:t>
            </a:r>
            <a:r>
              <a:rPr lang="ru-R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(вносят в предложение различные смысловые оттенки, а также выражают чувства и отношение говорящего): 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ли, неужели, разве, вот,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и́менно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как раз,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пря́мо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то́лько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лишь, что за,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да́же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вряд ли</a:t>
            </a:r>
            <a:endParaRPr lang="cs-CZ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10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FD44DA-4B1B-4139-B1D9-2F94DC705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645850"/>
          </a:xfrm>
        </p:spPr>
        <p:txBody>
          <a:bodyPr/>
          <a:lstStyle/>
          <a:p>
            <a:r>
              <a:rPr lang="ru-RU" dirty="0">
                <a:solidFill>
                  <a:srgbClr val="FF6600"/>
                </a:solidFill>
              </a:rPr>
              <a:t>Междометия</a:t>
            </a:r>
            <a:endParaRPr lang="cs-CZ" dirty="0">
              <a:solidFill>
                <a:srgbClr val="FF66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2AA06B-26BF-43E8-8A02-754A73167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331650"/>
            <a:ext cx="9486901" cy="4840551"/>
          </a:xfrm>
        </p:spPr>
        <p:txBody>
          <a:bodyPr/>
          <a:lstStyle/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Междометие – это особая часть речи, которая выражает, но не называет различные чувства и побуждения:</a:t>
            </a:r>
          </a:p>
          <a:p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ах, ой, ба, да, тьфу, эй, эх  ...</a:t>
            </a:r>
          </a:p>
          <a:p>
            <a:r>
              <a:rPr lang="ru-RU" dirty="0">
                <a:latin typeface="Calibri Light" panose="020F0302020204030204" pitchFamily="34" charset="0"/>
                <a:cs typeface="Calibri Light" panose="020F0302020204030204" pitchFamily="34" charset="0"/>
              </a:rPr>
              <a:t> К междометиям относятся и звукоподражательные слова</a:t>
            </a:r>
          </a:p>
          <a:p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Мяу-мяу, </a:t>
            </a:r>
            <a:r>
              <a:rPr lang="ru-RU" i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мур-мур-мур</a:t>
            </a:r>
            <a:r>
              <a:rPr lang="ru-RU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, гав-гав, иго-го, бум!</a:t>
            </a:r>
            <a:endParaRPr lang="cs-CZ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78590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Custom 22">
      <a:dk1>
        <a:sysClr val="windowText" lastClr="000000"/>
      </a:dk1>
      <a:lt1>
        <a:sysClr val="window" lastClr="FFFFFF"/>
      </a:lt1>
      <a:dk2>
        <a:srgbClr val="293737"/>
      </a:dk2>
      <a:lt2>
        <a:srgbClr val="EEF2F0"/>
      </a:lt2>
      <a:accent1>
        <a:srgbClr val="749090"/>
      </a:accent1>
      <a:accent2>
        <a:srgbClr val="A5A5A5"/>
      </a:accent2>
      <a:accent3>
        <a:srgbClr val="91A39B"/>
      </a:accent3>
      <a:accent4>
        <a:srgbClr val="A9A698"/>
      </a:accent4>
      <a:accent5>
        <a:srgbClr val="A2A79A"/>
      </a:accent5>
      <a:accent6>
        <a:srgbClr val="897F65"/>
      </a:accent6>
      <a:hlink>
        <a:srgbClr val="92872F"/>
      </a:hlink>
      <a:folHlink>
        <a:srgbClr val="AB73A9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746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 Light</vt:lpstr>
      <vt:lpstr>Gill Sans MT</vt:lpstr>
      <vt:lpstr>Goudy Old Style</vt:lpstr>
      <vt:lpstr>ClassicFrameVTI</vt:lpstr>
      <vt:lpstr>Prezentace aplikace PowerPoint</vt:lpstr>
      <vt:lpstr>Наречие</vt:lpstr>
      <vt:lpstr>Наречие</vt:lpstr>
      <vt:lpstr>Разряды наречий по значению</vt:lpstr>
      <vt:lpstr>Предлоги</vt:lpstr>
      <vt:lpstr>СОЮЗЫ</vt:lpstr>
      <vt:lpstr>Частицы</vt:lpstr>
      <vt:lpstr>Междометия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Olga Berger</dc:creator>
  <cp:lastModifiedBy>Olga Berger</cp:lastModifiedBy>
  <cp:revision>9</cp:revision>
  <dcterms:created xsi:type="dcterms:W3CDTF">2021-01-06T06:24:43Z</dcterms:created>
  <dcterms:modified xsi:type="dcterms:W3CDTF">2021-01-07T15:38:02Z</dcterms:modified>
</cp:coreProperties>
</file>