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embeddedFontLst>
    <p:embeddedFont>
      <p:font typeface="Playfair Display"/>
      <p:regular r:id="rId31"/>
      <p:bold r:id="rId32"/>
      <p:italic r:id="rId33"/>
      <p:boldItalic r:id="rId34"/>
    </p:embeddedFont>
    <p:embeddedFont>
      <p:font typeface="Montserrat"/>
      <p:regular r:id="rId35"/>
      <p:bold r:id="rId36"/>
      <p:italic r:id="rId37"/>
      <p:boldItalic r:id="rId38"/>
    </p:embeddedFont>
    <p:embeddedFont>
      <p:font typeface="Oswald"/>
      <p:regular r:id="rId39"/>
      <p:bold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swald-bold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PlayfairDisplay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PlayfairDisplay-italic.fntdata"/><Relationship Id="rId10" Type="http://schemas.openxmlformats.org/officeDocument/2006/relationships/slide" Target="slides/slide5.xml"/><Relationship Id="rId32" Type="http://schemas.openxmlformats.org/officeDocument/2006/relationships/font" Target="fonts/PlayfairDisplay-bold.fntdata"/><Relationship Id="rId13" Type="http://schemas.openxmlformats.org/officeDocument/2006/relationships/slide" Target="slides/slide8.xml"/><Relationship Id="rId35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34" Type="http://schemas.openxmlformats.org/officeDocument/2006/relationships/font" Target="fonts/PlayfairDisplay-boldItalic.fntdata"/><Relationship Id="rId15" Type="http://schemas.openxmlformats.org/officeDocument/2006/relationships/slide" Target="slides/slide10.xml"/><Relationship Id="rId37" Type="http://schemas.openxmlformats.org/officeDocument/2006/relationships/font" Target="fonts/Montserrat-italic.fntdata"/><Relationship Id="rId14" Type="http://schemas.openxmlformats.org/officeDocument/2006/relationships/slide" Target="slides/slide9.xml"/><Relationship Id="rId36" Type="http://schemas.openxmlformats.org/officeDocument/2006/relationships/font" Target="fonts/Montserrat-bold.fntdata"/><Relationship Id="rId17" Type="http://schemas.openxmlformats.org/officeDocument/2006/relationships/slide" Target="slides/slide12.xml"/><Relationship Id="rId39" Type="http://schemas.openxmlformats.org/officeDocument/2006/relationships/font" Target="fonts/Oswald-regular.fntdata"/><Relationship Id="rId16" Type="http://schemas.openxmlformats.org/officeDocument/2006/relationships/slide" Target="slides/slide11.xml"/><Relationship Id="rId38" Type="http://schemas.openxmlformats.org/officeDocument/2006/relationships/font" Target="fonts/Montserrat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46132b634f_0_4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46132b634f_0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6132b634f_0_4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6132b634f_0_4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6132b634f_0_4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46132b634f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6132b634f_0_4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6132b634f_0_4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6132b634f_0_4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46132b634f_0_4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6132b634f_0_4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46132b634f_0_4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6132b634f_0_5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6132b634f_0_5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6132b634f_0_5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6132b634f_0_5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6132b634f_0_5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6132b634f_0_5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46132b634f_0_5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46132b634f_0_5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6132b634f_0_4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6132b634f_0_4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46132b634f_0_5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46132b634f_0_5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46132b634f_0_5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46132b634f_0_5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46132b634f_0_5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46132b634f_0_5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6132b634f_0_5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46132b634f_0_5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46132b634f_0_5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46132b634f_0_5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46132b634f_0_5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46132b634f_0_5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132b634f_0_4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6132b634f_0_4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6132b634f_0_4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6132b634f_0_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6132b634f_0_4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6132b634f_0_4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6132b634f_0_4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6132b634f_0_4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6132b634f_0_4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6132b634f_0_4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6132b634f_0_4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6132b634f_0_4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46132b634f_0_4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46132b634f_0_4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en.wikipedia.org/wiki/Aarne%E2%80%93Thompson_classification_syste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Literární komparatistika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Přesahy národní literatury - světová literatura?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234075"/>
            <a:ext cx="8520600" cy="5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cs"/>
              <a:t>Co je světo</a:t>
            </a:r>
            <a:r>
              <a:rPr lang="cs"/>
              <a:t>vá lite</a:t>
            </a:r>
            <a:r>
              <a:rPr lang="cs"/>
              <a:t>ratura?</a:t>
            </a:r>
            <a:endParaRPr/>
          </a:p>
        </p:txBody>
      </p:sp>
      <p:sp>
        <p:nvSpPr>
          <p:cNvPr id="114" name="Google Shape;114;p22"/>
          <p:cNvSpPr txBox="1"/>
          <p:nvPr/>
        </p:nvSpPr>
        <p:spPr>
          <a:xfrm>
            <a:off x="457625" y="1803100"/>
            <a:ext cx="8262600" cy="30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Fr. Strich: </a:t>
            </a:r>
            <a:r>
              <a:rPr i="1"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“komparatistika by se měla jmenovat věda o světové literatuře”</a:t>
            </a:r>
            <a:endParaRPr i="1"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1827: Světová literatura (J. W. Goethe)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○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“Národní literatura v současnosti nemá většího významu, nastává epocha světové literatury.”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kulturní výměna mezi národy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NE kánon a klasika, ale SOUČASNOST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světová literatura jako PROCES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SLAVOMÍR WOLLMAN, DIONÝZ ĎURIŠÍN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Světová literatura = mechanický soubor literatur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aditivní (přidáváme do souboru nové)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nejstarší koncepce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světová literatura = výběr “literárních generálů”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hodnotová (soubor určuje kvalita, kritika)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světová klasika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/>
              <a:t>světová literatura = vzájemně podmíněné jevy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genetická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typologická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upřednostňuje zkoumání vztahů a souvislostí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MOŽNOSTI SROVNÁVÁNÍ - základní dělení</a:t>
            </a:r>
            <a:endParaRPr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TEMATOLOGIE	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srovnávání témat (Stoffgeschichte)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starší koncept (přelom 19. a 20. stol.)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MORFOLOGIE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srovnávání tvarů (forem)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od 30. let 20. stol.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MOŽNOSTI SROVNÁVÁNÍ - dle kontaktu</a:t>
            </a:r>
            <a:endParaRPr/>
          </a:p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KONTAKTOLOGIE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genetická komparatistika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TYPOLOGIE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bez souvislosti či kontaktu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KONTAKTOLOGIE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zkoumání styků (kontaktů)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národní literatury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autoři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texty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literární směry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bez kontaktu = zbytečné snažení (dle kontaktologů)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přínos: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sběr literárněhistorických dat (biografie, literární život, slovesnost)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dějiny literárních vztahů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sociologie, psychologie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TYPOLOGIE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protiklad kontaktologie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zkoumání podobností bez ohledu na kontakty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přínos: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srovnání jevů bez vzájemného kontaktu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problém: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vědec musí ovládat cizí jazyk, znát cizí kulturu apod., jinak nelze provádět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TEMATOLOGIE (srovnávání látek)</a:t>
            </a:r>
            <a:endParaRPr/>
          </a:p>
        </p:txBody>
      </p:sp>
      <p:sp>
        <p:nvSpPr>
          <p:cNvPr id="150" name="Google Shape;150;p2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tematické shody jsou různého druhu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základní: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reminiscence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citát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parafráze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narážka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REMINISCENCE</a:t>
            </a:r>
            <a:endParaRPr/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záměrná i nezáměrná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 čtenáře vyvolá myšlenku na jiné dílo (nutná jeho znalost)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shoda založena na formě i obsahu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rým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metafora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aj.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ironická / polemická reminiscence</a:t>
            </a:r>
            <a:endParaRPr/>
          </a:p>
        </p:txBody>
      </p:sp>
      <p:sp>
        <p:nvSpPr>
          <p:cNvPr id="157" name="Google Shape;157;p29"/>
          <p:cNvSpPr txBox="1"/>
          <p:nvPr/>
        </p:nvSpPr>
        <p:spPr>
          <a:xfrm>
            <a:off x="5415100" y="3531900"/>
            <a:ext cx="3644100" cy="26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Na tváři lehký smích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hluboký v srdci žal 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(Mácha)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9"/>
          <p:cNvSpPr txBox="1"/>
          <p:nvPr/>
        </p:nvSpPr>
        <p:spPr>
          <a:xfrm>
            <a:off x="1686400" y="2805050"/>
            <a:ext cx="37287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2400">
                <a:solidFill>
                  <a:schemeClr val="dk2"/>
                </a:solidFill>
              </a:rPr>
              <a:t>Na tváři lehký žal</a:t>
            </a:r>
            <a:endParaRPr i="1"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2400">
                <a:solidFill>
                  <a:schemeClr val="dk2"/>
                </a:solidFill>
              </a:rPr>
              <a:t>hluboký v srdci smích</a:t>
            </a:r>
            <a:endParaRPr i="1"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dk2"/>
                </a:solidFill>
              </a:rPr>
              <a:t>(Seifert)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CITÁT</a:t>
            </a:r>
            <a:endParaRPr/>
          </a:p>
        </p:txBody>
      </p:sp>
      <p:sp>
        <p:nvSpPr>
          <p:cNvPr id="164" name="Google Shape;164;p3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uvedení jiného textu (či jeho části) v původním textu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čtenářsky rozpoznatelný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Jan Amos Komenský: </a:t>
            </a:r>
            <a:r>
              <a:rPr i="1" lang="cs"/>
              <a:t>Truchlivý</a:t>
            </a:r>
            <a:endParaRPr i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“citátová mozaika”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mluvčí hovoří v citátech z </a:t>
            </a:r>
            <a:r>
              <a:rPr i="1" lang="cs"/>
              <a:t>Bible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argumentační opora (dnes typicky ve vědeckém textu)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PARAFRÁZE</a:t>
            </a:r>
            <a:endParaRPr/>
          </a:p>
        </p:txBody>
      </p:sp>
      <p:sp>
        <p:nvSpPr>
          <p:cNvPr id="170" name="Google Shape;170;p3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upravený, pozměněný, nepřesně uvedený citát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typický pro středověkou literaturu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/>
              <a:t>Legenda o sv. Prokopu: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/>
              <a:t>“Hrniechu k němu nebožátka,</a:t>
            </a:r>
            <a:br>
              <a:rPr i="1" lang="cs"/>
            </a:br>
            <a:r>
              <a:rPr i="1" lang="cs"/>
              <a:t>právě jak k slepici kuřátka.”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parafráze Matouš (23, 37): “Kolikrát jsem chtěl shromáždit tvé děti, jako slepice shromažďuje svá kuřata pod křídla…”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Komparace jako metoda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komparace = běžná součást “života”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věda: metodologický princip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lat. “compare” = srovnávat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každém oboru existuje srovnávací přístup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NARÁŽKA</a:t>
            </a:r>
            <a:endParaRPr/>
          </a:p>
        </p:txBody>
      </p:sp>
      <p:sp>
        <p:nvSpPr>
          <p:cNvPr id="176" name="Google Shape;176;p32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čtenář si vybaví jiný text, aniž by text čtený tento text pozměňoval či citoval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nutná znalost cizího textu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Vyřešil to šalamounsky.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formy kontaktu literárních děl</a:t>
            </a:r>
            <a:endParaRPr/>
          </a:p>
        </p:txBody>
      </p:sp>
      <p:sp>
        <p:nvSpPr>
          <p:cNvPr id="182" name="Google Shape;182;p33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adaptace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transpozice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parodie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travestie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ohlas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variace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výpůjčka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imitace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transplantace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ADAPTACE</a:t>
            </a:r>
            <a:endParaRPr/>
          </a:p>
        </p:txBody>
      </p:sp>
      <p:sp>
        <p:nvSpPr>
          <p:cNvPr id="188" name="Google Shape;188;p3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nové zpracování, doslova “přizpůsobení”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populární ve středověku (Alexandreis)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TRANSPOZICE</a:t>
            </a:r>
            <a:endParaRPr/>
          </a:p>
        </p:txBody>
      </p:sp>
      <p:sp>
        <p:nvSpPr>
          <p:cNvPr id="194" name="Google Shape;194;p3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převyprávění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odlišný komunikační cíl původního a nového textu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např. převyprávění biblických příběhů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různé verze “klasických děl”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AD USUM DELPHINI = “k užití dauphinovu”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metoda “očištění” textu od určitých pasáží</a:t>
            </a:r>
            <a:br>
              <a:rPr lang="cs"/>
            </a:b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ZVLÁŠTNÍ DRUHY MEZILITERÁRNÍHO KONTAKTU</a:t>
            </a:r>
            <a:endParaRPr/>
          </a:p>
        </p:txBody>
      </p:sp>
      <p:sp>
        <p:nvSpPr>
          <p:cNvPr id="200" name="Google Shape;200;p3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PARODIE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nové dílo na základě starého, jež je zesměšněno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TRAVESTIE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změna výrazu díla za ponechání obsahu předlohy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OHLAS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snaha o literární a estetickou nápodobu (typicky lidové písně)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VARIACE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opakování téhož s drobnou obměnou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VÝPŮJČKA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dosl. vypůjčení si motivu, myšlenky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IMITACE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napodobení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TRANSPLANTACE = přenos z literatury do literatury (např.)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LITERATURA</a:t>
            </a:r>
            <a:endParaRPr/>
          </a:p>
        </p:txBody>
      </p:sp>
      <p:sp>
        <p:nvSpPr>
          <p:cNvPr id="206" name="Google Shape;206;p3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D. Ďurišin: Čo je svetová literatúra? Bratislava 1992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J. Hrabák: Literární komparatistika, Praha 1971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A. </a:t>
            </a:r>
            <a:r>
              <a:rPr lang="cs"/>
              <a:t>Nünning et al.: Lexikon teorie liteteratury a kultury, Brno, 2006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I. </a:t>
            </a:r>
            <a:r>
              <a:rPr lang="cs"/>
              <a:t>Pospíšil: Genologie a proměny literatury, Brno, 1998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M. Zelenka: Komparatistika v kulturních souvislostech, České Budějovice, 2012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 sz="1000"/>
              <a:t>(prezentace vznikla na základě přednášky E. Niklesové, podzim 2014)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Komparatistika jako disciplína (od 19. stol.)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literární komparatistika = srovnávací literární věda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SROVNÁVÁ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DVĚ a více literárních DĚL lišících 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jazykem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kulturní oblastí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autorem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historickým obdobím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apod.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Definice dle Mezinárodní asociace literární komparatistiky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000"/>
              <a:t>“Komparatistikou se rozumí výzkumy nad dějinami literatury, nad teorií literatury a nad interpretacemi textů realizované z mezinárodního, srovávacího aspektu.”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Okruhy literární komparatistiky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typologie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genologie (genetické srovnávání)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recepce v cizím kontextu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literární translatologie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periodizace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tematologie (dějiny látek a motivů)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Typologie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ANALOGIE bez doložené souvislosti (literatura, jazyk, právo apod.) = bez doloženého kontaktu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Jak je to možné?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psychologický paralelismus - antropologická konstanta - všeobecné vlastnosti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a jak srovnávat?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nejmenší prvy poetiky: tropy, figury, motivy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autoři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literární směry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národní literatury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přesahy národních literatur (vyšší meziliterární celky)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Komparatistika a pozitivismus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snaha o “sběr” dat, nikoliv interpretaci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hledání “zákonů” literatury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vývoj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výstavba díla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Hyppolite Taine: rasa - doba - prostředí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dokonalá kompozice = harmonie formy a obsahu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impulzy z přírodních věd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srovnávací anatomie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srovnávací fyziologie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darwinismus =Ferdinand Brunetiere: </a:t>
            </a:r>
            <a:r>
              <a:rPr i="1" lang="cs"/>
              <a:t>Vývoj žánrů v dějinách literatury</a:t>
            </a:r>
            <a:endParaRPr i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evoluční hledisko vývoje literatury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Ukázka: Katalog pohádkových syžetů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Anti Aarne - Stith Thompson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https://en.wikipedia.org/wiki/Aarne%E2%80%93Thompson_classification_systems</a:t>
            </a:r>
            <a:r>
              <a:rPr lang="cs"/>
              <a:t>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kvantitativní katalogizace pohádkových syžetů (přes 2000 typů)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Vladimir Jakovljevič Propp: </a:t>
            </a:r>
            <a:r>
              <a:rPr i="1" lang="cs"/>
              <a:t>Morfologie pohádky a jiné studie</a:t>
            </a:r>
            <a:endParaRPr i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typologie pohádkových postav (škůdce, hrdina, falešný hrdina, pomocník…)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