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embeddedFontLst>
    <p:embeddedFont>
      <p:font typeface="Playfair Display"/>
      <p:regular r:id="rId28"/>
      <p:bold r:id="rId29"/>
      <p:italic r:id="rId30"/>
      <p:boldItalic r:id="rId31"/>
    </p:embeddedFont>
    <p:embeddedFont>
      <p:font typeface="Montserrat"/>
      <p:regular r:id="rId32"/>
      <p:bold r:id="rId33"/>
      <p:italic r:id="rId34"/>
      <p:boldItalic r:id="rId35"/>
    </p:embeddedFont>
    <p:embeddedFont>
      <p:font typeface="Oswald"/>
      <p:regular r:id="rId36"/>
      <p:bold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PlayfairDisplay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PlayfairDisplay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PlayfairDisplay-boldItalic.fntdata"/><Relationship Id="rId30" Type="http://schemas.openxmlformats.org/officeDocument/2006/relationships/font" Target="fonts/PlayfairDisplay-italic.fntdata"/><Relationship Id="rId11" Type="http://schemas.openxmlformats.org/officeDocument/2006/relationships/slide" Target="slides/slide6.xml"/><Relationship Id="rId33" Type="http://schemas.openxmlformats.org/officeDocument/2006/relationships/font" Target="fonts/Montserrat-bold.fntdata"/><Relationship Id="rId10" Type="http://schemas.openxmlformats.org/officeDocument/2006/relationships/slide" Target="slides/slide5.xml"/><Relationship Id="rId32" Type="http://schemas.openxmlformats.org/officeDocument/2006/relationships/font" Target="fonts/Montserrat-regular.fntdata"/><Relationship Id="rId13" Type="http://schemas.openxmlformats.org/officeDocument/2006/relationships/slide" Target="slides/slide8.xml"/><Relationship Id="rId35" Type="http://schemas.openxmlformats.org/officeDocument/2006/relationships/font" Target="fonts/Montserrat-boldItalic.fntdata"/><Relationship Id="rId12" Type="http://schemas.openxmlformats.org/officeDocument/2006/relationships/slide" Target="slides/slide7.xml"/><Relationship Id="rId34" Type="http://schemas.openxmlformats.org/officeDocument/2006/relationships/font" Target="fonts/Montserrat-italic.fntdata"/><Relationship Id="rId15" Type="http://schemas.openxmlformats.org/officeDocument/2006/relationships/slide" Target="slides/slide10.xml"/><Relationship Id="rId37" Type="http://schemas.openxmlformats.org/officeDocument/2006/relationships/font" Target="fonts/Oswald-bold.fntdata"/><Relationship Id="rId14" Type="http://schemas.openxmlformats.org/officeDocument/2006/relationships/slide" Target="slides/slide9.xml"/><Relationship Id="rId36" Type="http://schemas.openxmlformats.org/officeDocument/2006/relationships/font" Target="fonts/Oswald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70a0c8982f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70a0c8982f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70a0c8982f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70a0c8982f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70a0c8982f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70a0c8982f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70a0c8982f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70a0c8982f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70a0c8982f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70a0c8982f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70a0c8982f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70a0c8982f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70a0c8982f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70a0c8982f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70a0c8982f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70a0c8982f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70a0c8982f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70a0c8982f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70a0c8982f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70a0c8982f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70a0c8982f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70a0c8982f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70a0c8982f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70a0c8982f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70a0c8982f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70a0c8982f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70a0c8982f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70a0c8982f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70a0c8982f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70a0c8982f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70a0c8982f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70a0c8982f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70a0c8982f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70a0c8982f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70a0c8982f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70a0c8982f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70a0c8982f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70a0c8982f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70a0c8982f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70a0c8982f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70a0c8982f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70a0c8982f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accent5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3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pop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Literární genologie</a:t>
            </a:r>
            <a:endParaRPr/>
          </a:p>
        </p:txBody>
      </p:sp>
      <p:sp>
        <p:nvSpPr>
          <p:cNvPr id="59" name="Google Shape;59;p13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RSb040/RJA116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Žánrová dominanta</a:t>
            </a:r>
            <a:endParaRPr/>
          </a:p>
        </p:txBody>
      </p:sp>
      <p:sp>
        <p:nvSpPr>
          <p:cNvPr id="117" name="Google Shape;117;p22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Prvek dominující žánru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cs"/>
              <a:t>komedie / tragédie = humor / tragika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cs"/>
              <a:t>ŽD se může vyvinout z marginálního prvku.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Paul Hernadi</a:t>
            </a:r>
            <a:endParaRPr/>
          </a:p>
        </p:txBody>
      </p:sp>
      <p:sp>
        <p:nvSpPr>
          <p:cNvPr id="123" name="Google Shape;123;p23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odmítá dělení na lyriku-epiku-drama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ekumenické žánry – “totalita světa”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kinetické žánry – děj, akce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koncentrické žánry – rovnováha mezi dějem a obrazností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4" name="Google Shape;12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8913" y="525925"/>
            <a:ext cx="1533525" cy="194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Ivo Pospíšil</a:t>
            </a:r>
            <a:endParaRPr/>
          </a:p>
        </p:txBody>
      </p:sp>
      <p:sp>
        <p:nvSpPr>
          <p:cNvPr id="130" name="Google Shape;130;p24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Žánrové hranice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cs"/>
              <a:t>= nedoceněný pojem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cs"/>
              <a:t>ŽH je rozmazaná, pohyblivá = je třeba ji neustále zkoumat.</a:t>
            </a:r>
            <a:endParaRPr/>
          </a:p>
        </p:txBody>
      </p:sp>
      <p:pic>
        <p:nvPicPr>
          <p:cNvPr id="131" name="Google Shape;13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8075" y="524475"/>
            <a:ext cx="19050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Alastair Fowler</a:t>
            </a:r>
            <a:endParaRPr/>
          </a:p>
        </p:txBody>
      </p:sp>
      <p:sp>
        <p:nvSpPr>
          <p:cNvPr id="137" name="Google Shape;137;p25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návrat k evolucionismu = literatura jako nositelka tradice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cs"/>
              <a:t>literatura existuje pouze v žánrech 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RODY = lyrika, epika, drama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DRUHY = součást rodu, např. román v epice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MODY = způsob ztvárnění, např. erotický román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KOMPOZIČNÍ TYP = román v dopisech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cs"/>
              <a:t>Dále zkoumá: jména postav, titul, generické nálepky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Tři stádia vývoje žánru </a:t>
            </a:r>
            <a:r>
              <a:rPr lang="cs"/>
              <a:t>podle</a:t>
            </a:r>
            <a:r>
              <a:rPr lang="cs"/>
              <a:t> Fowlera</a:t>
            </a:r>
            <a:endParaRPr/>
          </a:p>
        </p:txBody>
      </p:sp>
      <p:sp>
        <p:nvSpPr>
          <p:cNvPr id="143" name="Google Shape;143;p26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cs"/>
              <a:t>primární = abstraktní ž. model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cs"/>
              <a:t>sekundární = konkrétní dílo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cs"/>
              <a:t>terciární = nové uchopení díla (dobrodružný r. -– &gt; symbolický r.)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4" name="Google Shape;14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173" y="2268475"/>
            <a:ext cx="4763648" cy="3200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Michail Michailovič Bachtin</a:t>
            </a:r>
            <a:endParaRPr/>
          </a:p>
        </p:txBody>
      </p:sp>
      <p:sp>
        <p:nvSpPr>
          <p:cNvPr id="150" name="Google Shape;150;p27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cs"/>
              <a:t>NEMĚNNÉ vs PROMĚNLIVÉ složky žánru</a:t>
            </a:r>
            <a:endParaRPr/>
          </a:p>
        </p:txBody>
      </p:sp>
      <p:pic>
        <p:nvPicPr>
          <p:cNvPr id="151" name="Google Shape;15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1050" y="1160950"/>
            <a:ext cx="2381250" cy="264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Jozef Hvišč</a:t>
            </a:r>
            <a:endParaRPr/>
          </a:p>
        </p:txBody>
      </p:sp>
      <p:sp>
        <p:nvSpPr>
          <p:cNvPr id="157" name="Google Shape;157;p28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Vztah společenských faktorů a žánru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národní specifikum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mentalita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myšlení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cítění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cs"/>
              <a:t>Něco přetrvá (nadspolečenské), něco zaniká (společenské).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Ivan Pavlovič Smirnov</a:t>
            </a:r>
            <a:endParaRPr/>
          </a:p>
        </p:txBody>
      </p:sp>
      <p:sp>
        <p:nvSpPr>
          <p:cNvPr id="163" name="Google Shape;163;p29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Diachronní, nikoliv však evolucionistický přístup.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cs"/>
              <a:t>Používá pojem GENEZE = vývoj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cs"/>
              <a:t>Současnou podobu ž. pole lze vysvětlit pouze jeho vývojem v čase.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Teorie patosu</a:t>
            </a:r>
            <a:endParaRPr/>
          </a:p>
        </p:txBody>
      </p:sp>
      <p:sp>
        <p:nvSpPr>
          <p:cNvPr id="169" name="Google Shape;169;p30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heroismus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tragédie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romantika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sentiment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cs"/>
              <a:t>ŽÁNR URČUJÍ OBSAHY, </a:t>
            </a:r>
            <a:r>
              <a:rPr lang="cs"/>
              <a:t>ne formy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mytologický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národně historický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mravoličný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románový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NOVÁ GENOLOGIE</a:t>
            </a:r>
            <a:endParaRPr/>
          </a:p>
        </p:txBody>
      </p:sp>
      <p:sp>
        <p:nvSpPr>
          <p:cNvPr id="175" name="Google Shape;175;p31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cs"/>
              <a:t>Prostupuje další vědy: sociologii, antropologii, sociální vědy.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1890 – Ferdinand Brunetière</a:t>
            </a:r>
            <a:endParaRPr/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Darwinismus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vznik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vývoj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zánik žánru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pozitivismus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od Aristotela po klasicismus</a:t>
            </a: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 rotWithShape="1">
          <a:blip r:embed="rId3">
            <a:alphaModFix/>
          </a:blip>
          <a:srcRect b="29696" l="0" r="0" t="0"/>
          <a:stretch/>
        </p:blipFill>
        <p:spPr>
          <a:xfrm>
            <a:off x="5563850" y="1093388"/>
            <a:ext cx="3268449" cy="361617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>
            <a:off x="337300" y="3312350"/>
            <a:ext cx="5100000" cy="13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>
                <a:latin typeface="Playfair Display"/>
                <a:ea typeface="Playfair Display"/>
                <a:cs typeface="Playfair Display"/>
                <a:sym typeface="Playfair Display"/>
              </a:rPr>
              <a:t>ROMÁN = dominantní žánr</a:t>
            </a:r>
            <a:endParaRPr sz="2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>
                <a:latin typeface="Playfair Display"/>
                <a:ea typeface="Playfair Display"/>
                <a:cs typeface="Playfair Display"/>
                <a:sym typeface="Playfair Display"/>
              </a:rPr>
              <a:t>(od jednoduchosti ke komplexnosti)</a:t>
            </a:r>
            <a:endParaRPr sz="24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PROTOTYP</a:t>
            </a:r>
            <a:endParaRPr/>
          </a:p>
        </p:txBody>
      </p:sp>
      <p:sp>
        <p:nvSpPr>
          <p:cNvPr id="181" name="Google Shape;181;p32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Text, který stojí “před” žánrem.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cs"/>
              <a:t>Určený za p. zpětně.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cs"/>
              <a:t>V centru </a:t>
            </a:r>
            <a:r>
              <a:rPr b="1" lang="cs"/>
              <a:t>ŽÁNROVÉHO JÁDRA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cs"/>
              <a:t>POSTTEXTY = </a:t>
            </a:r>
            <a:r>
              <a:rPr lang="cs"/>
              <a:t>texty “po” prototypu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ŽÁNROVÝ DISKURS</a:t>
            </a:r>
            <a:endParaRPr/>
          </a:p>
        </p:txBody>
      </p:sp>
      <p:sp>
        <p:nvSpPr>
          <p:cNvPr id="187" name="Google Shape;187;p33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Ž. existuje v diskursu (vztazích)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cs"/>
              <a:t>Má omezené konotace = není dán libovůlí autora/čtenáře (oboustranný proces).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“PANGENOLOGIE” </a:t>
            </a:r>
            <a:endParaRPr/>
          </a:p>
        </p:txBody>
      </p:sp>
      <p:sp>
        <p:nvSpPr>
          <p:cNvPr id="193" name="Google Shape;193;p34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Koncept zahrnující všechna žánrotvorná prostředí (film, divadlo, poč. hry aj.)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cs"/>
              <a:t>“Mění se diskursy, ale umělecké artefakty zůstávají víceméně neměnné.” (Pospíšil)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První úvahy o románu</a:t>
            </a:r>
            <a:endParaRPr/>
          </a:p>
        </p:txBody>
      </p:sp>
      <p:sp>
        <p:nvSpPr>
          <p:cNvPr id="73" name="Google Shape;73;p15"/>
          <p:cNvSpPr txBox="1"/>
          <p:nvPr>
            <p:ph idx="1" type="body"/>
          </p:nvPr>
        </p:nvSpPr>
        <p:spPr>
          <a:xfrm>
            <a:off x="311700" y="1234075"/>
            <a:ext cx="8520600" cy="231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zábavnost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“lež” (vymyšlenost)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cílové publikum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princip výstavby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proces vzniku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cs"/>
              <a:t>Carl Nicolai: “Román je bajkou pro dospělé.”</a:t>
            </a:r>
            <a:endParaRPr/>
          </a:p>
        </p:txBody>
      </p:sp>
      <p:sp>
        <p:nvSpPr>
          <p:cNvPr id="74" name="Google Shape;74;p15"/>
          <p:cNvSpPr txBox="1"/>
          <p:nvPr/>
        </p:nvSpPr>
        <p:spPr>
          <a:xfrm>
            <a:off x="456650" y="3540225"/>
            <a:ext cx="8203500" cy="13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000">
                <a:latin typeface="Playfair Display"/>
                <a:ea typeface="Playfair Display"/>
                <a:cs typeface="Playfair Display"/>
                <a:sym typeface="Playfair Display"/>
              </a:rPr>
              <a:t>ROMÁN + </a:t>
            </a:r>
            <a:r>
              <a:rPr b="1" lang="cs" sz="3000">
                <a:latin typeface="Playfair Display"/>
                <a:ea typeface="Playfair Display"/>
                <a:cs typeface="Playfair Display"/>
                <a:sym typeface="Playfair Display"/>
              </a:rPr>
              <a:t>FOLKLORNÍ</a:t>
            </a:r>
            <a:r>
              <a:rPr b="1" lang="cs" sz="3000">
                <a:latin typeface="Playfair Display"/>
                <a:ea typeface="Playfair Display"/>
                <a:cs typeface="Playfair Display"/>
                <a:sym typeface="Playfair Display"/>
              </a:rPr>
              <a:t> ŽÁRNY = VĚČNOST</a:t>
            </a:r>
            <a:endParaRPr b="1" sz="30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Charles Horn</a:t>
            </a:r>
            <a:endParaRPr/>
          </a:p>
        </p:txBody>
      </p:sp>
      <p:sp>
        <p:nvSpPr>
          <p:cNvPr id="80" name="Google Shape;80;p16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Technika románu: neobyčejnost, překvapivost, ohromující efekt (též formalisté)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Strukturalistická genologie</a:t>
            </a:r>
            <a:endParaRPr/>
          </a:p>
        </p:txBody>
      </p:sp>
      <p:sp>
        <p:nvSpPr>
          <p:cNvPr id="86" name="Google Shape;86;p17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Odmítnutí darwinismu.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cs"/>
              <a:t>Alexandr Veselovskij = historická poetika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cs"/>
              <a:t>Vývoj žánrů je založen na vývoji etických, psychologických a společenských rámců.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Paul van Tieghem: </a:t>
            </a:r>
            <a:r>
              <a:rPr i="1" lang="cs"/>
              <a:t>Otázka literárních žánrů</a:t>
            </a:r>
            <a:endParaRPr i="1"/>
          </a:p>
        </p:txBody>
      </p:sp>
      <p:sp>
        <p:nvSpPr>
          <p:cNvPr id="92" name="Google Shape;92;p18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poprvé použil slovo </a:t>
            </a:r>
            <a:r>
              <a:rPr b="1" lang="cs"/>
              <a:t>GENOLOGIE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První genologický časopis</a:t>
            </a:r>
            <a:endParaRPr/>
          </a:p>
        </p:txBody>
      </p:sp>
      <p:sp>
        <p:nvSpPr>
          <p:cNvPr id="98" name="Google Shape;98;p19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cs"/>
              <a:t>Zagadnienia rodzajów literackich</a:t>
            </a:r>
            <a:endParaRPr i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cs"/>
              <a:t>Łódź, Polsko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cs"/>
              <a:t>50. léta</a:t>
            </a:r>
            <a:endParaRPr/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9253" y="0"/>
            <a:ext cx="366474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Informační genologie</a:t>
            </a:r>
            <a:endParaRPr/>
          </a:p>
        </p:txBody>
      </p:sp>
      <p:sp>
        <p:nvSpPr>
          <p:cNvPr id="105" name="Google Shape;105;p20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Žánr je prostředkem komunikace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cs"/>
              <a:t>Ž. je soubor informací, k nimž čtenář dostává klíč.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cs"/>
              <a:t>Genre </a:t>
            </a:r>
            <a:r>
              <a:rPr lang="cs"/>
              <a:t>(60. léta, USA)</a:t>
            </a:r>
            <a:endParaRPr/>
          </a:p>
        </p:txBody>
      </p:sp>
      <p:sp>
        <p:nvSpPr>
          <p:cNvPr id="111" name="Google Shape;111;p21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cs"/>
              <a:t>Žánry existují jako reálné entity i jako abstraktní modely.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