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anose="020B0604020202020204" charset="-18"/>
      <p:regular r:id="rId17"/>
      <p:bold r:id="rId18"/>
      <p:italic r:id="rId19"/>
      <p:boldItalic r:id="rId20"/>
    </p:embeddedFont>
    <p:embeddedFont>
      <p:font typeface="Oswald" panose="020B0604020202020204" charset="-18"/>
      <p:regular r:id="rId21"/>
      <p:bold r:id="rId22"/>
    </p:embeddedFont>
    <p:embeddedFont>
      <p:font typeface="Playfair Display" panose="020B060402020202020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5EB869A3-54F6-4279-83B3-AB094FAD91A1}"/>
    <pc:docChg chg="modSld">
      <pc:chgData name="Pavel Pilch" userId="ed0f7352-a839-477a-93e2-d7d1c7573239" providerId="ADAL" clId="{5EB869A3-54F6-4279-83B3-AB094FAD91A1}" dt="2021-01-05T06:57:39.034" v="1" actId="20577"/>
      <pc:docMkLst>
        <pc:docMk/>
      </pc:docMkLst>
      <pc:sldChg chg="modSp mod">
        <pc:chgData name="Pavel Pilch" userId="ed0f7352-a839-477a-93e2-d7d1c7573239" providerId="ADAL" clId="{5EB869A3-54F6-4279-83B3-AB094FAD91A1}" dt="2021-01-05T06:57:39.034" v="1" actId="20577"/>
        <pc:sldMkLst>
          <pc:docMk/>
          <pc:sldMk cId="0" sldId="268"/>
        </pc:sldMkLst>
        <pc:spChg chg="mod">
          <ac:chgData name="Pavel Pilch" userId="ed0f7352-a839-477a-93e2-d7d1c7573239" providerId="ADAL" clId="{5EB869A3-54F6-4279-83B3-AB094FAD91A1}" dt="2021-01-05T06:57:39.034" v="1" actId="20577"/>
          <ac:spMkLst>
            <pc:docMk/>
            <pc:sldMk cId="0" sldId="268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7775e7e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7775e7e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7775e7e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57775e7e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7775e7e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57775e7e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7775e7e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7775e7e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7775e7e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7775e7e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7775e7e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7775e7e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7775e7e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7775e7e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7775e7e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7775e7e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7775e7e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7775e7e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7775e7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7775e7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57775e7e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57775e7e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7775e7e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7775e7e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7775e7e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57775e7e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Lyrika/epika/drama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RSb040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Lyrickoepické žánry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BALADA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ROMANCE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POÉMA (básnická povídka)</a:t>
            </a:r>
            <a:endParaRPr b="1"/>
          </a:p>
        </p:txBody>
      </p:sp>
      <p:sp>
        <p:nvSpPr>
          <p:cNvPr id="118" name="Google Shape;118;p22"/>
          <p:cNvSpPr txBox="1"/>
          <p:nvPr/>
        </p:nvSpPr>
        <p:spPr>
          <a:xfrm>
            <a:off x="4358475" y="514975"/>
            <a:ext cx="410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on vždy napřed — skok a skok,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jí za ním již slábne krok.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Ostřice dívku ubohou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břitvami řeže do nohou;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to kapradí zelené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je krví její zbarvené.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„Pěkná noc, jasná — v tu dobu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spěchají živí ke hrobu;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nežli zvíš, jsi hrobu blíž —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má milá, nic se nebojíš?“</a:t>
            </a:r>
            <a:endParaRPr sz="1800"/>
          </a:p>
        </p:txBody>
      </p:sp>
      <p:sp>
        <p:nvSpPr>
          <p:cNvPr id="119" name="Google Shape;119;p22"/>
          <p:cNvSpPr txBox="1"/>
          <p:nvPr/>
        </p:nvSpPr>
        <p:spPr>
          <a:xfrm>
            <a:off x="4358475" y="565225"/>
            <a:ext cx="410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Král Karel s Buškem z Vilhartic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teď zasedli si k dubovému stolu —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ti dva už pili mnohou číši spolu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zapěli si z plných plic.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»Nuž dej sem zlaté číše, páže,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nalej vína — dolej výš —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dnes, pane Bušku, čehos zvíš!«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král Karel vesel káže.</a:t>
            </a:r>
            <a:endParaRPr sz="1800"/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l="22476" t="21032" r="35218" b="63022"/>
          <a:stretch/>
        </p:blipFill>
        <p:spPr>
          <a:xfrm>
            <a:off x="4095725" y="252925"/>
            <a:ext cx="4019351" cy="18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l="22476" t="37514" r="35218" b="38676"/>
          <a:stretch/>
        </p:blipFill>
        <p:spPr>
          <a:xfrm>
            <a:off x="4095725" y="2088176"/>
            <a:ext cx="4019351" cy="274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Vysoká lyrika 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ÓDA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ELEGIE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ŽALM</a:t>
            </a:r>
            <a:endParaRPr b="1"/>
          </a:p>
        </p:txBody>
      </p:sp>
      <p:sp>
        <p:nvSpPr>
          <p:cNvPr id="128" name="Google Shape;128;p23"/>
          <p:cNvSpPr txBox="1"/>
          <p:nvPr/>
        </p:nvSpPr>
        <p:spPr>
          <a:xfrm>
            <a:off x="3504975" y="445025"/>
            <a:ext cx="4265400" cy="29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Z knihy svého života jsem, ženo,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rval po listu list,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všechno je spáleno, kde jméno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tvé bylo lze číst. 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LYRIKA - DALŠÍ TYPY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trubadúrská poezie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žákovská lyrika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lidová píseň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idyla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epigram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přísloví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pořekadlo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aforismus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3680200" y="251200"/>
            <a:ext cx="46986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když žák přěsta mluvenie,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dvořák vecě: „Toho nenie!“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Okřiče sě naň hněvivě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 řka: „Žáku, mluvíš křivě,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bychom byli hladoviti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[110]u dvora a kyjem biti!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Ach, přěhubená partéko!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Co je tobě řěči této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o nás mluviti potřěba,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sám nejsa nikdy syt chleba?</a:t>
            </a:r>
            <a:endParaRPr sz="1800"/>
          </a:p>
        </p:txBody>
      </p:sp>
      <p:sp>
        <p:nvSpPr>
          <p:cNvPr id="136" name="Google Shape;136;p24"/>
          <p:cNvSpPr txBox="1"/>
          <p:nvPr/>
        </p:nvSpPr>
        <p:spPr>
          <a:xfrm>
            <a:off x="3278275" y="1293725"/>
            <a:ext cx="61305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Slované jsou národ holubičí;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proto se tak často — rvou a křičí. </a:t>
            </a:r>
            <a:endParaRPr sz="1800"/>
          </a:p>
        </p:txBody>
      </p:sp>
      <p:sp>
        <p:nvSpPr>
          <p:cNvPr id="137" name="Google Shape;137;p24"/>
          <p:cNvSpPr txBox="1"/>
          <p:nvPr/>
        </p:nvSpPr>
        <p:spPr>
          <a:xfrm>
            <a:off x="401950" y="4152325"/>
            <a:ext cx="72234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i="1">
                <a:solidFill>
                  <a:schemeClr val="dk2"/>
                </a:solidFill>
              </a:rPr>
              <a:t>“Život je jako žebřík na kurník, krátkej a posranej”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DRAMA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= řec. </a:t>
            </a:r>
            <a:r>
              <a:rPr lang="cs" i="1" dirty="0"/>
              <a:t>dram </a:t>
            </a:r>
            <a:r>
              <a:rPr lang="cs" dirty="0"/>
              <a:t>(činnost v obtížné situaci)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Uzavřené drama = antické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Otevřené drama = Shakespearovské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lyrické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epické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absurdní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DRAMATICKÉ ŽÁNRY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TRAGÉDIE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KOMEDIE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LITURGICKÉ DRAMA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ČINOHRA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OPERA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MELODRAM</a:t>
            </a:r>
            <a:endParaRPr b="1"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450" y="523205"/>
            <a:ext cx="6103032" cy="40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Epika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“Výpravná, narativní literatura.”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velká epika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střední epika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drobná epika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publicistika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Velká epika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EPOS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 b="1"/>
              <a:t>hrdinský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b="1"/>
              <a:t>rytířský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b="1"/>
              <a:t>zvířecí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b="1"/>
              <a:t>romantický (19. stol.)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EPOPEJ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soubor eposů spojených postavou či příběhem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dnes: rozsáhlé epické vypravování s historickým námětem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303825"/>
            <a:ext cx="3296100" cy="2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Udeří Roland v kámen ze vší síly.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Kov zaskřípe, však meč se neroztříští.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Tvrdá je čepel: když to Roland vidí,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naříkat počne slovy lítostnými: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„Jsi, Durendale, krásný, jasně bílý,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slunci planeš, ostří tvé se blyští!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Když k Maurienně se můj císař blížil,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 mu tě anděl z nadnebeských výšin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 kapitána, jenž je mu zvlášť milý.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Já jsem to byl, ten vyvolený rytíř.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LEGENDA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MÝTUS (BÁJE)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800" y="1234063"/>
            <a:ext cx="47625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Velká epika – román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 “lingua romana” = románský jazyk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zásadní princip = cesta (středověk)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dialogický žánr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třídění tematické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sociální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historický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biografický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venkovský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třídění hodnotící perspektivy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satirický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humoristický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filosofický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Střední epika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POVÍDKA			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NOVELA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POHÁDKA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lidová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autorská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POVĚST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ROMANETO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CESTOPIS</a:t>
            </a:r>
            <a:endParaRPr b="1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391" y="0"/>
            <a:ext cx="38416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Drobná epika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BAJKA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ANEKDOTA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ČRTA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Publicistika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reportáž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fejeton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sloupek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zpráva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komentář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úvodník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referát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recenze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medailón / nekrolog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interview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polemika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homiletika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313" y="333375"/>
            <a:ext cx="3609975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LYRIKA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“lyrike techné” &gt; umění lyrické (zpěv s lyrou)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Autoprezentační lyrika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standardní forma lyr. výpovědi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b="1"/>
              <a:t>lyrika masky</a:t>
            </a:r>
            <a:r>
              <a:rPr lang="cs"/>
              <a:t> = autostylizace (</a:t>
            </a:r>
            <a:r>
              <a:rPr lang="cs" i="1"/>
              <a:t>jsem žena zhýřilá, jež hrám se divým vzdává</a:t>
            </a:r>
            <a:r>
              <a:rPr lang="cs"/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lyrika </a:t>
            </a:r>
            <a:r>
              <a:rPr lang="cs" b="1"/>
              <a:t>kolektivní =</a:t>
            </a:r>
            <a:r>
              <a:rPr lang="cs"/>
              <a:t> ztotožnění se skupinou (národ, třída apod.)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Předmětná lyrika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lyrika </a:t>
            </a:r>
            <a:r>
              <a:rPr lang="cs" b="1"/>
              <a:t>třetí osoby</a:t>
            </a:r>
            <a:r>
              <a:rPr lang="cs"/>
              <a:t> / neosobní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Předvádění na obrazovce (16:9)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Oswald</vt:lpstr>
      <vt:lpstr>Arial</vt:lpstr>
      <vt:lpstr>Montserrat</vt:lpstr>
      <vt:lpstr>Playfair Display</vt:lpstr>
      <vt:lpstr>Pop</vt:lpstr>
      <vt:lpstr>Lyrika/epika/drama</vt:lpstr>
      <vt:lpstr>Epika</vt:lpstr>
      <vt:lpstr>Velká epika</vt:lpstr>
      <vt:lpstr>Prezentace aplikace PowerPoint</vt:lpstr>
      <vt:lpstr>Velká epika – román</vt:lpstr>
      <vt:lpstr>Střední epika</vt:lpstr>
      <vt:lpstr>Drobná epika</vt:lpstr>
      <vt:lpstr>Publicistika</vt:lpstr>
      <vt:lpstr>LYRIKA</vt:lpstr>
      <vt:lpstr>Lyrickoepické žánry</vt:lpstr>
      <vt:lpstr>Vysoká lyrika </vt:lpstr>
      <vt:lpstr>LYRIKA - DALŠÍ TYPY</vt:lpstr>
      <vt:lpstr>DRAMA</vt:lpstr>
      <vt:lpstr>DRAMATICKÉ ŽÁNRY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Lyrika/epika/drama</dc:title>
  <cp:lastModifiedBy>Pavel Pilch</cp:lastModifiedBy>
  <cp:revision>1</cp:revision>
  <dcterms:modified xsi:type="dcterms:W3CDTF">2021-01-05T06:58:05Z</dcterms:modified>
</cp:coreProperties>
</file>