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74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2DDE3CF-FB2B-4BA3-83C0-E0AA838DDBA9}" type="doc">
      <dgm:prSet loTypeId="urn:microsoft.com/office/officeart/2008/layout/HalfCircleOrganizationChart" loCatId="hierarchy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cs-CZ"/>
        </a:p>
      </dgm:t>
    </dgm:pt>
    <dgm:pt modelId="{D8BCA268-D73F-4A91-B7C3-00907A0C3666}">
      <dgm:prSet phldrT="[Text]"/>
      <dgm:spPr/>
      <dgm:t>
        <a:bodyPr/>
        <a:lstStyle/>
        <a:p>
          <a:r>
            <a:rPr lang="es-ES" dirty="0"/>
            <a:t>español castellano</a:t>
          </a:r>
          <a:endParaRPr lang="cs-CZ" dirty="0"/>
        </a:p>
      </dgm:t>
    </dgm:pt>
    <dgm:pt modelId="{A4E50142-FF21-4BF9-8B18-9B293A67EBA3}" type="parTrans" cxnId="{A72FD565-3EA2-4149-84EB-0A215EA07E3B}">
      <dgm:prSet/>
      <dgm:spPr/>
      <dgm:t>
        <a:bodyPr/>
        <a:lstStyle/>
        <a:p>
          <a:endParaRPr lang="cs-CZ"/>
        </a:p>
      </dgm:t>
    </dgm:pt>
    <dgm:pt modelId="{69772C64-4D92-4D88-93A2-511D14BFD47E}" type="sibTrans" cxnId="{A72FD565-3EA2-4149-84EB-0A215EA07E3B}">
      <dgm:prSet/>
      <dgm:spPr/>
      <dgm:t>
        <a:bodyPr/>
        <a:lstStyle/>
        <a:p>
          <a:endParaRPr lang="cs-CZ"/>
        </a:p>
      </dgm:t>
    </dgm:pt>
    <dgm:pt modelId="{5BB16BBE-F0D1-4CFE-9FF3-9368D67B3655}">
      <dgm:prSet phldrT="[Text]"/>
      <dgm:spPr/>
      <dgm:t>
        <a:bodyPr/>
        <a:lstStyle/>
        <a:p>
          <a:r>
            <a:rPr lang="es-ES"/>
            <a:t>castellano norteño</a:t>
          </a:r>
          <a:endParaRPr lang="cs-CZ"/>
        </a:p>
      </dgm:t>
    </dgm:pt>
    <dgm:pt modelId="{E3E4A213-8F4C-4328-9FA1-34314EC219E0}" type="parTrans" cxnId="{BBF9ABE4-6AA0-4016-B7EC-699131968FDA}">
      <dgm:prSet/>
      <dgm:spPr/>
      <dgm:t>
        <a:bodyPr/>
        <a:lstStyle/>
        <a:p>
          <a:endParaRPr lang="cs-CZ"/>
        </a:p>
      </dgm:t>
    </dgm:pt>
    <dgm:pt modelId="{75EDB8AA-B030-495E-B43C-AA162D63D700}" type="sibTrans" cxnId="{BBF9ABE4-6AA0-4016-B7EC-699131968FDA}">
      <dgm:prSet/>
      <dgm:spPr/>
      <dgm:t>
        <a:bodyPr/>
        <a:lstStyle/>
        <a:p>
          <a:endParaRPr lang="cs-CZ"/>
        </a:p>
      </dgm:t>
    </dgm:pt>
    <dgm:pt modelId="{3A6DA383-31B4-447C-9EFE-5B2D8D050D18}">
      <dgm:prSet phldrT="[Text]"/>
      <dgm:spPr/>
      <dgm:t>
        <a:bodyPr/>
        <a:lstStyle/>
        <a:p>
          <a:r>
            <a:rPr lang="es-ES"/>
            <a:t>castellano norteño occidental</a:t>
          </a:r>
          <a:endParaRPr lang="cs-CZ"/>
        </a:p>
      </dgm:t>
    </dgm:pt>
    <dgm:pt modelId="{36D784A9-B8C8-4B61-8B5A-28AE81E8B85C}" type="parTrans" cxnId="{2A9DDAFB-4F29-4B45-9504-AE5B0DAD0666}">
      <dgm:prSet/>
      <dgm:spPr/>
      <dgm:t>
        <a:bodyPr/>
        <a:lstStyle/>
        <a:p>
          <a:endParaRPr lang="cs-CZ"/>
        </a:p>
      </dgm:t>
    </dgm:pt>
    <dgm:pt modelId="{89B8C015-AB92-44B1-B1FE-C30C03AF8EB8}" type="sibTrans" cxnId="{2A9DDAFB-4F29-4B45-9504-AE5B0DAD0666}">
      <dgm:prSet/>
      <dgm:spPr/>
      <dgm:t>
        <a:bodyPr/>
        <a:lstStyle/>
        <a:p>
          <a:endParaRPr lang="cs-CZ"/>
        </a:p>
      </dgm:t>
    </dgm:pt>
    <dgm:pt modelId="{486C1EF1-1D44-4A4C-9779-91FF0C666968}">
      <dgm:prSet phldrT="[Text]"/>
      <dgm:spPr/>
      <dgm:t>
        <a:bodyPr/>
        <a:lstStyle/>
        <a:p>
          <a:r>
            <a:rPr lang="es-ES"/>
            <a:t>castellano de área bilingües</a:t>
          </a:r>
          <a:endParaRPr lang="cs-CZ"/>
        </a:p>
      </dgm:t>
    </dgm:pt>
    <dgm:pt modelId="{D4E230AF-63A6-4480-BA45-EA29452AA782}" type="parTrans" cxnId="{E8EC5A96-1FB3-4E0D-9451-04EEFC191B02}">
      <dgm:prSet/>
      <dgm:spPr/>
      <dgm:t>
        <a:bodyPr/>
        <a:lstStyle/>
        <a:p>
          <a:endParaRPr lang="cs-CZ"/>
        </a:p>
      </dgm:t>
    </dgm:pt>
    <dgm:pt modelId="{4B716DF0-5F68-4FA1-8DA9-BAB4EE800A08}" type="sibTrans" cxnId="{E8EC5A96-1FB3-4E0D-9451-04EEFC191B02}">
      <dgm:prSet/>
      <dgm:spPr/>
      <dgm:t>
        <a:bodyPr/>
        <a:lstStyle/>
        <a:p>
          <a:endParaRPr lang="cs-CZ"/>
        </a:p>
      </dgm:t>
    </dgm:pt>
    <dgm:pt modelId="{62FF779B-EEFD-444B-A164-24BE9A78E446}">
      <dgm:prSet phldrT="[Text]"/>
      <dgm:spPr/>
      <dgm:t>
        <a:bodyPr/>
        <a:lstStyle/>
        <a:p>
          <a:r>
            <a:rPr lang="es-ES"/>
            <a:t>castellano manchego</a:t>
          </a:r>
          <a:endParaRPr lang="cs-CZ"/>
        </a:p>
      </dgm:t>
    </dgm:pt>
    <dgm:pt modelId="{697ADE6B-C434-46D4-A396-957B27085B98}" type="parTrans" cxnId="{E3D20F33-EA51-4097-9A2D-256D4073A223}">
      <dgm:prSet/>
      <dgm:spPr/>
      <dgm:t>
        <a:bodyPr/>
        <a:lstStyle/>
        <a:p>
          <a:endParaRPr lang="cs-CZ"/>
        </a:p>
      </dgm:t>
    </dgm:pt>
    <dgm:pt modelId="{86938F94-B0DB-4A33-9AFA-58E55C1FCA0C}" type="sibTrans" cxnId="{E3D20F33-EA51-4097-9A2D-256D4073A223}">
      <dgm:prSet/>
      <dgm:spPr/>
      <dgm:t>
        <a:bodyPr/>
        <a:lstStyle/>
        <a:p>
          <a:endParaRPr lang="cs-CZ"/>
        </a:p>
      </dgm:t>
    </dgm:pt>
    <dgm:pt modelId="{57BCDF84-CCD4-4320-91CF-890F1A7D1775}">
      <dgm:prSet/>
      <dgm:spPr/>
      <dgm:t>
        <a:bodyPr/>
        <a:lstStyle/>
        <a:p>
          <a:r>
            <a:rPr lang="es-ES"/>
            <a:t>castellano norteño oriental</a:t>
          </a:r>
          <a:endParaRPr lang="cs-CZ"/>
        </a:p>
      </dgm:t>
    </dgm:pt>
    <dgm:pt modelId="{2331A3F2-0C9E-43DF-9377-433F2C553696}" type="parTrans" cxnId="{8F1C5394-A098-4644-B2FE-DC389D64519F}">
      <dgm:prSet/>
      <dgm:spPr/>
      <dgm:t>
        <a:bodyPr/>
        <a:lstStyle/>
        <a:p>
          <a:endParaRPr lang="cs-CZ"/>
        </a:p>
      </dgm:t>
    </dgm:pt>
    <dgm:pt modelId="{74D811CA-8144-4E6F-B0DD-D5187A192B37}" type="sibTrans" cxnId="{8F1C5394-A098-4644-B2FE-DC389D64519F}">
      <dgm:prSet/>
      <dgm:spPr/>
      <dgm:t>
        <a:bodyPr/>
        <a:lstStyle/>
        <a:p>
          <a:endParaRPr lang="cs-CZ"/>
        </a:p>
      </dgm:t>
    </dgm:pt>
    <dgm:pt modelId="{1F0AEA99-2E38-0F4B-8076-31351D422091}" type="pres">
      <dgm:prSet presAssocID="{B2DDE3CF-FB2B-4BA3-83C0-E0AA838DDBA9}" presName="Name0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B6978657-D14F-2E4E-9B2B-56DDFBF6F885}" type="pres">
      <dgm:prSet presAssocID="{D8BCA268-D73F-4A91-B7C3-00907A0C3666}" presName="hierRoot1" presStyleCnt="0">
        <dgm:presLayoutVars>
          <dgm:hierBranch val="init"/>
        </dgm:presLayoutVars>
      </dgm:prSet>
      <dgm:spPr/>
    </dgm:pt>
    <dgm:pt modelId="{08525DA3-FE77-644C-991B-2BB45538FA26}" type="pres">
      <dgm:prSet presAssocID="{D8BCA268-D73F-4A91-B7C3-00907A0C3666}" presName="rootComposite1" presStyleCnt="0"/>
      <dgm:spPr/>
    </dgm:pt>
    <dgm:pt modelId="{88A2215B-9731-5447-8E02-7EB6336F117F}" type="pres">
      <dgm:prSet presAssocID="{D8BCA268-D73F-4A91-B7C3-00907A0C3666}" presName="rootText1" presStyleLbl="alignAcc1" presStyleIdx="0" presStyleCnt="0">
        <dgm:presLayoutVars>
          <dgm:chPref val="3"/>
        </dgm:presLayoutVars>
      </dgm:prSet>
      <dgm:spPr/>
    </dgm:pt>
    <dgm:pt modelId="{B91EED0B-5182-8E46-8260-DD4DFE3F15FC}" type="pres">
      <dgm:prSet presAssocID="{D8BCA268-D73F-4A91-B7C3-00907A0C3666}" presName="topArc1" presStyleLbl="parChTrans1D1" presStyleIdx="0" presStyleCnt="12"/>
      <dgm:spPr/>
    </dgm:pt>
    <dgm:pt modelId="{912346B4-FE77-A943-B32D-B4DFB8A9B8CA}" type="pres">
      <dgm:prSet presAssocID="{D8BCA268-D73F-4A91-B7C3-00907A0C3666}" presName="bottomArc1" presStyleLbl="parChTrans1D1" presStyleIdx="1" presStyleCnt="12"/>
      <dgm:spPr/>
    </dgm:pt>
    <dgm:pt modelId="{39BC99EB-B48A-0341-BCDD-A759B121C45F}" type="pres">
      <dgm:prSet presAssocID="{D8BCA268-D73F-4A91-B7C3-00907A0C3666}" presName="topConnNode1" presStyleLbl="node1" presStyleIdx="0" presStyleCnt="0"/>
      <dgm:spPr/>
    </dgm:pt>
    <dgm:pt modelId="{CE490DB7-37AF-B346-8D2A-8148375904C1}" type="pres">
      <dgm:prSet presAssocID="{D8BCA268-D73F-4A91-B7C3-00907A0C3666}" presName="hierChild2" presStyleCnt="0"/>
      <dgm:spPr/>
    </dgm:pt>
    <dgm:pt modelId="{5BC23A28-D071-704F-9DBA-675C53801035}" type="pres">
      <dgm:prSet presAssocID="{E3E4A213-8F4C-4328-9FA1-34314EC219E0}" presName="Name28" presStyleLbl="parChTrans1D2" presStyleIdx="0" presStyleCnt="2"/>
      <dgm:spPr/>
    </dgm:pt>
    <dgm:pt modelId="{5BC66C92-139E-5644-8161-CE5DB50CA083}" type="pres">
      <dgm:prSet presAssocID="{5BB16BBE-F0D1-4CFE-9FF3-9368D67B3655}" presName="hierRoot2" presStyleCnt="0">
        <dgm:presLayoutVars>
          <dgm:hierBranch val="init"/>
        </dgm:presLayoutVars>
      </dgm:prSet>
      <dgm:spPr/>
    </dgm:pt>
    <dgm:pt modelId="{2FBBF67E-C3F1-9042-8079-83F2A6772AA4}" type="pres">
      <dgm:prSet presAssocID="{5BB16BBE-F0D1-4CFE-9FF3-9368D67B3655}" presName="rootComposite2" presStyleCnt="0"/>
      <dgm:spPr/>
    </dgm:pt>
    <dgm:pt modelId="{6AFB14A0-26AE-8F4E-89F8-B2FE25118BAF}" type="pres">
      <dgm:prSet presAssocID="{5BB16BBE-F0D1-4CFE-9FF3-9368D67B3655}" presName="rootText2" presStyleLbl="alignAcc1" presStyleIdx="0" presStyleCnt="0">
        <dgm:presLayoutVars>
          <dgm:chPref val="3"/>
        </dgm:presLayoutVars>
      </dgm:prSet>
      <dgm:spPr/>
    </dgm:pt>
    <dgm:pt modelId="{D3CBEAA5-C032-9949-A339-C2174116F129}" type="pres">
      <dgm:prSet presAssocID="{5BB16BBE-F0D1-4CFE-9FF3-9368D67B3655}" presName="topArc2" presStyleLbl="parChTrans1D1" presStyleIdx="2" presStyleCnt="12"/>
      <dgm:spPr/>
    </dgm:pt>
    <dgm:pt modelId="{7FCE87C4-94C3-F041-8DBB-3CDC97220DC3}" type="pres">
      <dgm:prSet presAssocID="{5BB16BBE-F0D1-4CFE-9FF3-9368D67B3655}" presName="bottomArc2" presStyleLbl="parChTrans1D1" presStyleIdx="3" presStyleCnt="12"/>
      <dgm:spPr/>
    </dgm:pt>
    <dgm:pt modelId="{46BA0AF3-E111-5944-99BC-E9F9555007BB}" type="pres">
      <dgm:prSet presAssocID="{5BB16BBE-F0D1-4CFE-9FF3-9368D67B3655}" presName="topConnNode2" presStyleLbl="node2" presStyleIdx="0" presStyleCnt="0"/>
      <dgm:spPr/>
    </dgm:pt>
    <dgm:pt modelId="{37E1B9CE-C5ED-0942-9B4B-BA1008A1E2B6}" type="pres">
      <dgm:prSet presAssocID="{5BB16BBE-F0D1-4CFE-9FF3-9368D67B3655}" presName="hierChild4" presStyleCnt="0"/>
      <dgm:spPr/>
    </dgm:pt>
    <dgm:pt modelId="{3ACE75AF-A950-B840-AF91-DCFC6A944A09}" type="pres">
      <dgm:prSet presAssocID="{36D784A9-B8C8-4B61-8B5A-28AE81E8B85C}" presName="Name28" presStyleLbl="parChTrans1D3" presStyleIdx="0" presStyleCnt="3"/>
      <dgm:spPr/>
    </dgm:pt>
    <dgm:pt modelId="{1ED38497-A5CA-1E4B-A4ED-D581DD841F72}" type="pres">
      <dgm:prSet presAssocID="{3A6DA383-31B4-447C-9EFE-5B2D8D050D18}" presName="hierRoot2" presStyleCnt="0">
        <dgm:presLayoutVars>
          <dgm:hierBranch val="init"/>
        </dgm:presLayoutVars>
      </dgm:prSet>
      <dgm:spPr/>
    </dgm:pt>
    <dgm:pt modelId="{7D4917FF-309D-EC4D-AF1D-C6F928674071}" type="pres">
      <dgm:prSet presAssocID="{3A6DA383-31B4-447C-9EFE-5B2D8D050D18}" presName="rootComposite2" presStyleCnt="0"/>
      <dgm:spPr/>
    </dgm:pt>
    <dgm:pt modelId="{03636336-0C84-FC47-8921-25F3EF3DD857}" type="pres">
      <dgm:prSet presAssocID="{3A6DA383-31B4-447C-9EFE-5B2D8D050D18}" presName="rootText2" presStyleLbl="alignAcc1" presStyleIdx="0" presStyleCnt="0">
        <dgm:presLayoutVars>
          <dgm:chPref val="3"/>
        </dgm:presLayoutVars>
      </dgm:prSet>
      <dgm:spPr/>
    </dgm:pt>
    <dgm:pt modelId="{70E3983D-3C2C-A541-86C2-BE1542CCBAF0}" type="pres">
      <dgm:prSet presAssocID="{3A6DA383-31B4-447C-9EFE-5B2D8D050D18}" presName="topArc2" presStyleLbl="parChTrans1D1" presStyleIdx="4" presStyleCnt="12"/>
      <dgm:spPr/>
    </dgm:pt>
    <dgm:pt modelId="{4EC3F03D-8137-3149-9574-32CF1F718938}" type="pres">
      <dgm:prSet presAssocID="{3A6DA383-31B4-447C-9EFE-5B2D8D050D18}" presName="bottomArc2" presStyleLbl="parChTrans1D1" presStyleIdx="5" presStyleCnt="12"/>
      <dgm:spPr/>
    </dgm:pt>
    <dgm:pt modelId="{573EECBC-8B1C-C24D-B893-507E8215D1F3}" type="pres">
      <dgm:prSet presAssocID="{3A6DA383-31B4-447C-9EFE-5B2D8D050D18}" presName="topConnNode2" presStyleLbl="node3" presStyleIdx="0" presStyleCnt="0"/>
      <dgm:spPr/>
    </dgm:pt>
    <dgm:pt modelId="{0F46F4CC-7A2E-F04A-907F-8FD1327453F6}" type="pres">
      <dgm:prSet presAssocID="{3A6DA383-31B4-447C-9EFE-5B2D8D050D18}" presName="hierChild4" presStyleCnt="0"/>
      <dgm:spPr/>
    </dgm:pt>
    <dgm:pt modelId="{ADFB087E-BE30-6844-87F3-2047956C456D}" type="pres">
      <dgm:prSet presAssocID="{3A6DA383-31B4-447C-9EFE-5B2D8D050D18}" presName="hierChild5" presStyleCnt="0"/>
      <dgm:spPr/>
    </dgm:pt>
    <dgm:pt modelId="{FB182D0B-17D2-D944-8418-E841C4479DD0}" type="pres">
      <dgm:prSet presAssocID="{D4E230AF-63A6-4480-BA45-EA29452AA782}" presName="Name28" presStyleLbl="parChTrans1D3" presStyleIdx="1" presStyleCnt="3"/>
      <dgm:spPr/>
    </dgm:pt>
    <dgm:pt modelId="{2523B27A-C5C8-E340-B017-B63F79BEE765}" type="pres">
      <dgm:prSet presAssocID="{486C1EF1-1D44-4A4C-9779-91FF0C666968}" presName="hierRoot2" presStyleCnt="0">
        <dgm:presLayoutVars>
          <dgm:hierBranch val="init"/>
        </dgm:presLayoutVars>
      </dgm:prSet>
      <dgm:spPr/>
    </dgm:pt>
    <dgm:pt modelId="{3C63F373-3C12-DD4D-A5A5-876FA036743C}" type="pres">
      <dgm:prSet presAssocID="{486C1EF1-1D44-4A4C-9779-91FF0C666968}" presName="rootComposite2" presStyleCnt="0"/>
      <dgm:spPr/>
    </dgm:pt>
    <dgm:pt modelId="{F73F5B69-5F9B-2F47-90D4-9F5690CF3E2F}" type="pres">
      <dgm:prSet presAssocID="{486C1EF1-1D44-4A4C-9779-91FF0C666968}" presName="rootText2" presStyleLbl="alignAcc1" presStyleIdx="0" presStyleCnt="0">
        <dgm:presLayoutVars>
          <dgm:chPref val="3"/>
        </dgm:presLayoutVars>
      </dgm:prSet>
      <dgm:spPr/>
    </dgm:pt>
    <dgm:pt modelId="{967B804F-2662-1B4E-894B-DC72EEA11A57}" type="pres">
      <dgm:prSet presAssocID="{486C1EF1-1D44-4A4C-9779-91FF0C666968}" presName="topArc2" presStyleLbl="parChTrans1D1" presStyleIdx="6" presStyleCnt="12"/>
      <dgm:spPr/>
    </dgm:pt>
    <dgm:pt modelId="{DF935B09-9897-B748-A572-1943D143ACAB}" type="pres">
      <dgm:prSet presAssocID="{486C1EF1-1D44-4A4C-9779-91FF0C666968}" presName="bottomArc2" presStyleLbl="parChTrans1D1" presStyleIdx="7" presStyleCnt="12"/>
      <dgm:spPr/>
    </dgm:pt>
    <dgm:pt modelId="{86E75CC4-3E1D-C44D-9F07-52007E3F466F}" type="pres">
      <dgm:prSet presAssocID="{486C1EF1-1D44-4A4C-9779-91FF0C666968}" presName="topConnNode2" presStyleLbl="node3" presStyleIdx="0" presStyleCnt="0"/>
      <dgm:spPr/>
    </dgm:pt>
    <dgm:pt modelId="{761BA927-1990-6E4F-9AE7-86811C1DA89B}" type="pres">
      <dgm:prSet presAssocID="{486C1EF1-1D44-4A4C-9779-91FF0C666968}" presName="hierChild4" presStyleCnt="0"/>
      <dgm:spPr/>
    </dgm:pt>
    <dgm:pt modelId="{2D97A8A0-9DD2-2644-AE6C-E8D2E6827D48}" type="pres">
      <dgm:prSet presAssocID="{486C1EF1-1D44-4A4C-9779-91FF0C666968}" presName="hierChild5" presStyleCnt="0"/>
      <dgm:spPr/>
    </dgm:pt>
    <dgm:pt modelId="{7F522259-B90C-CE48-9A71-26954D2EF547}" type="pres">
      <dgm:prSet presAssocID="{2331A3F2-0C9E-43DF-9377-433F2C553696}" presName="Name28" presStyleLbl="parChTrans1D3" presStyleIdx="2" presStyleCnt="3"/>
      <dgm:spPr/>
    </dgm:pt>
    <dgm:pt modelId="{2A0F1C4F-D04F-5E40-B3AA-23BB2D1739AB}" type="pres">
      <dgm:prSet presAssocID="{57BCDF84-CCD4-4320-91CF-890F1A7D1775}" presName="hierRoot2" presStyleCnt="0">
        <dgm:presLayoutVars>
          <dgm:hierBranch val="init"/>
        </dgm:presLayoutVars>
      </dgm:prSet>
      <dgm:spPr/>
    </dgm:pt>
    <dgm:pt modelId="{5B7424E9-DBD4-9F46-A5DB-22F53DAA8250}" type="pres">
      <dgm:prSet presAssocID="{57BCDF84-CCD4-4320-91CF-890F1A7D1775}" presName="rootComposite2" presStyleCnt="0"/>
      <dgm:spPr/>
    </dgm:pt>
    <dgm:pt modelId="{14DFEAF9-50E5-EB4D-BAC8-B860EC1BBC86}" type="pres">
      <dgm:prSet presAssocID="{57BCDF84-CCD4-4320-91CF-890F1A7D1775}" presName="rootText2" presStyleLbl="alignAcc1" presStyleIdx="0" presStyleCnt="0">
        <dgm:presLayoutVars>
          <dgm:chPref val="3"/>
        </dgm:presLayoutVars>
      </dgm:prSet>
      <dgm:spPr/>
    </dgm:pt>
    <dgm:pt modelId="{B6D453B2-6AB1-EC41-9B59-EC0CD8203761}" type="pres">
      <dgm:prSet presAssocID="{57BCDF84-CCD4-4320-91CF-890F1A7D1775}" presName="topArc2" presStyleLbl="parChTrans1D1" presStyleIdx="8" presStyleCnt="12"/>
      <dgm:spPr/>
    </dgm:pt>
    <dgm:pt modelId="{0BD98D9B-872D-714F-AC0F-9E420D026715}" type="pres">
      <dgm:prSet presAssocID="{57BCDF84-CCD4-4320-91CF-890F1A7D1775}" presName="bottomArc2" presStyleLbl="parChTrans1D1" presStyleIdx="9" presStyleCnt="12"/>
      <dgm:spPr/>
    </dgm:pt>
    <dgm:pt modelId="{E49D9046-77E2-C942-B322-863B80A33B91}" type="pres">
      <dgm:prSet presAssocID="{57BCDF84-CCD4-4320-91CF-890F1A7D1775}" presName="topConnNode2" presStyleLbl="node3" presStyleIdx="0" presStyleCnt="0"/>
      <dgm:spPr/>
    </dgm:pt>
    <dgm:pt modelId="{3214C8CA-6606-1243-951A-D37AE6AEAD67}" type="pres">
      <dgm:prSet presAssocID="{57BCDF84-CCD4-4320-91CF-890F1A7D1775}" presName="hierChild4" presStyleCnt="0"/>
      <dgm:spPr/>
    </dgm:pt>
    <dgm:pt modelId="{B77359D0-0E33-8447-AC90-D82DF9B4AD9A}" type="pres">
      <dgm:prSet presAssocID="{57BCDF84-CCD4-4320-91CF-890F1A7D1775}" presName="hierChild5" presStyleCnt="0"/>
      <dgm:spPr/>
    </dgm:pt>
    <dgm:pt modelId="{50D2B0BA-3FE5-9C47-80BE-EC4211DCA227}" type="pres">
      <dgm:prSet presAssocID="{5BB16BBE-F0D1-4CFE-9FF3-9368D67B3655}" presName="hierChild5" presStyleCnt="0"/>
      <dgm:spPr/>
    </dgm:pt>
    <dgm:pt modelId="{E505292C-BCC3-8840-A41A-DB4832D01D2B}" type="pres">
      <dgm:prSet presAssocID="{697ADE6B-C434-46D4-A396-957B27085B98}" presName="Name28" presStyleLbl="parChTrans1D2" presStyleIdx="1" presStyleCnt="2"/>
      <dgm:spPr/>
    </dgm:pt>
    <dgm:pt modelId="{0BCEB86A-427A-6749-BA15-F5E8AEA1D57B}" type="pres">
      <dgm:prSet presAssocID="{62FF779B-EEFD-444B-A164-24BE9A78E446}" presName="hierRoot2" presStyleCnt="0">
        <dgm:presLayoutVars>
          <dgm:hierBranch val="init"/>
        </dgm:presLayoutVars>
      </dgm:prSet>
      <dgm:spPr/>
    </dgm:pt>
    <dgm:pt modelId="{0CCF293A-D929-5341-8CEA-F8F8BE5C8CBC}" type="pres">
      <dgm:prSet presAssocID="{62FF779B-EEFD-444B-A164-24BE9A78E446}" presName="rootComposite2" presStyleCnt="0"/>
      <dgm:spPr/>
    </dgm:pt>
    <dgm:pt modelId="{6F59B0D4-F9E7-EB46-9220-A76217A7C570}" type="pres">
      <dgm:prSet presAssocID="{62FF779B-EEFD-444B-A164-24BE9A78E446}" presName="rootText2" presStyleLbl="alignAcc1" presStyleIdx="0" presStyleCnt="0">
        <dgm:presLayoutVars>
          <dgm:chPref val="3"/>
        </dgm:presLayoutVars>
      </dgm:prSet>
      <dgm:spPr/>
    </dgm:pt>
    <dgm:pt modelId="{2D501DBA-26AD-2D45-9F78-8744CECEF976}" type="pres">
      <dgm:prSet presAssocID="{62FF779B-EEFD-444B-A164-24BE9A78E446}" presName="topArc2" presStyleLbl="parChTrans1D1" presStyleIdx="10" presStyleCnt="12"/>
      <dgm:spPr/>
    </dgm:pt>
    <dgm:pt modelId="{9F8D44E8-825E-354F-B596-CE8F798803EA}" type="pres">
      <dgm:prSet presAssocID="{62FF779B-EEFD-444B-A164-24BE9A78E446}" presName="bottomArc2" presStyleLbl="parChTrans1D1" presStyleIdx="11" presStyleCnt="12"/>
      <dgm:spPr/>
    </dgm:pt>
    <dgm:pt modelId="{E2AF92BC-2A3F-6F43-8B9E-15B49B5C597C}" type="pres">
      <dgm:prSet presAssocID="{62FF779B-EEFD-444B-A164-24BE9A78E446}" presName="topConnNode2" presStyleLbl="node2" presStyleIdx="0" presStyleCnt="0"/>
      <dgm:spPr/>
    </dgm:pt>
    <dgm:pt modelId="{6E41F609-B099-6543-8092-67291588D8D0}" type="pres">
      <dgm:prSet presAssocID="{62FF779B-EEFD-444B-A164-24BE9A78E446}" presName="hierChild4" presStyleCnt="0"/>
      <dgm:spPr/>
    </dgm:pt>
    <dgm:pt modelId="{ABC67DB9-CBF1-A943-970A-C5A83E439DF3}" type="pres">
      <dgm:prSet presAssocID="{62FF779B-EEFD-444B-A164-24BE9A78E446}" presName="hierChild5" presStyleCnt="0"/>
      <dgm:spPr/>
    </dgm:pt>
    <dgm:pt modelId="{C0E84C82-A325-5D49-8F6B-2E173AD3FA91}" type="pres">
      <dgm:prSet presAssocID="{D8BCA268-D73F-4A91-B7C3-00907A0C3666}" presName="hierChild3" presStyleCnt="0"/>
      <dgm:spPr/>
    </dgm:pt>
  </dgm:ptLst>
  <dgm:cxnLst>
    <dgm:cxn modelId="{C611DD00-7E8A-FF4D-996A-749D9CFC71CA}" type="presOf" srcId="{3A6DA383-31B4-447C-9EFE-5B2D8D050D18}" destId="{03636336-0C84-FC47-8921-25F3EF3DD857}" srcOrd="0" destOrd="0" presId="urn:microsoft.com/office/officeart/2008/layout/HalfCircleOrganizationChart"/>
    <dgm:cxn modelId="{C5AAFC07-2471-7246-87EC-03D3EEE09A10}" type="presOf" srcId="{62FF779B-EEFD-444B-A164-24BE9A78E446}" destId="{E2AF92BC-2A3F-6F43-8B9E-15B49B5C597C}" srcOrd="1" destOrd="0" presId="urn:microsoft.com/office/officeart/2008/layout/HalfCircleOrganizationChart"/>
    <dgm:cxn modelId="{AC93AA2E-3F1F-8847-91F8-F1004DE2126F}" type="presOf" srcId="{D8BCA268-D73F-4A91-B7C3-00907A0C3666}" destId="{39BC99EB-B48A-0341-BCDD-A759B121C45F}" srcOrd="1" destOrd="0" presId="urn:microsoft.com/office/officeart/2008/layout/HalfCircleOrganizationChart"/>
    <dgm:cxn modelId="{E3D20F33-EA51-4097-9A2D-256D4073A223}" srcId="{D8BCA268-D73F-4A91-B7C3-00907A0C3666}" destId="{62FF779B-EEFD-444B-A164-24BE9A78E446}" srcOrd="1" destOrd="0" parTransId="{697ADE6B-C434-46D4-A396-957B27085B98}" sibTransId="{86938F94-B0DB-4A33-9AFA-58E55C1FCA0C}"/>
    <dgm:cxn modelId="{3D729035-F933-ED44-B3BA-304654C41635}" type="presOf" srcId="{5BB16BBE-F0D1-4CFE-9FF3-9368D67B3655}" destId="{6AFB14A0-26AE-8F4E-89F8-B2FE25118BAF}" srcOrd="0" destOrd="0" presId="urn:microsoft.com/office/officeart/2008/layout/HalfCircleOrganizationChart"/>
    <dgm:cxn modelId="{300D6D36-D311-1A4F-8694-683488059596}" type="presOf" srcId="{D4E230AF-63A6-4480-BA45-EA29452AA782}" destId="{FB182D0B-17D2-D944-8418-E841C4479DD0}" srcOrd="0" destOrd="0" presId="urn:microsoft.com/office/officeart/2008/layout/HalfCircleOrganizationChart"/>
    <dgm:cxn modelId="{B2AA303F-6DDC-E34E-9C10-1130B83EC543}" type="presOf" srcId="{36D784A9-B8C8-4B61-8B5A-28AE81E8B85C}" destId="{3ACE75AF-A950-B840-AF91-DCFC6A944A09}" srcOrd="0" destOrd="0" presId="urn:microsoft.com/office/officeart/2008/layout/HalfCircleOrganizationChart"/>
    <dgm:cxn modelId="{3390FC42-133C-1B4B-9076-D0F42F46D03C}" type="presOf" srcId="{B2DDE3CF-FB2B-4BA3-83C0-E0AA838DDBA9}" destId="{1F0AEA99-2E38-0F4B-8076-31351D422091}" srcOrd="0" destOrd="0" presId="urn:microsoft.com/office/officeart/2008/layout/HalfCircleOrganizationChart"/>
    <dgm:cxn modelId="{7A423744-A869-A242-958E-74C35B6FC609}" type="presOf" srcId="{57BCDF84-CCD4-4320-91CF-890F1A7D1775}" destId="{E49D9046-77E2-C942-B322-863B80A33B91}" srcOrd="1" destOrd="0" presId="urn:microsoft.com/office/officeart/2008/layout/HalfCircleOrganizationChart"/>
    <dgm:cxn modelId="{445D014E-CCA1-C24C-857A-6966362E448E}" type="presOf" srcId="{2331A3F2-0C9E-43DF-9377-433F2C553696}" destId="{7F522259-B90C-CE48-9A71-26954D2EF547}" srcOrd="0" destOrd="0" presId="urn:microsoft.com/office/officeart/2008/layout/HalfCircleOrganizationChart"/>
    <dgm:cxn modelId="{68CD1E5F-198D-4642-AE84-D337C8B8CE61}" type="presOf" srcId="{62FF779B-EEFD-444B-A164-24BE9A78E446}" destId="{6F59B0D4-F9E7-EB46-9220-A76217A7C570}" srcOrd="0" destOrd="0" presId="urn:microsoft.com/office/officeart/2008/layout/HalfCircleOrganizationChart"/>
    <dgm:cxn modelId="{A72FD565-3EA2-4149-84EB-0A215EA07E3B}" srcId="{B2DDE3CF-FB2B-4BA3-83C0-E0AA838DDBA9}" destId="{D8BCA268-D73F-4A91-B7C3-00907A0C3666}" srcOrd="0" destOrd="0" parTransId="{A4E50142-FF21-4BF9-8B18-9B293A67EBA3}" sibTransId="{69772C64-4D92-4D88-93A2-511D14BFD47E}"/>
    <dgm:cxn modelId="{F7C70080-5413-8C4F-B63F-DAE35DAFB3A3}" type="presOf" srcId="{D8BCA268-D73F-4A91-B7C3-00907A0C3666}" destId="{88A2215B-9731-5447-8E02-7EB6336F117F}" srcOrd="0" destOrd="0" presId="urn:microsoft.com/office/officeart/2008/layout/HalfCircleOrganizationChart"/>
    <dgm:cxn modelId="{8F1C5394-A098-4644-B2FE-DC389D64519F}" srcId="{5BB16BBE-F0D1-4CFE-9FF3-9368D67B3655}" destId="{57BCDF84-CCD4-4320-91CF-890F1A7D1775}" srcOrd="2" destOrd="0" parTransId="{2331A3F2-0C9E-43DF-9377-433F2C553696}" sibTransId="{74D811CA-8144-4E6F-B0DD-D5187A192B37}"/>
    <dgm:cxn modelId="{E8EC5A96-1FB3-4E0D-9451-04EEFC191B02}" srcId="{5BB16BBE-F0D1-4CFE-9FF3-9368D67B3655}" destId="{486C1EF1-1D44-4A4C-9779-91FF0C666968}" srcOrd="1" destOrd="0" parTransId="{D4E230AF-63A6-4480-BA45-EA29452AA782}" sibTransId="{4B716DF0-5F68-4FA1-8DA9-BAB4EE800A08}"/>
    <dgm:cxn modelId="{60E2AD97-6053-0A4E-A5EB-7E177AC28C55}" type="presOf" srcId="{486C1EF1-1D44-4A4C-9779-91FF0C666968}" destId="{F73F5B69-5F9B-2F47-90D4-9F5690CF3E2F}" srcOrd="0" destOrd="0" presId="urn:microsoft.com/office/officeart/2008/layout/HalfCircleOrganizationChart"/>
    <dgm:cxn modelId="{8C4474A4-B26F-5446-9353-E2DC93990842}" type="presOf" srcId="{486C1EF1-1D44-4A4C-9779-91FF0C666968}" destId="{86E75CC4-3E1D-C44D-9F07-52007E3F466F}" srcOrd="1" destOrd="0" presId="urn:microsoft.com/office/officeart/2008/layout/HalfCircleOrganizationChart"/>
    <dgm:cxn modelId="{686E86B2-23A6-D84A-AF18-8E67860964AD}" type="presOf" srcId="{3A6DA383-31B4-447C-9EFE-5B2D8D050D18}" destId="{573EECBC-8B1C-C24D-B893-507E8215D1F3}" srcOrd="1" destOrd="0" presId="urn:microsoft.com/office/officeart/2008/layout/HalfCircleOrganizationChart"/>
    <dgm:cxn modelId="{F31C74BE-4E9D-6647-B643-D56191E2BDD0}" type="presOf" srcId="{697ADE6B-C434-46D4-A396-957B27085B98}" destId="{E505292C-BCC3-8840-A41A-DB4832D01D2B}" srcOrd="0" destOrd="0" presId="urn:microsoft.com/office/officeart/2008/layout/HalfCircleOrganizationChart"/>
    <dgm:cxn modelId="{B02EAECB-3CE7-7944-A76B-D1251FC8CCFB}" type="presOf" srcId="{57BCDF84-CCD4-4320-91CF-890F1A7D1775}" destId="{14DFEAF9-50E5-EB4D-BAC8-B860EC1BBC86}" srcOrd="0" destOrd="0" presId="urn:microsoft.com/office/officeart/2008/layout/HalfCircleOrganizationChart"/>
    <dgm:cxn modelId="{637FD0D1-A862-7E42-A5B7-DC1FAAA6A9DE}" type="presOf" srcId="{E3E4A213-8F4C-4328-9FA1-34314EC219E0}" destId="{5BC23A28-D071-704F-9DBA-675C53801035}" srcOrd="0" destOrd="0" presId="urn:microsoft.com/office/officeart/2008/layout/HalfCircleOrganizationChart"/>
    <dgm:cxn modelId="{59C44AD2-6520-424F-A088-3EE5B7153458}" type="presOf" srcId="{5BB16BBE-F0D1-4CFE-9FF3-9368D67B3655}" destId="{46BA0AF3-E111-5944-99BC-E9F9555007BB}" srcOrd="1" destOrd="0" presId="urn:microsoft.com/office/officeart/2008/layout/HalfCircleOrganizationChart"/>
    <dgm:cxn modelId="{BBF9ABE4-6AA0-4016-B7EC-699131968FDA}" srcId="{D8BCA268-D73F-4A91-B7C3-00907A0C3666}" destId="{5BB16BBE-F0D1-4CFE-9FF3-9368D67B3655}" srcOrd="0" destOrd="0" parTransId="{E3E4A213-8F4C-4328-9FA1-34314EC219E0}" sibTransId="{75EDB8AA-B030-495E-B43C-AA162D63D700}"/>
    <dgm:cxn modelId="{2A9DDAFB-4F29-4B45-9504-AE5B0DAD0666}" srcId="{5BB16BBE-F0D1-4CFE-9FF3-9368D67B3655}" destId="{3A6DA383-31B4-447C-9EFE-5B2D8D050D18}" srcOrd="0" destOrd="0" parTransId="{36D784A9-B8C8-4B61-8B5A-28AE81E8B85C}" sibTransId="{89B8C015-AB92-44B1-B1FE-C30C03AF8EB8}"/>
    <dgm:cxn modelId="{5DCDE389-AA97-E34B-9CB1-8B052F9D80C8}" type="presParOf" srcId="{1F0AEA99-2E38-0F4B-8076-31351D422091}" destId="{B6978657-D14F-2E4E-9B2B-56DDFBF6F885}" srcOrd="0" destOrd="0" presId="urn:microsoft.com/office/officeart/2008/layout/HalfCircleOrganizationChart"/>
    <dgm:cxn modelId="{BB641AEF-9F8A-0B4C-9343-5BA55CF7579A}" type="presParOf" srcId="{B6978657-D14F-2E4E-9B2B-56DDFBF6F885}" destId="{08525DA3-FE77-644C-991B-2BB45538FA26}" srcOrd="0" destOrd="0" presId="urn:microsoft.com/office/officeart/2008/layout/HalfCircleOrganizationChart"/>
    <dgm:cxn modelId="{790880BF-800A-CE49-8AAF-7D27DF1E839B}" type="presParOf" srcId="{08525DA3-FE77-644C-991B-2BB45538FA26}" destId="{88A2215B-9731-5447-8E02-7EB6336F117F}" srcOrd="0" destOrd="0" presId="urn:microsoft.com/office/officeart/2008/layout/HalfCircleOrganizationChart"/>
    <dgm:cxn modelId="{019097AC-8F2E-FC4D-898A-5E05C3D60B36}" type="presParOf" srcId="{08525DA3-FE77-644C-991B-2BB45538FA26}" destId="{B91EED0B-5182-8E46-8260-DD4DFE3F15FC}" srcOrd="1" destOrd="0" presId="urn:microsoft.com/office/officeart/2008/layout/HalfCircleOrganizationChart"/>
    <dgm:cxn modelId="{A2F62429-55C0-474F-A29E-10709170A542}" type="presParOf" srcId="{08525DA3-FE77-644C-991B-2BB45538FA26}" destId="{912346B4-FE77-A943-B32D-B4DFB8A9B8CA}" srcOrd="2" destOrd="0" presId="urn:microsoft.com/office/officeart/2008/layout/HalfCircleOrganizationChart"/>
    <dgm:cxn modelId="{40F642F1-997B-AE4F-904C-760DCDC49A95}" type="presParOf" srcId="{08525DA3-FE77-644C-991B-2BB45538FA26}" destId="{39BC99EB-B48A-0341-BCDD-A759B121C45F}" srcOrd="3" destOrd="0" presId="urn:microsoft.com/office/officeart/2008/layout/HalfCircleOrganizationChart"/>
    <dgm:cxn modelId="{46F522E7-FCE8-7B44-9DBD-45C65B39E470}" type="presParOf" srcId="{B6978657-D14F-2E4E-9B2B-56DDFBF6F885}" destId="{CE490DB7-37AF-B346-8D2A-8148375904C1}" srcOrd="1" destOrd="0" presId="urn:microsoft.com/office/officeart/2008/layout/HalfCircleOrganizationChart"/>
    <dgm:cxn modelId="{52C83B8A-FF25-2C42-A2EE-29FBD33D75F1}" type="presParOf" srcId="{CE490DB7-37AF-B346-8D2A-8148375904C1}" destId="{5BC23A28-D071-704F-9DBA-675C53801035}" srcOrd="0" destOrd="0" presId="urn:microsoft.com/office/officeart/2008/layout/HalfCircleOrganizationChart"/>
    <dgm:cxn modelId="{FDD2B6D4-AB4C-3349-BDC5-C527A52C9579}" type="presParOf" srcId="{CE490DB7-37AF-B346-8D2A-8148375904C1}" destId="{5BC66C92-139E-5644-8161-CE5DB50CA083}" srcOrd="1" destOrd="0" presId="urn:microsoft.com/office/officeart/2008/layout/HalfCircleOrganizationChart"/>
    <dgm:cxn modelId="{FCBAD1B2-03F4-EC4E-9AAA-F3771FA03302}" type="presParOf" srcId="{5BC66C92-139E-5644-8161-CE5DB50CA083}" destId="{2FBBF67E-C3F1-9042-8079-83F2A6772AA4}" srcOrd="0" destOrd="0" presId="urn:microsoft.com/office/officeart/2008/layout/HalfCircleOrganizationChart"/>
    <dgm:cxn modelId="{C58C7C45-D097-D14C-80C0-00713430D602}" type="presParOf" srcId="{2FBBF67E-C3F1-9042-8079-83F2A6772AA4}" destId="{6AFB14A0-26AE-8F4E-89F8-B2FE25118BAF}" srcOrd="0" destOrd="0" presId="urn:microsoft.com/office/officeart/2008/layout/HalfCircleOrganizationChart"/>
    <dgm:cxn modelId="{774D432C-A059-BD4F-AD60-C9CCB1102D93}" type="presParOf" srcId="{2FBBF67E-C3F1-9042-8079-83F2A6772AA4}" destId="{D3CBEAA5-C032-9949-A339-C2174116F129}" srcOrd="1" destOrd="0" presId="urn:microsoft.com/office/officeart/2008/layout/HalfCircleOrganizationChart"/>
    <dgm:cxn modelId="{864E61E5-74EF-D54B-924B-69DBD3527C83}" type="presParOf" srcId="{2FBBF67E-C3F1-9042-8079-83F2A6772AA4}" destId="{7FCE87C4-94C3-F041-8DBB-3CDC97220DC3}" srcOrd="2" destOrd="0" presId="urn:microsoft.com/office/officeart/2008/layout/HalfCircleOrganizationChart"/>
    <dgm:cxn modelId="{5F1DC41F-A8B1-974E-9F6A-7CF8D1C9B39A}" type="presParOf" srcId="{2FBBF67E-C3F1-9042-8079-83F2A6772AA4}" destId="{46BA0AF3-E111-5944-99BC-E9F9555007BB}" srcOrd="3" destOrd="0" presId="urn:microsoft.com/office/officeart/2008/layout/HalfCircleOrganizationChart"/>
    <dgm:cxn modelId="{793F0441-FD91-2F4D-948F-FE278A720B46}" type="presParOf" srcId="{5BC66C92-139E-5644-8161-CE5DB50CA083}" destId="{37E1B9CE-C5ED-0942-9B4B-BA1008A1E2B6}" srcOrd="1" destOrd="0" presId="urn:microsoft.com/office/officeart/2008/layout/HalfCircleOrganizationChart"/>
    <dgm:cxn modelId="{EE93F98A-AC83-B74E-8026-8D2EFF0810E7}" type="presParOf" srcId="{37E1B9CE-C5ED-0942-9B4B-BA1008A1E2B6}" destId="{3ACE75AF-A950-B840-AF91-DCFC6A944A09}" srcOrd="0" destOrd="0" presId="urn:microsoft.com/office/officeart/2008/layout/HalfCircleOrganizationChart"/>
    <dgm:cxn modelId="{7E5A0E2D-3A5C-4640-9775-BB8B45371BA4}" type="presParOf" srcId="{37E1B9CE-C5ED-0942-9B4B-BA1008A1E2B6}" destId="{1ED38497-A5CA-1E4B-A4ED-D581DD841F72}" srcOrd="1" destOrd="0" presId="urn:microsoft.com/office/officeart/2008/layout/HalfCircleOrganizationChart"/>
    <dgm:cxn modelId="{F4F08453-A8EE-B64C-8BD5-BC20019ABD11}" type="presParOf" srcId="{1ED38497-A5CA-1E4B-A4ED-D581DD841F72}" destId="{7D4917FF-309D-EC4D-AF1D-C6F928674071}" srcOrd="0" destOrd="0" presId="urn:microsoft.com/office/officeart/2008/layout/HalfCircleOrganizationChart"/>
    <dgm:cxn modelId="{2A5CD59C-D319-054C-BB5E-81A8BD8F5721}" type="presParOf" srcId="{7D4917FF-309D-EC4D-AF1D-C6F928674071}" destId="{03636336-0C84-FC47-8921-25F3EF3DD857}" srcOrd="0" destOrd="0" presId="urn:microsoft.com/office/officeart/2008/layout/HalfCircleOrganizationChart"/>
    <dgm:cxn modelId="{84EEDD02-6261-594F-9EF1-1A9275435605}" type="presParOf" srcId="{7D4917FF-309D-EC4D-AF1D-C6F928674071}" destId="{70E3983D-3C2C-A541-86C2-BE1542CCBAF0}" srcOrd="1" destOrd="0" presId="urn:microsoft.com/office/officeart/2008/layout/HalfCircleOrganizationChart"/>
    <dgm:cxn modelId="{BF8554A1-E9C7-8C44-A01E-1A0C59CA384D}" type="presParOf" srcId="{7D4917FF-309D-EC4D-AF1D-C6F928674071}" destId="{4EC3F03D-8137-3149-9574-32CF1F718938}" srcOrd="2" destOrd="0" presId="urn:microsoft.com/office/officeart/2008/layout/HalfCircleOrganizationChart"/>
    <dgm:cxn modelId="{34C096E1-5EB6-7A48-91DB-2C09BB01ED2C}" type="presParOf" srcId="{7D4917FF-309D-EC4D-AF1D-C6F928674071}" destId="{573EECBC-8B1C-C24D-B893-507E8215D1F3}" srcOrd="3" destOrd="0" presId="urn:microsoft.com/office/officeart/2008/layout/HalfCircleOrganizationChart"/>
    <dgm:cxn modelId="{904964C6-B69B-1641-8AA0-EE81FE937B33}" type="presParOf" srcId="{1ED38497-A5CA-1E4B-A4ED-D581DD841F72}" destId="{0F46F4CC-7A2E-F04A-907F-8FD1327453F6}" srcOrd="1" destOrd="0" presId="urn:microsoft.com/office/officeart/2008/layout/HalfCircleOrganizationChart"/>
    <dgm:cxn modelId="{41EA5E71-6FEE-C344-BBC1-EF3932F20BE5}" type="presParOf" srcId="{1ED38497-A5CA-1E4B-A4ED-D581DD841F72}" destId="{ADFB087E-BE30-6844-87F3-2047956C456D}" srcOrd="2" destOrd="0" presId="urn:microsoft.com/office/officeart/2008/layout/HalfCircleOrganizationChart"/>
    <dgm:cxn modelId="{D6775BB0-D517-B844-AEB4-551BD642657C}" type="presParOf" srcId="{37E1B9CE-C5ED-0942-9B4B-BA1008A1E2B6}" destId="{FB182D0B-17D2-D944-8418-E841C4479DD0}" srcOrd="2" destOrd="0" presId="urn:microsoft.com/office/officeart/2008/layout/HalfCircleOrganizationChart"/>
    <dgm:cxn modelId="{3BED9F30-5C63-5C4E-BE70-F7200B80A855}" type="presParOf" srcId="{37E1B9CE-C5ED-0942-9B4B-BA1008A1E2B6}" destId="{2523B27A-C5C8-E340-B017-B63F79BEE765}" srcOrd="3" destOrd="0" presId="urn:microsoft.com/office/officeart/2008/layout/HalfCircleOrganizationChart"/>
    <dgm:cxn modelId="{FD6FCBC8-7E9A-5547-B0EF-C06E98A250E1}" type="presParOf" srcId="{2523B27A-C5C8-E340-B017-B63F79BEE765}" destId="{3C63F373-3C12-DD4D-A5A5-876FA036743C}" srcOrd="0" destOrd="0" presId="urn:microsoft.com/office/officeart/2008/layout/HalfCircleOrganizationChart"/>
    <dgm:cxn modelId="{9E6D5AF0-AB3E-8E4B-9CFF-34957602AD56}" type="presParOf" srcId="{3C63F373-3C12-DD4D-A5A5-876FA036743C}" destId="{F73F5B69-5F9B-2F47-90D4-9F5690CF3E2F}" srcOrd="0" destOrd="0" presId="urn:microsoft.com/office/officeart/2008/layout/HalfCircleOrganizationChart"/>
    <dgm:cxn modelId="{8B8FA728-D9A6-AE48-A6F3-4F477FB92024}" type="presParOf" srcId="{3C63F373-3C12-DD4D-A5A5-876FA036743C}" destId="{967B804F-2662-1B4E-894B-DC72EEA11A57}" srcOrd="1" destOrd="0" presId="urn:microsoft.com/office/officeart/2008/layout/HalfCircleOrganizationChart"/>
    <dgm:cxn modelId="{28D2F8E8-5B5B-4F49-B1D8-9E74DB7057DC}" type="presParOf" srcId="{3C63F373-3C12-DD4D-A5A5-876FA036743C}" destId="{DF935B09-9897-B748-A572-1943D143ACAB}" srcOrd="2" destOrd="0" presId="urn:microsoft.com/office/officeart/2008/layout/HalfCircleOrganizationChart"/>
    <dgm:cxn modelId="{103099EB-1B65-2F46-BC37-AF59CA35DBCE}" type="presParOf" srcId="{3C63F373-3C12-DD4D-A5A5-876FA036743C}" destId="{86E75CC4-3E1D-C44D-9F07-52007E3F466F}" srcOrd="3" destOrd="0" presId="urn:microsoft.com/office/officeart/2008/layout/HalfCircleOrganizationChart"/>
    <dgm:cxn modelId="{F67AEF2F-C05E-6047-A36D-01EC685ACA04}" type="presParOf" srcId="{2523B27A-C5C8-E340-B017-B63F79BEE765}" destId="{761BA927-1990-6E4F-9AE7-86811C1DA89B}" srcOrd="1" destOrd="0" presId="urn:microsoft.com/office/officeart/2008/layout/HalfCircleOrganizationChart"/>
    <dgm:cxn modelId="{F6408949-07CC-6A46-A0E0-B4ED4B969312}" type="presParOf" srcId="{2523B27A-C5C8-E340-B017-B63F79BEE765}" destId="{2D97A8A0-9DD2-2644-AE6C-E8D2E6827D48}" srcOrd="2" destOrd="0" presId="urn:microsoft.com/office/officeart/2008/layout/HalfCircleOrganizationChart"/>
    <dgm:cxn modelId="{C609FE9E-D50C-A141-8451-6D5A23E305CD}" type="presParOf" srcId="{37E1B9CE-C5ED-0942-9B4B-BA1008A1E2B6}" destId="{7F522259-B90C-CE48-9A71-26954D2EF547}" srcOrd="4" destOrd="0" presId="urn:microsoft.com/office/officeart/2008/layout/HalfCircleOrganizationChart"/>
    <dgm:cxn modelId="{E8300580-5F41-9E40-B1BC-AC4DB22368ED}" type="presParOf" srcId="{37E1B9CE-C5ED-0942-9B4B-BA1008A1E2B6}" destId="{2A0F1C4F-D04F-5E40-B3AA-23BB2D1739AB}" srcOrd="5" destOrd="0" presId="urn:microsoft.com/office/officeart/2008/layout/HalfCircleOrganizationChart"/>
    <dgm:cxn modelId="{B52F1E97-E5DA-AC41-9BC0-21D3B52BFF0B}" type="presParOf" srcId="{2A0F1C4F-D04F-5E40-B3AA-23BB2D1739AB}" destId="{5B7424E9-DBD4-9F46-A5DB-22F53DAA8250}" srcOrd="0" destOrd="0" presId="urn:microsoft.com/office/officeart/2008/layout/HalfCircleOrganizationChart"/>
    <dgm:cxn modelId="{25DB0B0E-7BEA-3B44-A700-4CC39ABC6FF9}" type="presParOf" srcId="{5B7424E9-DBD4-9F46-A5DB-22F53DAA8250}" destId="{14DFEAF9-50E5-EB4D-BAC8-B860EC1BBC86}" srcOrd="0" destOrd="0" presId="urn:microsoft.com/office/officeart/2008/layout/HalfCircleOrganizationChart"/>
    <dgm:cxn modelId="{242C7ED7-3133-924F-9ECD-A7158622AE2B}" type="presParOf" srcId="{5B7424E9-DBD4-9F46-A5DB-22F53DAA8250}" destId="{B6D453B2-6AB1-EC41-9B59-EC0CD8203761}" srcOrd="1" destOrd="0" presId="urn:microsoft.com/office/officeart/2008/layout/HalfCircleOrganizationChart"/>
    <dgm:cxn modelId="{37FE533D-D202-164C-A115-2047E3AA3822}" type="presParOf" srcId="{5B7424E9-DBD4-9F46-A5DB-22F53DAA8250}" destId="{0BD98D9B-872D-714F-AC0F-9E420D026715}" srcOrd="2" destOrd="0" presId="urn:microsoft.com/office/officeart/2008/layout/HalfCircleOrganizationChart"/>
    <dgm:cxn modelId="{32A35E6B-B387-AF41-B779-42E8F0779B5E}" type="presParOf" srcId="{5B7424E9-DBD4-9F46-A5DB-22F53DAA8250}" destId="{E49D9046-77E2-C942-B322-863B80A33B91}" srcOrd="3" destOrd="0" presId="urn:microsoft.com/office/officeart/2008/layout/HalfCircleOrganizationChart"/>
    <dgm:cxn modelId="{B71BD031-8766-DE4C-BDBB-4ACD4B804695}" type="presParOf" srcId="{2A0F1C4F-D04F-5E40-B3AA-23BB2D1739AB}" destId="{3214C8CA-6606-1243-951A-D37AE6AEAD67}" srcOrd="1" destOrd="0" presId="urn:microsoft.com/office/officeart/2008/layout/HalfCircleOrganizationChart"/>
    <dgm:cxn modelId="{13DA5D20-97B1-C547-8ED5-97C2B112E59E}" type="presParOf" srcId="{2A0F1C4F-D04F-5E40-B3AA-23BB2D1739AB}" destId="{B77359D0-0E33-8447-AC90-D82DF9B4AD9A}" srcOrd="2" destOrd="0" presId="urn:microsoft.com/office/officeart/2008/layout/HalfCircleOrganizationChart"/>
    <dgm:cxn modelId="{A7070BAD-57DF-874C-A3A5-DAFB2081A166}" type="presParOf" srcId="{5BC66C92-139E-5644-8161-CE5DB50CA083}" destId="{50D2B0BA-3FE5-9C47-80BE-EC4211DCA227}" srcOrd="2" destOrd="0" presId="urn:microsoft.com/office/officeart/2008/layout/HalfCircleOrganizationChart"/>
    <dgm:cxn modelId="{F6E2949D-2CB3-E34B-B41B-B4F5C29A8284}" type="presParOf" srcId="{CE490DB7-37AF-B346-8D2A-8148375904C1}" destId="{E505292C-BCC3-8840-A41A-DB4832D01D2B}" srcOrd="2" destOrd="0" presId="urn:microsoft.com/office/officeart/2008/layout/HalfCircleOrganizationChart"/>
    <dgm:cxn modelId="{29A83D20-D73B-CA4E-AF6E-69A1838E437A}" type="presParOf" srcId="{CE490DB7-37AF-B346-8D2A-8148375904C1}" destId="{0BCEB86A-427A-6749-BA15-F5E8AEA1D57B}" srcOrd="3" destOrd="0" presId="urn:microsoft.com/office/officeart/2008/layout/HalfCircleOrganizationChart"/>
    <dgm:cxn modelId="{C3AE392B-E97D-8C4B-A1DE-3232325460B6}" type="presParOf" srcId="{0BCEB86A-427A-6749-BA15-F5E8AEA1D57B}" destId="{0CCF293A-D929-5341-8CEA-F8F8BE5C8CBC}" srcOrd="0" destOrd="0" presId="urn:microsoft.com/office/officeart/2008/layout/HalfCircleOrganizationChart"/>
    <dgm:cxn modelId="{9A43F04F-7AD1-E74C-96C0-7AC402CB6914}" type="presParOf" srcId="{0CCF293A-D929-5341-8CEA-F8F8BE5C8CBC}" destId="{6F59B0D4-F9E7-EB46-9220-A76217A7C570}" srcOrd="0" destOrd="0" presId="urn:microsoft.com/office/officeart/2008/layout/HalfCircleOrganizationChart"/>
    <dgm:cxn modelId="{0FED8990-BE88-8947-B492-C79F1643E308}" type="presParOf" srcId="{0CCF293A-D929-5341-8CEA-F8F8BE5C8CBC}" destId="{2D501DBA-26AD-2D45-9F78-8744CECEF976}" srcOrd="1" destOrd="0" presId="urn:microsoft.com/office/officeart/2008/layout/HalfCircleOrganizationChart"/>
    <dgm:cxn modelId="{293952C7-5E5A-D945-AF42-930AEC08B7E2}" type="presParOf" srcId="{0CCF293A-D929-5341-8CEA-F8F8BE5C8CBC}" destId="{9F8D44E8-825E-354F-B596-CE8F798803EA}" srcOrd="2" destOrd="0" presId="urn:microsoft.com/office/officeart/2008/layout/HalfCircleOrganizationChart"/>
    <dgm:cxn modelId="{0DBC7177-E4AC-2E4A-B1D2-02E640480D1B}" type="presParOf" srcId="{0CCF293A-D929-5341-8CEA-F8F8BE5C8CBC}" destId="{E2AF92BC-2A3F-6F43-8B9E-15B49B5C597C}" srcOrd="3" destOrd="0" presId="urn:microsoft.com/office/officeart/2008/layout/HalfCircleOrganizationChart"/>
    <dgm:cxn modelId="{2922C07F-5300-A04F-A871-2D2E928E1CA1}" type="presParOf" srcId="{0BCEB86A-427A-6749-BA15-F5E8AEA1D57B}" destId="{6E41F609-B099-6543-8092-67291588D8D0}" srcOrd="1" destOrd="0" presId="urn:microsoft.com/office/officeart/2008/layout/HalfCircleOrganizationChart"/>
    <dgm:cxn modelId="{A3019B51-2303-824E-BF7D-B6E2928410F5}" type="presParOf" srcId="{0BCEB86A-427A-6749-BA15-F5E8AEA1D57B}" destId="{ABC67DB9-CBF1-A943-970A-C5A83E439DF3}" srcOrd="2" destOrd="0" presId="urn:microsoft.com/office/officeart/2008/layout/HalfCircleOrganizationChart"/>
    <dgm:cxn modelId="{A85DC843-4B04-7142-91D0-4FADD338DD7D}" type="presParOf" srcId="{B6978657-D14F-2E4E-9B2B-56DDFBF6F885}" destId="{C0E84C82-A325-5D49-8F6B-2E173AD3FA91}" srcOrd="2" destOrd="0" presId="urn:microsoft.com/office/officeart/2008/layout/HalfCircle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505292C-BCC3-8840-A41A-DB4832D01D2B}">
      <dsp:nvSpPr>
        <dsp:cNvPr id="0" name=""/>
        <dsp:cNvSpPr/>
      </dsp:nvSpPr>
      <dsp:spPr>
        <a:xfrm>
          <a:off x="4920526" y="756070"/>
          <a:ext cx="912117" cy="31660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8301"/>
              </a:lnTo>
              <a:lnTo>
                <a:pt x="912117" y="158301"/>
              </a:lnTo>
              <a:lnTo>
                <a:pt x="912117" y="316602"/>
              </a:lnTo>
            </a:path>
          </a:pathLst>
        </a:custGeom>
        <a:noFill/>
        <a:ln w="9525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F522259-B90C-CE48-9A71-26954D2EF547}">
      <dsp:nvSpPr>
        <dsp:cNvPr id="0" name=""/>
        <dsp:cNvSpPr/>
      </dsp:nvSpPr>
      <dsp:spPr>
        <a:xfrm>
          <a:off x="4008409" y="1826489"/>
          <a:ext cx="693510" cy="259312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93127"/>
              </a:lnTo>
              <a:lnTo>
                <a:pt x="693510" y="2593127"/>
              </a:lnTo>
            </a:path>
          </a:pathLst>
        </a:custGeom>
        <a:noFill/>
        <a:ln w="9525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B182D0B-17D2-D944-8418-E841C4479DD0}">
      <dsp:nvSpPr>
        <dsp:cNvPr id="0" name=""/>
        <dsp:cNvSpPr/>
      </dsp:nvSpPr>
      <dsp:spPr>
        <a:xfrm>
          <a:off x="4008409" y="1826489"/>
          <a:ext cx="693510" cy="152270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22708"/>
              </a:lnTo>
              <a:lnTo>
                <a:pt x="693510" y="1522708"/>
              </a:lnTo>
            </a:path>
          </a:pathLst>
        </a:custGeom>
        <a:noFill/>
        <a:ln w="9525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ACE75AF-A950-B840-AF91-DCFC6A944A09}">
      <dsp:nvSpPr>
        <dsp:cNvPr id="0" name=""/>
        <dsp:cNvSpPr/>
      </dsp:nvSpPr>
      <dsp:spPr>
        <a:xfrm>
          <a:off x="4008409" y="1826489"/>
          <a:ext cx="693510" cy="45228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52289"/>
              </a:lnTo>
              <a:lnTo>
                <a:pt x="693510" y="452289"/>
              </a:lnTo>
            </a:path>
          </a:pathLst>
        </a:custGeom>
        <a:noFill/>
        <a:ln w="9525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BC23A28-D071-704F-9DBA-675C53801035}">
      <dsp:nvSpPr>
        <dsp:cNvPr id="0" name=""/>
        <dsp:cNvSpPr/>
      </dsp:nvSpPr>
      <dsp:spPr>
        <a:xfrm>
          <a:off x="4008409" y="756070"/>
          <a:ext cx="912117" cy="316602"/>
        </a:xfrm>
        <a:custGeom>
          <a:avLst/>
          <a:gdLst/>
          <a:ahLst/>
          <a:cxnLst/>
          <a:rect l="0" t="0" r="0" b="0"/>
          <a:pathLst>
            <a:path>
              <a:moveTo>
                <a:pt x="912117" y="0"/>
              </a:moveTo>
              <a:lnTo>
                <a:pt x="912117" y="158301"/>
              </a:lnTo>
              <a:lnTo>
                <a:pt x="0" y="158301"/>
              </a:lnTo>
              <a:lnTo>
                <a:pt x="0" y="316602"/>
              </a:lnTo>
            </a:path>
          </a:pathLst>
        </a:custGeom>
        <a:noFill/>
        <a:ln w="9525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91EED0B-5182-8E46-8260-DD4DFE3F15FC}">
      <dsp:nvSpPr>
        <dsp:cNvPr id="0" name=""/>
        <dsp:cNvSpPr/>
      </dsp:nvSpPr>
      <dsp:spPr>
        <a:xfrm>
          <a:off x="4543618" y="2254"/>
          <a:ext cx="753816" cy="753816"/>
        </a:xfrm>
        <a:prstGeom prst="arc">
          <a:avLst>
            <a:gd name="adj1" fmla="val 13200000"/>
            <a:gd name="adj2" fmla="val 19200000"/>
          </a:avLst>
        </a:prstGeom>
        <a:noFill/>
        <a:ln w="952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12346B4-FE77-A943-B32D-B4DFB8A9B8CA}">
      <dsp:nvSpPr>
        <dsp:cNvPr id="0" name=""/>
        <dsp:cNvSpPr/>
      </dsp:nvSpPr>
      <dsp:spPr>
        <a:xfrm>
          <a:off x="4543618" y="2254"/>
          <a:ext cx="753816" cy="753816"/>
        </a:xfrm>
        <a:prstGeom prst="arc">
          <a:avLst>
            <a:gd name="adj1" fmla="val 2400000"/>
            <a:gd name="adj2" fmla="val 8400000"/>
          </a:avLst>
        </a:prstGeom>
        <a:noFill/>
        <a:ln w="952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8A2215B-9731-5447-8E02-7EB6336F117F}">
      <dsp:nvSpPr>
        <dsp:cNvPr id="0" name=""/>
        <dsp:cNvSpPr/>
      </dsp:nvSpPr>
      <dsp:spPr>
        <a:xfrm>
          <a:off x="4166710" y="137941"/>
          <a:ext cx="1507632" cy="482442"/>
        </a:xfrm>
        <a:prstGeom prst="rect">
          <a:avLst/>
        </a:prstGeom>
        <a:noFill/>
        <a:ln w="9525" cap="rnd" cmpd="sng" algn="ctr">
          <a:noFill/>
          <a:prstDash val="solid"/>
        </a:ln>
        <a:effectLst/>
        <a:sp3d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200" kern="1200" dirty="0"/>
            <a:t>español castellano</a:t>
          </a:r>
          <a:endParaRPr lang="cs-CZ" sz="1200" kern="1200" dirty="0"/>
        </a:p>
      </dsp:txBody>
      <dsp:txXfrm>
        <a:off x="4166710" y="137941"/>
        <a:ext cx="1507632" cy="482442"/>
      </dsp:txXfrm>
    </dsp:sp>
    <dsp:sp modelId="{D3CBEAA5-C032-9949-A339-C2174116F129}">
      <dsp:nvSpPr>
        <dsp:cNvPr id="0" name=""/>
        <dsp:cNvSpPr/>
      </dsp:nvSpPr>
      <dsp:spPr>
        <a:xfrm>
          <a:off x="3631501" y="1072673"/>
          <a:ext cx="753816" cy="753816"/>
        </a:xfrm>
        <a:prstGeom prst="arc">
          <a:avLst>
            <a:gd name="adj1" fmla="val 13200000"/>
            <a:gd name="adj2" fmla="val 19200000"/>
          </a:avLst>
        </a:prstGeom>
        <a:noFill/>
        <a:ln w="952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FCE87C4-94C3-F041-8DBB-3CDC97220DC3}">
      <dsp:nvSpPr>
        <dsp:cNvPr id="0" name=""/>
        <dsp:cNvSpPr/>
      </dsp:nvSpPr>
      <dsp:spPr>
        <a:xfrm>
          <a:off x="3631501" y="1072673"/>
          <a:ext cx="753816" cy="753816"/>
        </a:xfrm>
        <a:prstGeom prst="arc">
          <a:avLst>
            <a:gd name="adj1" fmla="val 2400000"/>
            <a:gd name="adj2" fmla="val 8400000"/>
          </a:avLst>
        </a:prstGeom>
        <a:noFill/>
        <a:ln w="952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AFB14A0-26AE-8F4E-89F8-B2FE25118BAF}">
      <dsp:nvSpPr>
        <dsp:cNvPr id="0" name=""/>
        <dsp:cNvSpPr/>
      </dsp:nvSpPr>
      <dsp:spPr>
        <a:xfrm>
          <a:off x="3254593" y="1208360"/>
          <a:ext cx="1507632" cy="482442"/>
        </a:xfrm>
        <a:prstGeom prst="rect">
          <a:avLst/>
        </a:prstGeom>
        <a:noFill/>
        <a:ln w="9525" cap="rnd" cmpd="sng" algn="ctr">
          <a:noFill/>
          <a:prstDash val="solid"/>
        </a:ln>
        <a:effectLst/>
        <a:sp3d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200" kern="1200"/>
            <a:t>castellano norteño</a:t>
          </a:r>
          <a:endParaRPr lang="cs-CZ" sz="1200" kern="1200"/>
        </a:p>
      </dsp:txBody>
      <dsp:txXfrm>
        <a:off x="3254593" y="1208360"/>
        <a:ext cx="1507632" cy="482442"/>
      </dsp:txXfrm>
    </dsp:sp>
    <dsp:sp modelId="{70E3983D-3C2C-A541-86C2-BE1542CCBAF0}">
      <dsp:nvSpPr>
        <dsp:cNvPr id="0" name=""/>
        <dsp:cNvSpPr/>
      </dsp:nvSpPr>
      <dsp:spPr>
        <a:xfrm>
          <a:off x="4611461" y="2143091"/>
          <a:ext cx="753816" cy="753816"/>
        </a:xfrm>
        <a:prstGeom prst="arc">
          <a:avLst>
            <a:gd name="adj1" fmla="val 13200000"/>
            <a:gd name="adj2" fmla="val 19200000"/>
          </a:avLst>
        </a:prstGeom>
        <a:noFill/>
        <a:ln w="952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EC3F03D-8137-3149-9574-32CF1F718938}">
      <dsp:nvSpPr>
        <dsp:cNvPr id="0" name=""/>
        <dsp:cNvSpPr/>
      </dsp:nvSpPr>
      <dsp:spPr>
        <a:xfrm>
          <a:off x="4611461" y="2143091"/>
          <a:ext cx="753816" cy="753816"/>
        </a:xfrm>
        <a:prstGeom prst="arc">
          <a:avLst>
            <a:gd name="adj1" fmla="val 2400000"/>
            <a:gd name="adj2" fmla="val 8400000"/>
          </a:avLst>
        </a:prstGeom>
        <a:noFill/>
        <a:ln w="952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3636336-0C84-FC47-8921-25F3EF3DD857}">
      <dsp:nvSpPr>
        <dsp:cNvPr id="0" name=""/>
        <dsp:cNvSpPr/>
      </dsp:nvSpPr>
      <dsp:spPr>
        <a:xfrm>
          <a:off x="4234553" y="2278778"/>
          <a:ext cx="1507632" cy="482442"/>
        </a:xfrm>
        <a:prstGeom prst="rect">
          <a:avLst/>
        </a:prstGeom>
        <a:noFill/>
        <a:ln w="9525" cap="rnd" cmpd="sng" algn="ctr">
          <a:noFill/>
          <a:prstDash val="solid"/>
        </a:ln>
        <a:effectLst/>
        <a:sp3d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200" kern="1200"/>
            <a:t>castellano norteño occidental</a:t>
          </a:r>
          <a:endParaRPr lang="cs-CZ" sz="1200" kern="1200"/>
        </a:p>
      </dsp:txBody>
      <dsp:txXfrm>
        <a:off x="4234553" y="2278778"/>
        <a:ext cx="1507632" cy="482442"/>
      </dsp:txXfrm>
    </dsp:sp>
    <dsp:sp modelId="{967B804F-2662-1B4E-894B-DC72EEA11A57}">
      <dsp:nvSpPr>
        <dsp:cNvPr id="0" name=""/>
        <dsp:cNvSpPr/>
      </dsp:nvSpPr>
      <dsp:spPr>
        <a:xfrm>
          <a:off x="4611461" y="3213510"/>
          <a:ext cx="753816" cy="753816"/>
        </a:xfrm>
        <a:prstGeom prst="arc">
          <a:avLst>
            <a:gd name="adj1" fmla="val 13200000"/>
            <a:gd name="adj2" fmla="val 19200000"/>
          </a:avLst>
        </a:prstGeom>
        <a:noFill/>
        <a:ln w="952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F935B09-9897-B748-A572-1943D143ACAB}">
      <dsp:nvSpPr>
        <dsp:cNvPr id="0" name=""/>
        <dsp:cNvSpPr/>
      </dsp:nvSpPr>
      <dsp:spPr>
        <a:xfrm>
          <a:off x="4611461" y="3213510"/>
          <a:ext cx="753816" cy="753816"/>
        </a:xfrm>
        <a:prstGeom prst="arc">
          <a:avLst>
            <a:gd name="adj1" fmla="val 2400000"/>
            <a:gd name="adj2" fmla="val 8400000"/>
          </a:avLst>
        </a:prstGeom>
        <a:noFill/>
        <a:ln w="952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73F5B69-5F9B-2F47-90D4-9F5690CF3E2F}">
      <dsp:nvSpPr>
        <dsp:cNvPr id="0" name=""/>
        <dsp:cNvSpPr/>
      </dsp:nvSpPr>
      <dsp:spPr>
        <a:xfrm>
          <a:off x="4234553" y="3349197"/>
          <a:ext cx="1507632" cy="482442"/>
        </a:xfrm>
        <a:prstGeom prst="rect">
          <a:avLst/>
        </a:prstGeom>
        <a:noFill/>
        <a:ln w="9525" cap="rnd" cmpd="sng" algn="ctr">
          <a:noFill/>
          <a:prstDash val="solid"/>
        </a:ln>
        <a:effectLst/>
        <a:sp3d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200" kern="1200"/>
            <a:t>castellano de área bilingües</a:t>
          </a:r>
          <a:endParaRPr lang="cs-CZ" sz="1200" kern="1200"/>
        </a:p>
      </dsp:txBody>
      <dsp:txXfrm>
        <a:off x="4234553" y="3349197"/>
        <a:ext cx="1507632" cy="482442"/>
      </dsp:txXfrm>
    </dsp:sp>
    <dsp:sp modelId="{B6D453B2-6AB1-EC41-9B59-EC0CD8203761}">
      <dsp:nvSpPr>
        <dsp:cNvPr id="0" name=""/>
        <dsp:cNvSpPr/>
      </dsp:nvSpPr>
      <dsp:spPr>
        <a:xfrm>
          <a:off x="4611461" y="4283929"/>
          <a:ext cx="753816" cy="753816"/>
        </a:xfrm>
        <a:prstGeom prst="arc">
          <a:avLst>
            <a:gd name="adj1" fmla="val 13200000"/>
            <a:gd name="adj2" fmla="val 19200000"/>
          </a:avLst>
        </a:prstGeom>
        <a:noFill/>
        <a:ln w="952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BD98D9B-872D-714F-AC0F-9E420D026715}">
      <dsp:nvSpPr>
        <dsp:cNvPr id="0" name=""/>
        <dsp:cNvSpPr/>
      </dsp:nvSpPr>
      <dsp:spPr>
        <a:xfrm>
          <a:off x="4611461" y="4283929"/>
          <a:ext cx="753816" cy="753816"/>
        </a:xfrm>
        <a:prstGeom prst="arc">
          <a:avLst>
            <a:gd name="adj1" fmla="val 2400000"/>
            <a:gd name="adj2" fmla="val 8400000"/>
          </a:avLst>
        </a:prstGeom>
        <a:noFill/>
        <a:ln w="952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4DFEAF9-50E5-EB4D-BAC8-B860EC1BBC86}">
      <dsp:nvSpPr>
        <dsp:cNvPr id="0" name=""/>
        <dsp:cNvSpPr/>
      </dsp:nvSpPr>
      <dsp:spPr>
        <a:xfrm>
          <a:off x="4234553" y="4419616"/>
          <a:ext cx="1507632" cy="482442"/>
        </a:xfrm>
        <a:prstGeom prst="rect">
          <a:avLst/>
        </a:prstGeom>
        <a:noFill/>
        <a:ln w="9525" cap="rnd" cmpd="sng" algn="ctr">
          <a:noFill/>
          <a:prstDash val="solid"/>
        </a:ln>
        <a:effectLst/>
        <a:sp3d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200" kern="1200"/>
            <a:t>castellano norteño oriental</a:t>
          </a:r>
          <a:endParaRPr lang="cs-CZ" sz="1200" kern="1200"/>
        </a:p>
      </dsp:txBody>
      <dsp:txXfrm>
        <a:off x="4234553" y="4419616"/>
        <a:ext cx="1507632" cy="482442"/>
      </dsp:txXfrm>
    </dsp:sp>
    <dsp:sp modelId="{2D501DBA-26AD-2D45-9F78-8744CECEF976}">
      <dsp:nvSpPr>
        <dsp:cNvPr id="0" name=""/>
        <dsp:cNvSpPr/>
      </dsp:nvSpPr>
      <dsp:spPr>
        <a:xfrm>
          <a:off x="5455735" y="1072673"/>
          <a:ext cx="753816" cy="753816"/>
        </a:xfrm>
        <a:prstGeom prst="arc">
          <a:avLst>
            <a:gd name="adj1" fmla="val 13200000"/>
            <a:gd name="adj2" fmla="val 19200000"/>
          </a:avLst>
        </a:prstGeom>
        <a:noFill/>
        <a:ln w="952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F8D44E8-825E-354F-B596-CE8F798803EA}">
      <dsp:nvSpPr>
        <dsp:cNvPr id="0" name=""/>
        <dsp:cNvSpPr/>
      </dsp:nvSpPr>
      <dsp:spPr>
        <a:xfrm>
          <a:off x="5455735" y="1072673"/>
          <a:ext cx="753816" cy="753816"/>
        </a:xfrm>
        <a:prstGeom prst="arc">
          <a:avLst>
            <a:gd name="adj1" fmla="val 2400000"/>
            <a:gd name="adj2" fmla="val 8400000"/>
          </a:avLst>
        </a:prstGeom>
        <a:noFill/>
        <a:ln w="952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F59B0D4-F9E7-EB46-9220-A76217A7C570}">
      <dsp:nvSpPr>
        <dsp:cNvPr id="0" name=""/>
        <dsp:cNvSpPr/>
      </dsp:nvSpPr>
      <dsp:spPr>
        <a:xfrm>
          <a:off x="5078827" y="1208360"/>
          <a:ext cx="1507632" cy="482442"/>
        </a:xfrm>
        <a:prstGeom prst="rect">
          <a:avLst/>
        </a:prstGeom>
        <a:noFill/>
        <a:ln w="9525" cap="rnd" cmpd="sng" algn="ctr">
          <a:noFill/>
          <a:prstDash val="solid"/>
        </a:ln>
        <a:effectLst/>
        <a:sp3d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200" kern="1200"/>
            <a:t>castellano manchego</a:t>
          </a:r>
          <a:endParaRPr lang="cs-CZ" sz="1200" kern="1200"/>
        </a:p>
      </dsp:txBody>
      <dsp:txXfrm>
        <a:off x="5078827" y="1208360"/>
        <a:ext cx="1507632" cy="48244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alfCircleOrganizationChart">
  <dgm:title val=""/>
  <dgm:desc val=""/>
  <dgm:catLst>
    <dgm:cat type="hierarchy" pri="1500"/>
  </dgm:catLst>
  <dgm:samp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Name0">
    <dgm:varLst>
      <dgm:orgChart val="1"/>
      <dgm:chPref val="1"/>
      <dgm:dir/>
      <dgm:animOne val="branch"/>
      <dgm:animLvl val="lvl"/>
      <dgm:resizeHandles/>
    </dgm:varLst>
    <dgm:choose name="Name1">
      <dgm:if name="Name2" func="var" arg="dir" op="equ" val="norm">
        <dgm:alg type="hierChild">
          <dgm:param type="linDir" val="fromL"/>
        </dgm:alg>
      </dgm:if>
      <dgm:else name="Name3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2" refType="w" fact="10"/>
      <dgm:constr type="h" for="des" forName="rootComposite2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forEach name="Name4" axis="ch">
      <dgm:forEach name="Name5" axis="self" ptType="node">
        <dgm:layoutNode name="hierRoot1">
          <dgm:varLst>
            <dgm:hierBranch val="init"/>
          </dgm:varLst>
          <dgm:choose name="Name6">
            <dgm:if name="Name7" func="var" arg="hierBranch" op="equ" val="l">
              <dgm:alg type="hierRoot">
                <dgm:param type="hierAlign" val="tR"/>
              </dgm:alg>
              <dgm:constrLst>
                <dgm:constr type="alignOff" val="0.65"/>
              </dgm:constrLst>
            </dgm:if>
            <dgm:if name="Name8" func="var" arg="hierBranch" op="equ" val="r">
              <dgm:alg type="hierRoot">
                <dgm:param type="hierAlign" val="tL"/>
              </dgm:alg>
              <dgm:constrLst>
                <dgm:constr type="alignOff" val="0.65"/>
              </dgm:constrLst>
            </dgm:if>
            <dgm:if name="Name9" func="var" arg="hierBranch" op="equ" val="hang">
              <dgm:alg type="hierRoot"/>
              <dgm:constrLst>
                <dgm:constr type="alignOff" val="0.65"/>
              </dgm:constrLst>
            </dgm:if>
            <dgm:else name="Name10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1">
              <dgm:if name="Name12" func="var" arg="hierBranch" op="equ" val="init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3" func="var" arg="hierBranch" op="equ" val="l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4" func="var" arg="hierBranch" op="equ" val="r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else name="Name15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else>
            </dgm:choose>
            <dgm:layoutNode name="rootText1" styleLbl="alignAcc1">
              <dgm:varLst>
                <dgm:chPref val="3"/>
              </dgm:varLst>
              <dgm:alg type="tx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top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-140"/>
                  <dgm:adj idx="2" val="-40"/>
                </dgm:adjLst>
              </dgm:shape>
              <dgm:presOf/>
            </dgm:layoutNode>
            <dgm:layoutNode name="bottom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40"/>
                  <dgm:adj idx="2" val="140"/>
                </dgm:adjLst>
              </dgm:shape>
              <dgm:presOf/>
            </dgm:layoutNode>
            <dgm:layoutNode name="topConnNode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</dgm:layoutNode>
          </dgm:layoutNode>
          <dgm:layoutNode name="hierChild2">
            <dgm:choose name="Name16">
              <dgm:if name="Name17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18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19" func="var" arg="hierBranch" op="equ" val="hang">
                <dgm:choose name="Name20">
                  <dgm:if name="Name21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2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3">
                <dgm:choose name="Name24">
                  <dgm:if name="Name25" func="var" arg="dir" op="equ" val="norm">
                    <dgm:alg type="hierChild"/>
                  </dgm:if>
                  <dgm:else name="Name26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a" axis="ch" ptType="nonAsst">
              <dgm:forEach name="Name27" axis="precedSib" ptType="parTrans" st="-1" cnt="1">
                <dgm:layoutNode name="Name28">
                  <dgm:choose name="Name29">
                    <dgm:if name="Name30" func="var" arg="hierBranch" op="equ" val="std">
                      <dgm:choose name="Name31">
                        <dgm:if name="Name32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1"/>
                            <dgm:param type="dstNode" val="topArc2"/>
                          </dgm:alg>
                        </dgm:if>
                        <dgm:if name="Name33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3"/>
                            <dgm:param type="dstNode" val="topArc2"/>
                          </dgm:alg>
                        </dgm:if>
                        <dgm:else name="Name3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2"/>
                            <dgm:param type="dstNode" val="topArc2"/>
                          </dgm:alg>
                        </dgm:else>
                      </dgm:choose>
                    </dgm:if>
                    <dgm:if name="Name35" func="var" arg="hierBranch" op="equ" val="init">
                      <dgm:choose name="Name36">
                        <dgm:if name="Name37" axis="self" func="depth" op="lte" val="2">
                          <dgm:choose name="Name38">
                            <dgm:if name="Name39" axis="self" func="depth" op="lte" val="2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1"/>
                                <dgm:param type="dstNode" val="topArc2"/>
                              </dgm:alg>
                            </dgm:if>
                            <dgm:if name="Name40" axis="par" ptType="asst" func="cnt" op="equ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3"/>
                                <dgm:param type="dstNode" val="topArc2"/>
                              </dgm:alg>
                            </dgm:if>
                            <dgm:else name="Name4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2"/>
                                <dgm:param type="dstNode" val="topArc2"/>
                              </dgm:alg>
                            </dgm:else>
                          </dgm:choose>
                        </dgm:if>
                        <dgm:else name="Name42">
                          <dgm:choose name="Name43">
                            <dgm:if name="Name44" axis="par des" func="maxDepth" op="lte" val="1">
                              <dgm:choose name="Name45">
                                <dgm:if name="Name46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1"/>
                                    <dgm:param type="dstNode" val="topConnNode2"/>
                                  </dgm:alg>
                                </dgm:if>
                                <dgm:if name="Name47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3"/>
                                    <dgm:param type="dstNode" val="topConnNode2"/>
                                  </dgm:alg>
                                </dgm:if>
                                <dgm:else name="Name48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2"/>
                                    <dgm:param type="dstNode" val="topConnNode2"/>
                                  </dgm:alg>
                                </dgm:else>
                              </dgm:choose>
                            </dgm:if>
                            <dgm:else name="Name49">
                              <dgm:choose name="Name50">
                                <dgm:if name="Name51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1"/>
                                    <dgm:param type="dstNode" val="topArc2"/>
                                  </dgm:alg>
                                </dgm:if>
                                <dgm:if name="Name52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3"/>
                                    <dgm:param type="dstNode" val="topArc2"/>
                                  </dgm:alg>
                                </dgm:if>
                                <dgm:else name="Name53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2"/>
                                    <dgm:param type="dstNode" val="topArc2"/>
                                  </dgm:alg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54">
                      <dgm:choose name="Name55">
                        <dgm:if name="Name56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1"/>
                            <dgm:param type="dstNode" val="topConnNode2"/>
                          </dgm:alg>
                        </dgm:if>
                        <dgm:if name="Name57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3"/>
                            <dgm:param type="dstNode" val="topConnNode2"/>
                          </dgm:alg>
                        </dgm:if>
                        <dgm:else name="Name58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2"/>
                            <dgm:param type="dstNode" val="topConnNode2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2">
                <dgm:varLst>
                  <dgm:hierBranch val="init"/>
                </dgm:varLst>
                <dgm:choose name="Name59">
                  <dgm:if name="Name60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1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2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3" func="var" arg="hierBranch" op="equ" val="init">
                    <dgm:choose name="Name64">
                      <dgm:if name="Name65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6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layoutNode name="rootComposite2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8">
                    <dgm:if name="Name69" func="var" arg="hierBranch" op="equ" val="init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0" func="var" arg="hierBranch" op="equ" val="l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1" func="var" arg="hierBranch" op="equ" val="r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else name="Name72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else>
                  </dgm:choose>
                  <dgm:layoutNode name="rootText2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2" moveWith="rootText2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4">
                  <dgm:choose name="Name73">
                    <dgm:if name="Name7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6" func="var" arg="hierBranch" op="equ" val="hang">
                      <dgm:choose name="Name77">
                        <dgm:if name="Name7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80" func="var" arg="hierBranch" op="equ" val="std">
                      <dgm:choose name="Name81">
                        <dgm:if name="Name82" func="var" arg="dir" op="equ" val="norm">
                          <dgm:alg type="hierChild"/>
                        </dgm:if>
                        <dgm:else name="Name8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4" func="var" arg="hierBranch" op="equ" val="init">
                      <dgm:choose name="Name85">
                        <dgm:if name="Name8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87">
                          <dgm:choose name="Name88">
                            <dgm:if name="Name89" func="var" arg="dir" op="equ" val="norm">
                              <dgm:alg type="hierChild"/>
                            </dgm:if>
                            <dgm:else name="Name9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91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2" ref="rep2a"/>
                </dgm:layoutNode>
                <dgm:layoutNode name="hierChild5">
                  <dgm:choose name="Name93">
                    <dgm:if name="Name9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6" ref="rep2b"/>
                </dgm:layoutNode>
              </dgm:layoutNode>
            </dgm:forEach>
          </dgm:layoutNode>
          <dgm:layoutNode name="hierChild3">
            <dgm:choose name="Name97">
              <dgm:if name="Name9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b" axis="ch" ptType="asst">
              <dgm:forEach name="Name100" axis="precedSib" ptType="parTrans" st="-1" cnt="1">
                <dgm:layoutNode name="Name101">
                  <dgm:choose name="Name102">
                    <dgm:if name="Name103" axis="self" func="depth" op="lte" val="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1"/>
                        <dgm:param type="dstNode" val="topConnNode3"/>
                      </dgm:alg>
                    </dgm:if>
                    <dgm:if name="Name104" axis="par" ptType="asst" func="cnt" op="equ" val="1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3"/>
                        <dgm:param type="dstNode" val="topConnNode3"/>
                      </dgm:alg>
                    </dgm:if>
                    <dgm:else name="Name10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2"/>
                        <dgm:param type="dstNode" val="topConnNode3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3">
                <dgm:varLst>
                  <dgm:hierBranch val="init"/>
                </dgm:varLst>
                <dgm:choose name="Name106">
                  <dgm:if name="Name107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8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9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0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1" func="var" arg="hierBranch" op="equ" val="init">
                    <dgm:choose name="Name112">
                      <dgm:if name="Name113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14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15"/>
                </dgm:choose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16">
                    <dgm:if name="Name117" func="var" arg="hierBranch" op="equ" val="init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8" func="var" arg="hierBranch" op="equ" val="l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9" func="var" arg="hierBranch" op="equ" val="r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else name="Name120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else>
                  </dgm:choose>
                  <dgm:layoutNode name="rootText3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3" moveWith="rootText3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6">
                  <dgm:choose name="Name121">
                    <dgm:if name="Name12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24" func="var" arg="hierBranch" op="equ" val="hang">
                      <dgm:choose name="Name125">
                        <dgm:if name="Name12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2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28" func="var" arg="hierBranch" op="equ" val="std">
                      <dgm:choose name="Name129">
                        <dgm:if name="Name130" func="var" arg="dir" op="equ" val="norm">
                          <dgm:alg type="hierChild"/>
                        </dgm:if>
                        <dgm:else name="Name13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2" func="var" arg="hierBranch" op="equ" val="init">
                      <dgm:choose name="Name133">
                        <dgm:if name="Name134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35">
                          <dgm:alg type="hierChild"/>
                        </dgm:else>
                      </dgm:choose>
                    </dgm:if>
                    <dgm:else name="Name136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37" ref="rep2a"/>
                </dgm:layoutNode>
                <dgm:layoutNode name="hierChild7">
                  <dgm:choose name="Name138">
                    <dgm:if name="Name13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41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29545-F88D-4045-A69D-524B94D92A89}" type="datetimeFigureOut">
              <a:rPr lang="cs-CZ" smtClean="0"/>
              <a:t>13.10.2020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0513BA74-AF6F-F147-8E52-72E3945171A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99763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29545-F88D-4045-A69D-524B94D92A89}" type="datetimeFigureOut">
              <a:rPr lang="cs-CZ" smtClean="0"/>
              <a:t>13.10.2020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513BA74-AF6F-F147-8E52-72E3945171A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77453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29545-F88D-4045-A69D-524B94D92A89}" type="datetimeFigureOut">
              <a:rPr lang="cs-CZ" smtClean="0"/>
              <a:t>13.10.2020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513BA74-AF6F-F147-8E52-72E3945171AD}" type="slidenum">
              <a:rPr lang="cs-CZ" smtClean="0"/>
              <a:t>‹#›</a:t>
            </a:fld>
            <a:endParaRPr lang="cs-CZ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114150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29545-F88D-4045-A69D-524B94D92A89}" type="datetimeFigureOut">
              <a:rPr lang="cs-CZ" smtClean="0"/>
              <a:t>13.10.2020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513BA74-AF6F-F147-8E52-72E3945171A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31166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29545-F88D-4045-A69D-524B94D92A89}" type="datetimeFigureOut">
              <a:rPr lang="cs-CZ" smtClean="0"/>
              <a:t>13.10.2020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513BA74-AF6F-F147-8E52-72E3945171AD}" type="slidenum">
              <a:rPr lang="cs-CZ" smtClean="0"/>
              <a:t>‹#›</a:t>
            </a:fld>
            <a:endParaRPr lang="cs-CZ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628970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29545-F88D-4045-A69D-524B94D92A89}" type="datetimeFigureOut">
              <a:rPr lang="cs-CZ" smtClean="0"/>
              <a:t>13.10.2020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513BA74-AF6F-F147-8E52-72E3945171A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165091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29545-F88D-4045-A69D-524B94D92A89}" type="datetimeFigureOut">
              <a:rPr lang="cs-CZ" smtClean="0"/>
              <a:t>13.10.2020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3BA74-AF6F-F147-8E52-72E3945171A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871661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29545-F88D-4045-A69D-524B94D92A89}" type="datetimeFigureOut">
              <a:rPr lang="cs-CZ" smtClean="0"/>
              <a:t>13.10.2020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3BA74-AF6F-F147-8E52-72E3945171A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96190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29545-F88D-4045-A69D-524B94D92A89}" type="datetimeFigureOut">
              <a:rPr lang="cs-CZ" smtClean="0"/>
              <a:t>13.10.2020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3BA74-AF6F-F147-8E52-72E3945171A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19036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29545-F88D-4045-A69D-524B94D92A89}" type="datetimeFigureOut">
              <a:rPr lang="cs-CZ" smtClean="0"/>
              <a:t>13.10.2020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513BA74-AF6F-F147-8E52-72E3945171A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74649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29545-F88D-4045-A69D-524B94D92A89}" type="datetimeFigureOut">
              <a:rPr lang="cs-CZ" smtClean="0"/>
              <a:t>13.10.2020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0513BA74-AF6F-F147-8E52-72E3945171A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21605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29545-F88D-4045-A69D-524B94D92A89}" type="datetimeFigureOut">
              <a:rPr lang="cs-CZ" smtClean="0"/>
              <a:t>13.10.2020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0513BA74-AF6F-F147-8E52-72E3945171A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4871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29545-F88D-4045-A69D-524B94D92A89}" type="datetimeFigureOut">
              <a:rPr lang="cs-CZ" smtClean="0"/>
              <a:t>13.10.2020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3BA74-AF6F-F147-8E52-72E3945171A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321117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29545-F88D-4045-A69D-524B94D92A89}" type="datetimeFigureOut">
              <a:rPr lang="cs-CZ" smtClean="0"/>
              <a:t>13.10.2020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3BA74-AF6F-F147-8E52-72E3945171A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6471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29545-F88D-4045-A69D-524B94D92A89}" type="datetimeFigureOut">
              <a:rPr lang="cs-CZ" smtClean="0"/>
              <a:t>13.10.2020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3BA74-AF6F-F147-8E52-72E3945171A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542031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29545-F88D-4045-A69D-524B94D92A89}" type="datetimeFigureOut">
              <a:rPr lang="cs-CZ" smtClean="0"/>
              <a:t>13.10.2020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513BA74-AF6F-F147-8E52-72E3945171A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10146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B29545-F88D-4045-A69D-524B94D92A89}" type="datetimeFigureOut">
              <a:rPr lang="cs-CZ" smtClean="0"/>
              <a:t>13.10.2020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0513BA74-AF6F-F147-8E52-72E3945171A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50717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  <p:sldLayoutId id="214748370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tv.uvigo.es/video/5cf5337b8f4208de131df75d" TargetMode="External"/><Relationship Id="rId2" Type="http://schemas.openxmlformats.org/officeDocument/2006/relationships/hyperlink" Target="https://www.rtve.es/alacarta/videos/informe-semanal/informe-semanal-sentencia-del-prestige/2148210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lAnWhOdsv10" TargetMode="External"/><Relationship Id="rId2" Type="http://schemas.openxmlformats.org/officeDocument/2006/relationships/hyperlink" Target="https://www.youtube.com/watch?v=F8rNw6euKuE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nU2fiNtYoz0" TargetMode="External"/><Relationship Id="rId2" Type="http://schemas.openxmlformats.org/officeDocument/2006/relationships/hyperlink" Target="https://cvc.cervantes.es/lengua/voces_hispanicas/espana/barcelona-cat.htm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rpusrural.es/enlacemuestras.php?subid=211" TargetMode="External"/><Relationship Id="rId2" Type="http://schemas.openxmlformats.org/officeDocument/2006/relationships/hyperlink" Target="http://www.corpusrural.es/enlacemuestras.php?subid=312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corpusrural.es/enlacemuestras.php?subid=523" TargetMode="Externa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orpusrural.es/enlacemuestras.php?subid=208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soBGi7TT67U" TargetMode="External"/><Relationship Id="rId2" Type="http://schemas.openxmlformats.org/officeDocument/2006/relationships/hyperlink" Target="https://cvc.cervantes.es/lengua/voces_hispanicas/espana/madrid.ht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C57EAAC-F4C1-A24B-B03D-6646EE3D696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El </a:t>
            </a:r>
            <a:r>
              <a:rPr lang="cs-CZ" dirty="0" err="1"/>
              <a:t>español</a:t>
            </a:r>
            <a:r>
              <a:rPr lang="cs-CZ" dirty="0"/>
              <a:t> </a:t>
            </a:r>
            <a:r>
              <a:rPr lang="cs-CZ" dirty="0" err="1"/>
              <a:t>septentrional</a:t>
            </a:r>
            <a:r>
              <a:rPr lang="cs-CZ" dirty="0"/>
              <a:t> o </a:t>
            </a:r>
            <a:r>
              <a:rPr lang="cs-CZ" dirty="0" err="1"/>
              <a:t>castellano</a:t>
            </a: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4185968-7B5F-F447-A9DF-F0610E96F98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45696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D306B45-25EE-434D-ABA9-A27B79320C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99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5CAA8C25-94A8-1246-A960-7BD9DB8560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6019" y="942108"/>
            <a:ext cx="3256550" cy="4969113"/>
          </a:xfrm>
        </p:spPr>
        <p:txBody>
          <a:bodyPr anchor="ctr">
            <a:normAutofit/>
          </a:bodyPr>
          <a:lstStyle/>
          <a:p>
            <a:r>
              <a:rPr lang="cs-CZ">
                <a:solidFill>
                  <a:schemeClr val="tx2">
                    <a:lumMod val="75000"/>
                  </a:schemeClr>
                </a:solidFill>
              </a:rPr>
              <a:t>El castellano gallego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A42F85E-4939-431E-8B4A-EC07C8E0AB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7EBB3F9-D6F7-4F6A-8843-9FEBA15E49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871831"/>
            <a:ext cx="0" cy="3200400"/>
          </a:xfrm>
          <a:prstGeom prst="line">
            <a:avLst/>
          </a:prstGeom>
          <a:ln w="1587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Group 13">
            <a:extLst>
              <a:ext uri="{FF2B5EF4-FFF2-40B4-BE49-F238E27FC236}">
                <a16:creationId xmlns:a16="http://schemas.microsoft.com/office/drawing/2014/main" id="{5D2B17EF-74EB-4C33-B2E2-8E727B2E7D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6009967" y="0"/>
            <a:ext cx="6176982" cy="6853245"/>
            <a:chOff x="2487613" y="285750"/>
            <a:chExt cx="2428876" cy="5654676"/>
          </a:xfrm>
          <a:solidFill>
            <a:schemeClr val="bg1">
              <a:alpha val="30000"/>
            </a:schemeClr>
          </a:solidFill>
        </p:grpSpPr>
        <p:sp>
          <p:nvSpPr>
            <p:cNvPr id="15" name="Freeform 11">
              <a:extLst>
                <a:ext uri="{FF2B5EF4-FFF2-40B4-BE49-F238E27FC236}">
                  <a16:creationId xmlns:a16="http://schemas.microsoft.com/office/drawing/2014/main" id="{0A5F1F8A-3206-4B86-883F-65E98BB6E4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6" name="Freeform 12">
              <a:extLst>
                <a:ext uri="{FF2B5EF4-FFF2-40B4-BE49-F238E27FC236}">
                  <a16:creationId xmlns:a16="http://schemas.microsoft.com/office/drawing/2014/main" id="{6935F8C7-CC88-4243-9786-F3CDBF04A0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7" name="Freeform 13">
              <a:extLst>
                <a:ext uri="{FF2B5EF4-FFF2-40B4-BE49-F238E27FC236}">
                  <a16:creationId xmlns:a16="http://schemas.microsoft.com/office/drawing/2014/main" id="{9AF7BAD9-71B3-40D8-A089-EFF7FE67BD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8" name="Freeform 14">
              <a:extLst>
                <a:ext uri="{FF2B5EF4-FFF2-40B4-BE49-F238E27FC236}">
                  <a16:creationId xmlns:a16="http://schemas.microsoft.com/office/drawing/2014/main" id="{6467094F-AEF0-4D3B-BB76-8B3C1F08B9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9" name="Freeform 15">
              <a:extLst>
                <a:ext uri="{FF2B5EF4-FFF2-40B4-BE49-F238E27FC236}">
                  <a16:creationId xmlns:a16="http://schemas.microsoft.com/office/drawing/2014/main" id="{36F56AF9-DEF1-44E7-BF42-6AAC1AA9D1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0" name="Freeform 16">
              <a:extLst>
                <a:ext uri="{FF2B5EF4-FFF2-40B4-BE49-F238E27FC236}">
                  <a16:creationId xmlns:a16="http://schemas.microsoft.com/office/drawing/2014/main" id="{A43EBE71-20BA-4A40-A513-516678089D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1" name="Freeform 17">
              <a:extLst>
                <a:ext uri="{FF2B5EF4-FFF2-40B4-BE49-F238E27FC236}">
                  <a16:creationId xmlns:a16="http://schemas.microsoft.com/office/drawing/2014/main" id="{1DB39648-7B38-4D0B-93C5-048EC4A45C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2" name="Freeform 18">
              <a:extLst>
                <a:ext uri="{FF2B5EF4-FFF2-40B4-BE49-F238E27FC236}">
                  <a16:creationId xmlns:a16="http://schemas.microsoft.com/office/drawing/2014/main" id="{8DD2661F-DE5F-45EA-B30B-7C65896388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3" name="Freeform 19">
              <a:extLst>
                <a:ext uri="{FF2B5EF4-FFF2-40B4-BE49-F238E27FC236}">
                  <a16:creationId xmlns:a16="http://schemas.microsoft.com/office/drawing/2014/main" id="{ABF0A0E5-E68E-4183-A913-228692FD85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4" y="468286"/>
              <a:ext cx="1768475" cy="4262464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4" name="Freeform 20">
              <a:extLst>
                <a:ext uri="{FF2B5EF4-FFF2-40B4-BE49-F238E27FC236}">
                  <a16:creationId xmlns:a16="http://schemas.microsoft.com/office/drawing/2014/main" id="{615D8F55-8ACD-4EFE-A832-06E785479E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5" name="Freeform 21">
              <a:extLst>
                <a:ext uri="{FF2B5EF4-FFF2-40B4-BE49-F238E27FC236}">
                  <a16:creationId xmlns:a16="http://schemas.microsoft.com/office/drawing/2014/main" id="{0FDF4201-8CEC-474B-A6B1-88039B7041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6" name="Freeform 22">
              <a:extLst>
                <a:ext uri="{FF2B5EF4-FFF2-40B4-BE49-F238E27FC236}">
                  <a16:creationId xmlns:a16="http://schemas.microsoft.com/office/drawing/2014/main" id="{0F60AEA4-B25F-417E-93FC-59686DFBE5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299A645-47C2-9C46-BF87-C6E88758CE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49062" y="942108"/>
            <a:ext cx="6455549" cy="4969114"/>
          </a:xfrm>
        </p:spPr>
        <p:txBody>
          <a:bodyPr anchor="ctr">
            <a:normAutofit/>
          </a:bodyPr>
          <a:lstStyle/>
          <a:p>
            <a:r>
              <a:rPr lang="es-ES" b="1">
                <a:solidFill>
                  <a:schemeClr val="tx2">
                    <a:lumMod val="75000"/>
                  </a:schemeClr>
                </a:solidFill>
              </a:rPr>
              <a:t>Plano léxico:</a:t>
            </a:r>
            <a:endParaRPr lang="cs-CZ" b="1">
              <a:solidFill>
                <a:schemeClr val="tx2">
                  <a:lumMod val="75000"/>
                </a:schemeClr>
              </a:solidFill>
            </a:endParaRPr>
          </a:p>
          <a:p>
            <a:pPr lvl="0"/>
            <a:r>
              <a:rPr lang="pt-PT">
                <a:solidFill>
                  <a:schemeClr val="tx2">
                    <a:lumMod val="75000"/>
                  </a:schemeClr>
                </a:solidFill>
              </a:rPr>
              <a:t>Uso de voces gallegas integradas: </a:t>
            </a:r>
            <a:r>
              <a:rPr lang="pt-PT" i="1">
                <a:solidFill>
                  <a:schemeClr val="tx2">
                    <a:lumMod val="75000"/>
                  </a:schemeClr>
                </a:solidFill>
              </a:rPr>
              <a:t>cheirar</a:t>
            </a:r>
            <a:r>
              <a:rPr lang="pt-PT">
                <a:solidFill>
                  <a:schemeClr val="tx2">
                    <a:lumMod val="75000"/>
                  </a:schemeClr>
                </a:solidFill>
              </a:rPr>
              <a:t> ‘oler mal’, </a:t>
            </a:r>
            <a:r>
              <a:rPr lang="pt-PT" i="1">
                <a:solidFill>
                  <a:schemeClr val="tx2">
                    <a:lumMod val="75000"/>
                  </a:schemeClr>
                </a:solidFill>
              </a:rPr>
              <a:t>escachar</a:t>
            </a:r>
            <a:r>
              <a:rPr lang="pt-PT">
                <a:solidFill>
                  <a:schemeClr val="tx2">
                    <a:lumMod val="75000"/>
                  </a:schemeClr>
                </a:solidFill>
              </a:rPr>
              <a:t> ‘romper’, </a:t>
            </a:r>
            <a:r>
              <a:rPr lang="pt-PT" i="1">
                <a:solidFill>
                  <a:schemeClr val="tx2">
                    <a:lumMod val="75000"/>
                  </a:schemeClr>
                </a:solidFill>
              </a:rPr>
              <a:t>orvallo</a:t>
            </a:r>
            <a:r>
              <a:rPr lang="pt-PT">
                <a:solidFill>
                  <a:schemeClr val="tx2">
                    <a:lumMod val="75000"/>
                  </a:schemeClr>
                </a:solidFill>
              </a:rPr>
              <a:t> ‘lluvia fina’;</a:t>
            </a:r>
            <a:endParaRPr lang="cs-CZ">
              <a:solidFill>
                <a:schemeClr val="tx2">
                  <a:lumMod val="75000"/>
                </a:schemeClr>
              </a:solidFill>
            </a:endParaRPr>
          </a:p>
          <a:p>
            <a:pPr lvl="0"/>
            <a:r>
              <a:rPr lang="es-ES">
                <a:solidFill>
                  <a:schemeClr val="tx2">
                    <a:lumMod val="75000"/>
                  </a:schemeClr>
                </a:solidFill>
              </a:rPr>
              <a:t>Uso de calcos semánticos: </a:t>
            </a:r>
            <a:r>
              <a:rPr lang="es-ES" i="1">
                <a:solidFill>
                  <a:schemeClr val="tx2">
                    <a:lumMod val="75000"/>
                  </a:schemeClr>
                </a:solidFill>
              </a:rPr>
              <a:t>mismo</a:t>
            </a:r>
            <a:r>
              <a:rPr lang="es-ES">
                <a:solidFill>
                  <a:schemeClr val="tx2">
                    <a:lumMod val="75000"/>
                  </a:schemeClr>
                </a:solidFill>
              </a:rPr>
              <a:t> ‘incluso, exactamente’, </a:t>
            </a:r>
            <a:r>
              <a:rPr lang="es-ES" i="1">
                <a:solidFill>
                  <a:schemeClr val="tx2">
                    <a:lumMod val="75000"/>
                  </a:schemeClr>
                </a:solidFill>
              </a:rPr>
              <a:t>polvo</a:t>
            </a:r>
            <a:r>
              <a:rPr lang="es-ES">
                <a:solidFill>
                  <a:schemeClr val="tx2">
                    <a:lumMod val="75000"/>
                  </a:schemeClr>
                </a:solidFill>
              </a:rPr>
              <a:t> ‘basura’, </a:t>
            </a:r>
            <a:r>
              <a:rPr lang="es-ES" i="1">
                <a:solidFill>
                  <a:schemeClr val="tx2">
                    <a:lumMod val="75000"/>
                  </a:schemeClr>
                </a:solidFill>
              </a:rPr>
              <a:t>quitar</a:t>
            </a:r>
            <a:r>
              <a:rPr lang="es-ES">
                <a:solidFill>
                  <a:schemeClr val="tx2">
                    <a:lumMod val="75000"/>
                  </a:schemeClr>
                </a:solidFill>
              </a:rPr>
              <a:t> ‘sacar’ (</a:t>
            </a:r>
            <a:r>
              <a:rPr lang="es-ES" i="1">
                <a:solidFill>
                  <a:schemeClr val="tx2">
                    <a:lumMod val="75000"/>
                  </a:schemeClr>
                </a:solidFill>
              </a:rPr>
              <a:t>quitar buena nota en un examen</a:t>
            </a:r>
            <a:r>
              <a:rPr lang="es-ES">
                <a:solidFill>
                  <a:schemeClr val="tx2">
                    <a:lumMod val="75000"/>
                  </a:schemeClr>
                </a:solidFill>
              </a:rPr>
              <a:t>), </a:t>
            </a:r>
            <a:r>
              <a:rPr lang="es-ES" i="1">
                <a:solidFill>
                  <a:schemeClr val="tx2">
                    <a:lumMod val="75000"/>
                  </a:schemeClr>
                </a:solidFill>
              </a:rPr>
              <a:t>sacar</a:t>
            </a:r>
            <a:r>
              <a:rPr lang="es-ES">
                <a:solidFill>
                  <a:schemeClr val="tx2">
                    <a:lumMod val="75000"/>
                  </a:schemeClr>
                </a:solidFill>
              </a:rPr>
              <a:t> ‘quitar’ (</a:t>
            </a:r>
            <a:r>
              <a:rPr lang="es-ES" i="1">
                <a:solidFill>
                  <a:schemeClr val="tx2">
                    <a:lumMod val="75000"/>
                  </a:schemeClr>
                </a:solidFill>
              </a:rPr>
              <a:t>me sacó el libro</a:t>
            </a:r>
            <a:r>
              <a:rPr lang="es-ES">
                <a:solidFill>
                  <a:schemeClr val="tx2">
                    <a:lumMod val="75000"/>
                  </a:schemeClr>
                </a:solidFill>
              </a:rPr>
              <a:t>), </a:t>
            </a:r>
            <a:r>
              <a:rPr lang="es-ES" i="1">
                <a:solidFill>
                  <a:schemeClr val="tx2">
                    <a:lumMod val="75000"/>
                  </a:schemeClr>
                </a:solidFill>
              </a:rPr>
              <a:t>¿y luego?</a:t>
            </a:r>
            <a:r>
              <a:rPr lang="es-ES">
                <a:solidFill>
                  <a:schemeClr val="tx2">
                    <a:lumMod val="75000"/>
                  </a:schemeClr>
                </a:solidFill>
              </a:rPr>
              <a:t> (expresión de sorpresa).</a:t>
            </a:r>
          </a:p>
          <a:p>
            <a:pPr marL="0" lvl="0" indent="0">
              <a:buNone/>
            </a:pPr>
            <a:endParaRPr lang="cs-CZ">
              <a:solidFill>
                <a:schemeClr val="tx2">
                  <a:lumMod val="75000"/>
                </a:schemeClr>
              </a:solidFill>
            </a:endParaRPr>
          </a:p>
          <a:p>
            <a:r>
              <a:rPr lang="cs-CZ" b="1">
                <a:solidFill>
                  <a:schemeClr val="tx2">
                    <a:lumMod val="75000"/>
                  </a:schemeClr>
                </a:solidFill>
              </a:rPr>
              <a:t>Ejemplos:</a:t>
            </a:r>
          </a:p>
          <a:p>
            <a:r>
              <a:rPr lang="cs-CZ" b="1">
                <a:solidFill>
                  <a:schemeClr val="tx2">
                    <a:lumMod val="75000"/>
                  </a:schemeClr>
                </a:solidFill>
                <a:hlinkClick r:id="rId2"/>
              </a:rPr>
              <a:t>El caso del Prestige</a:t>
            </a:r>
            <a:endParaRPr lang="cs-CZ" b="1">
              <a:solidFill>
                <a:schemeClr val="tx2">
                  <a:lumMod val="75000"/>
                </a:schemeClr>
              </a:solidFill>
            </a:endParaRPr>
          </a:p>
          <a:p>
            <a:r>
              <a:rPr lang="cs-CZ" b="1">
                <a:solidFill>
                  <a:schemeClr val="tx2">
                    <a:lumMod val="75000"/>
                  </a:schemeClr>
                </a:solidFill>
                <a:hlinkClick r:id="rId3"/>
              </a:rPr>
              <a:t>Gallego (culto)</a:t>
            </a:r>
            <a:endParaRPr lang="cs-CZ" b="1">
              <a:solidFill>
                <a:schemeClr val="tx2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cs-CZ" b="1">
              <a:solidFill>
                <a:schemeClr val="tx2">
                  <a:lumMod val="75000"/>
                </a:schemeClr>
              </a:solidFill>
            </a:endParaRPr>
          </a:p>
          <a:p>
            <a:endParaRPr lang="cs-CZ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75397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D306B45-25EE-434D-ABA9-A27B79320C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99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48FB7B2D-BE64-EC4A-98ED-4A0DED5C85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6019" y="942108"/>
            <a:ext cx="3256550" cy="4969113"/>
          </a:xfrm>
        </p:spPr>
        <p:txBody>
          <a:bodyPr anchor="ctr">
            <a:normAutofit/>
          </a:bodyPr>
          <a:lstStyle/>
          <a:p>
            <a:r>
              <a:rPr lang="cs-CZ" dirty="0">
                <a:solidFill>
                  <a:schemeClr val="tx2">
                    <a:lumMod val="75000"/>
                  </a:schemeClr>
                </a:solidFill>
              </a:rPr>
              <a:t>El </a:t>
            </a:r>
            <a:r>
              <a:rPr lang="cs-CZ" dirty="0" err="1">
                <a:solidFill>
                  <a:schemeClr val="tx2">
                    <a:lumMod val="75000"/>
                  </a:schemeClr>
                </a:solidFill>
              </a:rPr>
              <a:t>castellano</a:t>
            </a:r>
            <a:r>
              <a:rPr lang="cs-CZ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cs-CZ" dirty="0" err="1">
                <a:solidFill>
                  <a:schemeClr val="tx2">
                    <a:lumMod val="75000"/>
                  </a:schemeClr>
                </a:solidFill>
              </a:rPr>
              <a:t>vasco</a:t>
            </a:r>
            <a:endParaRPr lang="cs-CZ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A42F85E-4939-431E-8B4A-EC07C8E0AB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7EBB3F9-D6F7-4F6A-8843-9FEBA15E49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871831"/>
            <a:ext cx="0" cy="3200400"/>
          </a:xfrm>
          <a:prstGeom prst="line">
            <a:avLst/>
          </a:prstGeom>
          <a:ln w="1587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Group 13">
            <a:extLst>
              <a:ext uri="{FF2B5EF4-FFF2-40B4-BE49-F238E27FC236}">
                <a16:creationId xmlns:a16="http://schemas.microsoft.com/office/drawing/2014/main" id="{5D2B17EF-74EB-4C33-B2E2-8E727B2E7D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6009967" y="0"/>
            <a:ext cx="6176982" cy="6853245"/>
            <a:chOff x="2487613" y="285750"/>
            <a:chExt cx="2428876" cy="5654676"/>
          </a:xfrm>
          <a:solidFill>
            <a:schemeClr val="bg1">
              <a:alpha val="30000"/>
            </a:schemeClr>
          </a:solidFill>
        </p:grpSpPr>
        <p:sp>
          <p:nvSpPr>
            <p:cNvPr id="15" name="Freeform 11">
              <a:extLst>
                <a:ext uri="{FF2B5EF4-FFF2-40B4-BE49-F238E27FC236}">
                  <a16:creationId xmlns:a16="http://schemas.microsoft.com/office/drawing/2014/main" id="{0A5F1F8A-3206-4B86-883F-65E98BB6E4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6" name="Freeform 12">
              <a:extLst>
                <a:ext uri="{FF2B5EF4-FFF2-40B4-BE49-F238E27FC236}">
                  <a16:creationId xmlns:a16="http://schemas.microsoft.com/office/drawing/2014/main" id="{6935F8C7-CC88-4243-9786-F3CDBF04A0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7" name="Freeform 13">
              <a:extLst>
                <a:ext uri="{FF2B5EF4-FFF2-40B4-BE49-F238E27FC236}">
                  <a16:creationId xmlns:a16="http://schemas.microsoft.com/office/drawing/2014/main" id="{9AF7BAD9-71B3-40D8-A089-EFF7FE67BD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8" name="Freeform 14">
              <a:extLst>
                <a:ext uri="{FF2B5EF4-FFF2-40B4-BE49-F238E27FC236}">
                  <a16:creationId xmlns:a16="http://schemas.microsoft.com/office/drawing/2014/main" id="{6467094F-AEF0-4D3B-BB76-8B3C1F08B9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9" name="Freeform 15">
              <a:extLst>
                <a:ext uri="{FF2B5EF4-FFF2-40B4-BE49-F238E27FC236}">
                  <a16:creationId xmlns:a16="http://schemas.microsoft.com/office/drawing/2014/main" id="{36F56AF9-DEF1-44E7-BF42-6AAC1AA9D1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0" name="Freeform 16">
              <a:extLst>
                <a:ext uri="{FF2B5EF4-FFF2-40B4-BE49-F238E27FC236}">
                  <a16:creationId xmlns:a16="http://schemas.microsoft.com/office/drawing/2014/main" id="{A43EBE71-20BA-4A40-A513-516678089D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1" name="Freeform 17">
              <a:extLst>
                <a:ext uri="{FF2B5EF4-FFF2-40B4-BE49-F238E27FC236}">
                  <a16:creationId xmlns:a16="http://schemas.microsoft.com/office/drawing/2014/main" id="{1DB39648-7B38-4D0B-93C5-048EC4A45C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2" name="Freeform 18">
              <a:extLst>
                <a:ext uri="{FF2B5EF4-FFF2-40B4-BE49-F238E27FC236}">
                  <a16:creationId xmlns:a16="http://schemas.microsoft.com/office/drawing/2014/main" id="{8DD2661F-DE5F-45EA-B30B-7C65896388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3" name="Freeform 19">
              <a:extLst>
                <a:ext uri="{FF2B5EF4-FFF2-40B4-BE49-F238E27FC236}">
                  <a16:creationId xmlns:a16="http://schemas.microsoft.com/office/drawing/2014/main" id="{ABF0A0E5-E68E-4183-A913-228692FD85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4" y="468286"/>
              <a:ext cx="1768475" cy="4262464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4" name="Freeform 20">
              <a:extLst>
                <a:ext uri="{FF2B5EF4-FFF2-40B4-BE49-F238E27FC236}">
                  <a16:creationId xmlns:a16="http://schemas.microsoft.com/office/drawing/2014/main" id="{615D8F55-8ACD-4EFE-A832-06E785479E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5" name="Freeform 21">
              <a:extLst>
                <a:ext uri="{FF2B5EF4-FFF2-40B4-BE49-F238E27FC236}">
                  <a16:creationId xmlns:a16="http://schemas.microsoft.com/office/drawing/2014/main" id="{0FDF4201-8CEC-474B-A6B1-88039B7041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6" name="Freeform 22">
              <a:extLst>
                <a:ext uri="{FF2B5EF4-FFF2-40B4-BE49-F238E27FC236}">
                  <a16:creationId xmlns:a16="http://schemas.microsoft.com/office/drawing/2014/main" id="{0F60AEA4-B25F-417E-93FC-59686DFBE5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1D761A8-D81F-5141-9D62-80027EE02C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49062" y="942108"/>
            <a:ext cx="6455549" cy="4969114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s-ES" sz="1400" b="1" dirty="0">
                <a:solidFill>
                  <a:schemeClr val="tx2">
                    <a:lumMod val="75000"/>
                  </a:schemeClr>
                </a:solidFill>
              </a:rPr>
              <a:t>Plano fónico:</a:t>
            </a:r>
            <a:endParaRPr lang="cs-CZ" sz="1400" b="1" dirty="0">
              <a:solidFill>
                <a:schemeClr val="tx2">
                  <a:lumMod val="75000"/>
                </a:schemeClr>
              </a:solidFill>
            </a:endParaRPr>
          </a:p>
          <a:p>
            <a:pPr lvl="0">
              <a:lnSpc>
                <a:spcPct val="90000"/>
              </a:lnSpc>
            </a:pPr>
            <a:r>
              <a:rPr lang="es-ES" sz="1400" dirty="0">
                <a:solidFill>
                  <a:schemeClr val="tx2">
                    <a:lumMod val="75000"/>
                  </a:schemeClr>
                </a:solidFill>
              </a:rPr>
              <a:t>Mantenimiento de distinción </a:t>
            </a:r>
            <a:r>
              <a:rPr lang="cs-CZ" sz="1400" dirty="0">
                <a:solidFill>
                  <a:schemeClr val="tx2">
                    <a:lumMod val="75000"/>
                  </a:schemeClr>
                </a:solidFill>
              </a:rPr>
              <a:t>/</a:t>
            </a:r>
            <a:r>
              <a:rPr lang="cs-CZ" sz="1400" dirty="0" err="1">
                <a:solidFill>
                  <a:schemeClr val="tx2">
                    <a:lumMod val="75000"/>
                  </a:schemeClr>
                </a:solidFill>
              </a:rPr>
              <a:t>ʎ</a:t>
            </a:r>
            <a:r>
              <a:rPr lang="cs-CZ" sz="1400" dirty="0">
                <a:solidFill>
                  <a:schemeClr val="tx2">
                    <a:lumMod val="75000"/>
                  </a:schemeClr>
                </a:solidFill>
              </a:rPr>
              <a:t>/-/</a:t>
            </a:r>
            <a:r>
              <a:rPr lang="cs-CZ" sz="1400" dirty="0" err="1">
                <a:solidFill>
                  <a:schemeClr val="tx2">
                    <a:lumMod val="75000"/>
                  </a:schemeClr>
                </a:solidFill>
              </a:rPr>
              <a:t>ʝ</a:t>
            </a:r>
            <a:r>
              <a:rPr lang="cs-CZ" sz="1400" dirty="0">
                <a:solidFill>
                  <a:schemeClr val="tx2">
                    <a:lumMod val="75000"/>
                  </a:schemeClr>
                </a:solidFill>
              </a:rPr>
              <a:t>/;</a:t>
            </a:r>
          </a:p>
          <a:p>
            <a:pPr lvl="0">
              <a:lnSpc>
                <a:spcPct val="90000"/>
              </a:lnSpc>
            </a:pPr>
            <a:r>
              <a:rPr lang="cs-CZ" sz="1400" dirty="0" err="1">
                <a:solidFill>
                  <a:schemeClr val="tx2">
                    <a:lumMod val="75000"/>
                  </a:schemeClr>
                </a:solidFill>
              </a:rPr>
              <a:t>Tendencia</a:t>
            </a:r>
            <a:r>
              <a:rPr lang="cs-CZ" sz="1400" dirty="0">
                <a:solidFill>
                  <a:schemeClr val="tx2">
                    <a:lumMod val="75000"/>
                  </a:schemeClr>
                </a:solidFill>
              </a:rPr>
              <a:t> a la </a:t>
            </a:r>
            <a:r>
              <a:rPr lang="cs-CZ" sz="1400" dirty="0" err="1">
                <a:solidFill>
                  <a:schemeClr val="tx2">
                    <a:lumMod val="75000"/>
                  </a:schemeClr>
                </a:solidFill>
              </a:rPr>
              <a:t>pérdida</a:t>
            </a:r>
            <a:r>
              <a:rPr lang="cs-CZ" sz="1400" dirty="0">
                <a:solidFill>
                  <a:schemeClr val="tx2">
                    <a:lumMod val="75000"/>
                  </a:schemeClr>
                </a:solidFill>
              </a:rPr>
              <a:t> de la /d/ </a:t>
            </a:r>
            <a:r>
              <a:rPr lang="cs-CZ" sz="1400" dirty="0" err="1">
                <a:solidFill>
                  <a:schemeClr val="tx2">
                    <a:lumMod val="75000"/>
                  </a:schemeClr>
                </a:solidFill>
              </a:rPr>
              <a:t>intervocálica</a:t>
            </a:r>
            <a:r>
              <a:rPr lang="cs-CZ" sz="1400" dirty="0">
                <a:solidFill>
                  <a:schemeClr val="tx2">
                    <a:lumMod val="75000"/>
                  </a:schemeClr>
                </a:solidFill>
              </a:rPr>
              <a:t> en –</a:t>
            </a:r>
            <a:r>
              <a:rPr lang="cs-CZ" sz="1400" i="1" dirty="0" err="1">
                <a:solidFill>
                  <a:schemeClr val="tx2">
                    <a:lumMod val="75000"/>
                  </a:schemeClr>
                </a:solidFill>
              </a:rPr>
              <a:t>ado</a:t>
            </a:r>
            <a:r>
              <a:rPr lang="cs-CZ" sz="1400" dirty="0">
                <a:solidFill>
                  <a:schemeClr val="tx2">
                    <a:lumMod val="75000"/>
                  </a:schemeClr>
                </a:solidFill>
              </a:rPr>
              <a:t> &gt; -</a:t>
            </a:r>
            <a:r>
              <a:rPr lang="cs-CZ" sz="1400" i="1" dirty="0" err="1">
                <a:solidFill>
                  <a:schemeClr val="tx2">
                    <a:lumMod val="75000"/>
                  </a:schemeClr>
                </a:solidFill>
              </a:rPr>
              <a:t>ao</a:t>
            </a:r>
            <a:r>
              <a:rPr lang="cs-CZ" sz="14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cs-CZ" sz="1400" dirty="0" err="1">
                <a:solidFill>
                  <a:schemeClr val="tx2">
                    <a:lumMod val="75000"/>
                  </a:schemeClr>
                </a:solidFill>
              </a:rPr>
              <a:t>y</a:t>
            </a:r>
            <a:r>
              <a:rPr lang="cs-CZ" sz="1400" dirty="0">
                <a:solidFill>
                  <a:schemeClr val="tx2">
                    <a:lumMod val="75000"/>
                  </a:schemeClr>
                </a:solidFill>
              </a:rPr>
              <a:t> –</a:t>
            </a:r>
            <a:r>
              <a:rPr lang="cs-CZ" sz="1400" i="1" dirty="0">
                <a:solidFill>
                  <a:schemeClr val="tx2">
                    <a:lumMod val="75000"/>
                  </a:schemeClr>
                </a:solidFill>
              </a:rPr>
              <a:t>au</a:t>
            </a:r>
            <a:r>
              <a:rPr lang="cs-CZ" sz="1400" dirty="0">
                <a:solidFill>
                  <a:schemeClr val="tx2">
                    <a:lumMod val="75000"/>
                  </a:schemeClr>
                </a:solidFill>
              </a:rPr>
              <a:t>: </a:t>
            </a:r>
            <a:r>
              <a:rPr lang="cs-CZ" sz="1400" i="1" dirty="0" err="1">
                <a:solidFill>
                  <a:schemeClr val="tx2">
                    <a:lumMod val="75000"/>
                  </a:schemeClr>
                </a:solidFill>
              </a:rPr>
              <a:t>acabau</a:t>
            </a:r>
            <a:r>
              <a:rPr lang="cs-CZ" sz="1400" dirty="0">
                <a:solidFill>
                  <a:schemeClr val="tx2">
                    <a:lumMod val="75000"/>
                  </a:schemeClr>
                </a:solidFill>
              </a:rPr>
              <a:t>;</a:t>
            </a:r>
          </a:p>
          <a:p>
            <a:pPr lvl="0">
              <a:lnSpc>
                <a:spcPct val="90000"/>
              </a:lnSpc>
            </a:pPr>
            <a:r>
              <a:rPr lang="es-ES" sz="1400" dirty="0">
                <a:solidFill>
                  <a:schemeClr val="tx2">
                    <a:lumMod val="75000"/>
                  </a:schemeClr>
                </a:solidFill>
              </a:rPr>
              <a:t>Realización palatalizada de la /s/;</a:t>
            </a:r>
            <a:endParaRPr lang="cs-CZ" sz="1400" dirty="0">
              <a:solidFill>
                <a:schemeClr val="tx2">
                  <a:lumMod val="75000"/>
                </a:schemeClr>
              </a:solidFill>
            </a:endParaRPr>
          </a:p>
          <a:p>
            <a:pPr lvl="0">
              <a:lnSpc>
                <a:spcPct val="90000"/>
              </a:lnSpc>
            </a:pPr>
            <a:r>
              <a:rPr lang="es-ES" sz="1400" dirty="0">
                <a:solidFill>
                  <a:schemeClr val="tx2">
                    <a:lumMod val="75000"/>
                  </a:schemeClr>
                </a:solidFill>
              </a:rPr>
              <a:t>Pronunciación tensa de vibrantes;</a:t>
            </a:r>
            <a:endParaRPr lang="cs-CZ" sz="1400" dirty="0">
              <a:solidFill>
                <a:schemeClr val="tx2">
                  <a:lumMod val="75000"/>
                </a:schemeClr>
              </a:solidFill>
            </a:endParaRPr>
          </a:p>
          <a:p>
            <a:pPr>
              <a:lnSpc>
                <a:spcPct val="90000"/>
              </a:lnSpc>
            </a:pPr>
            <a:r>
              <a:rPr lang="es-ES" sz="1400" b="1" dirty="0">
                <a:solidFill>
                  <a:schemeClr val="tx2">
                    <a:lumMod val="75000"/>
                  </a:schemeClr>
                </a:solidFill>
              </a:rPr>
              <a:t>Plano gramatical:</a:t>
            </a:r>
            <a:endParaRPr lang="cs-CZ" sz="1400" b="1" dirty="0">
              <a:solidFill>
                <a:schemeClr val="tx2">
                  <a:lumMod val="75000"/>
                </a:schemeClr>
              </a:solidFill>
            </a:endParaRPr>
          </a:p>
          <a:p>
            <a:pPr lvl="0">
              <a:lnSpc>
                <a:spcPct val="90000"/>
              </a:lnSpc>
            </a:pPr>
            <a:r>
              <a:rPr lang="es-ES" sz="1400" dirty="0">
                <a:solidFill>
                  <a:schemeClr val="tx2">
                    <a:lumMod val="75000"/>
                  </a:schemeClr>
                </a:solidFill>
              </a:rPr>
              <a:t>Leísmo: </a:t>
            </a:r>
            <a:r>
              <a:rPr lang="es-ES" sz="1400" i="1" dirty="0">
                <a:solidFill>
                  <a:schemeClr val="tx2">
                    <a:lumMod val="75000"/>
                  </a:schemeClr>
                </a:solidFill>
              </a:rPr>
              <a:t>no les veo a los chicos</a:t>
            </a:r>
            <a:r>
              <a:rPr lang="es-ES" sz="1400" dirty="0">
                <a:solidFill>
                  <a:schemeClr val="tx2">
                    <a:lumMod val="75000"/>
                  </a:schemeClr>
                </a:solidFill>
              </a:rPr>
              <a:t>;</a:t>
            </a:r>
            <a:endParaRPr lang="cs-CZ" sz="1400" dirty="0">
              <a:solidFill>
                <a:schemeClr val="tx2">
                  <a:lumMod val="75000"/>
                </a:schemeClr>
              </a:solidFill>
            </a:endParaRPr>
          </a:p>
          <a:p>
            <a:pPr lvl="0">
              <a:lnSpc>
                <a:spcPct val="90000"/>
              </a:lnSpc>
            </a:pPr>
            <a:r>
              <a:rPr lang="es-ES" sz="1400" dirty="0">
                <a:solidFill>
                  <a:schemeClr val="tx2">
                    <a:lumMod val="75000"/>
                  </a:schemeClr>
                </a:solidFill>
              </a:rPr>
              <a:t>Uso de condicional por imperfecto de subjuntivo: </a:t>
            </a:r>
            <a:r>
              <a:rPr lang="es-ES" sz="1400" i="1" dirty="0">
                <a:solidFill>
                  <a:schemeClr val="tx2">
                    <a:lumMod val="75000"/>
                  </a:schemeClr>
                </a:solidFill>
              </a:rPr>
              <a:t>si cantaríamos, lo pasaríamos mejor</a:t>
            </a:r>
            <a:r>
              <a:rPr lang="es-ES" sz="1400" dirty="0">
                <a:solidFill>
                  <a:schemeClr val="tx2">
                    <a:lumMod val="75000"/>
                  </a:schemeClr>
                </a:solidFill>
              </a:rPr>
              <a:t>; </a:t>
            </a:r>
            <a:r>
              <a:rPr lang="es-ES" sz="1400" i="1" dirty="0">
                <a:solidFill>
                  <a:schemeClr val="tx2">
                    <a:lumMod val="75000"/>
                  </a:schemeClr>
                </a:solidFill>
              </a:rPr>
              <a:t>le pidió que vendría</a:t>
            </a:r>
            <a:r>
              <a:rPr lang="es-ES" sz="1400" dirty="0">
                <a:solidFill>
                  <a:schemeClr val="tx2">
                    <a:lumMod val="75000"/>
                  </a:schemeClr>
                </a:solidFill>
              </a:rPr>
              <a:t>;</a:t>
            </a:r>
            <a:endParaRPr lang="cs-CZ" sz="1400" dirty="0">
              <a:solidFill>
                <a:schemeClr val="tx2">
                  <a:lumMod val="75000"/>
                </a:schemeClr>
              </a:solidFill>
            </a:endParaRPr>
          </a:p>
          <a:p>
            <a:pPr lvl="0">
              <a:lnSpc>
                <a:spcPct val="90000"/>
              </a:lnSpc>
            </a:pPr>
            <a:r>
              <a:rPr lang="es-ES" sz="1400" dirty="0">
                <a:solidFill>
                  <a:schemeClr val="tx2">
                    <a:lumMod val="75000"/>
                  </a:schemeClr>
                </a:solidFill>
              </a:rPr>
              <a:t>Uso de </a:t>
            </a:r>
            <a:r>
              <a:rPr lang="es-ES" sz="1400" i="1" dirty="0">
                <a:solidFill>
                  <a:schemeClr val="tx2">
                    <a:lumMod val="75000"/>
                  </a:schemeClr>
                </a:solidFill>
              </a:rPr>
              <a:t>estar</a:t>
            </a:r>
            <a:r>
              <a:rPr lang="es-ES" sz="1400" dirty="0">
                <a:solidFill>
                  <a:schemeClr val="tx2">
                    <a:lumMod val="75000"/>
                  </a:schemeClr>
                </a:solidFill>
              </a:rPr>
              <a:t> por </a:t>
            </a:r>
            <a:r>
              <a:rPr lang="es-ES" sz="1400" i="1" dirty="0">
                <a:solidFill>
                  <a:schemeClr val="tx2">
                    <a:lumMod val="75000"/>
                  </a:schemeClr>
                </a:solidFill>
              </a:rPr>
              <a:t>haber</a:t>
            </a:r>
            <a:r>
              <a:rPr lang="es-ES" sz="1400" dirty="0">
                <a:solidFill>
                  <a:schemeClr val="tx2">
                    <a:lumMod val="75000"/>
                  </a:schemeClr>
                </a:solidFill>
              </a:rPr>
              <a:t>: </a:t>
            </a:r>
            <a:r>
              <a:rPr lang="es-ES" sz="1400" i="1" dirty="0">
                <a:solidFill>
                  <a:schemeClr val="tx2">
                    <a:lumMod val="75000"/>
                  </a:schemeClr>
                </a:solidFill>
              </a:rPr>
              <a:t>no están papeles</a:t>
            </a:r>
            <a:r>
              <a:rPr lang="es-ES" sz="1400" dirty="0">
                <a:solidFill>
                  <a:schemeClr val="tx2">
                    <a:lumMod val="75000"/>
                  </a:schemeClr>
                </a:solidFill>
              </a:rPr>
              <a:t> ‘no hay papeles’;</a:t>
            </a:r>
            <a:endParaRPr lang="cs-CZ" sz="1400" dirty="0">
              <a:solidFill>
                <a:schemeClr val="tx2">
                  <a:lumMod val="75000"/>
                </a:schemeClr>
              </a:solidFill>
            </a:endParaRPr>
          </a:p>
          <a:p>
            <a:pPr lvl="0">
              <a:lnSpc>
                <a:spcPct val="90000"/>
              </a:lnSpc>
            </a:pPr>
            <a:r>
              <a:rPr lang="es-ES" sz="1400" dirty="0">
                <a:solidFill>
                  <a:schemeClr val="tx2">
                    <a:lumMod val="75000"/>
                  </a:schemeClr>
                </a:solidFill>
              </a:rPr>
              <a:t>Ausencia de posesivos con los nombres de parentesco: </a:t>
            </a:r>
            <a:r>
              <a:rPr lang="es-ES" sz="1400" i="1" dirty="0">
                <a:solidFill>
                  <a:schemeClr val="tx2">
                    <a:lumMod val="75000"/>
                  </a:schemeClr>
                </a:solidFill>
              </a:rPr>
              <a:t>le he dicho a la madre</a:t>
            </a:r>
            <a:r>
              <a:rPr lang="es-ES" sz="1400" dirty="0">
                <a:solidFill>
                  <a:schemeClr val="tx2">
                    <a:lumMod val="75000"/>
                  </a:schemeClr>
                </a:solidFill>
              </a:rPr>
              <a:t> ‘a mi madre’;</a:t>
            </a:r>
            <a:endParaRPr lang="cs-CZ" sz="1400" dirty="0">
              <a:solidFill>
                <a:schemeClr val="tx2">
                  <a:lumMod val="75000"/>
                </a:schemeClr>
              </a:solidFill>
            </a:endParaRPr>
          </a:p>
          <a:p>
            <a:pPr lvl="0">
              <a:lnSpc>
                <a:spcPct val="90000"/>
              </a:lnSpc>
            </a:pPr>
            <a:r>
              <a:rPr lang="es-ES" sz="1400" dirty="0">
                <a:solidFill>
                  <a:schemeClr val="tx2">
                    <a:lumMod val="75000"/>
                  </a:schemeClr>
                </a:solidFill>
              </a:rPr>
              <a:t>Tendencia a ausencia de clíticos: </a:t>
            </a:r>
            <a:r>
              <a:rPr lang="es-ES" sz="1400" i="1" dirty="0">
                <a:solidFill>
                  <a:schemeClr val="tx2">
                    <a:lumMod val="75000"/>
                  </a:schemeClr>
                </a:solidFill>
              </a:rPr>
              <a:t>¿me compras?</a:t>
            </a:r>
            <a:r>
              <a:rPr lang="es-ES" sz="1400" dirty="0">
                <a:solidFill>
                  <a:schemeClr val="tx2">
                    <a:lumMod val="75000"/>
                  </a:schemeClr>
                </a:solidFill>
              </a:rPr>
              <a:t> ‘¿me lo compras?’, </a:t>
            </a:r>
            <a:r>
              <a:rPr lang="es-ES" sz="1400" i="1" dirty="0">
                <a:solidFill>
                  <a:schemeClr val="tx2">
                    <a:lumMod val="75000"/>
                  </a:schemeClr>
                </a:solidFill>
              </a:rPr>
              <a:t>estaba pegado y he roto</a:t>
            </a:r>
            <a:r>
              <a:rPr lang="es-ES" sz="1400" dirty="0">
                <a:solidFill>
                  <a:schemeClr val="tx2">
                    <a:lumMod val="75000"/>
                  </a:schemeClr>
                </a:solidFill>
              </a:rPr>
              <a:t> ‘lo he roto’;</a:t>
            </a:r>
            <a:endParaRPr lang="cs-CZ" sz="1400" dirty="0">
              <a:solidFill>
                <a:schemeClr val="tx2">
                  <a:lumMod val="75000"/>
                </a:schemeClr>
              </a:solidFill>
            </a:endParaRPr>
          </a:p>
          <a:p>
            <a:pPr lvl="0">
              <a:lnSpc>
                <a:spcPct val="90000"/>
              </a:lnSpc>
            </a:pPr>
            <a:r>
              <a:rPr lang="es-ES" sz="1400" dirty="0">
                <a:solidFill>
                  <a:schemeClr val="tx2">
                    <a:lumMod val="75000"/>
                  </a:schemeClr>
                </a:solidFill>
              </a:rPr>
              <a:t>Usos específicos de régimen preposicional: </a:t>
            </a:r>
            <a:r>
              <a:rPr lang="es-ES" sz="1400" i="1" dirty="0">
                <a:solidFill>
                  <a:schemeClr val="tx2">
                    <a:lumMod val="75000"/>
                  </a:schemeClr>
                </a:solidFill>
              </a:rPr>
              <a:t>viene a la mañana</a:t>
            </a:r>
            <a:r>
              <a:rPr lang="es-ES" sz="1400" dirty="0">
                <a:solidFill>
                  <a:schemeClr val="tx2">
                    <a:lumMod val="75000"/>
                  </a:schemeClr>
                </a:solidFill>
              </a:rPr>
              <a:t>;</a:t>
            </a:r>
            <a:endParaRPr lang="cs-CZ" sz="1400" dirty="0">
              <a:solidFill>
                <a:schemeClr val="tx2">
                  <a:lumMod val="75000"/>
                </a:schemeClr>
              </a:solidFill>
            </a:endParaRPr>
          </a:p>
          <a:p>
            <a:pPr lvl="0">
              <a:lnSpc>
                <a:spcPct val="90000"/>
              </a:lnSpc>
            </a:pPr>
            <a:r>
              <a:rPr lang="es-ES" sz="1400" dirty="0">
                <a:solidFill>
                  <a:schemeClr val="tx2">
                    <a:lumMod val="75000"/>
                  </a:schemeClr>
                </a:solidFill>
              </a:rPr>
              <a:t>Uso de </a:t>
            </a:r>
            <a:r>
              <a:rPr lang="es-ES" sz="1400" i="1" dirty="0">
                <a:solidFill>
                  <a:schemeClr val="tx2">
                    <a:lumMod val="75000"/>
                  </a:schemeClr>
                </a:solidFill>
              </a:rPr>
              <a:t>ya</a:t>
            </a:r>
            <a:r>
              <a:rPr lang="es-ES" sz="1400" dirty="0">
                <a:solidFill>
                  <a:schemeClr val="tx2">
                    <a:lumMod val="75000"/>
                  </a:schemeClr>
                </a:solidFill>
              </a:rPr>
              <a:t> con valor afirmativo: </a:t>
            </a:r>
            <a:r>
              <a:rPr lang="es-ES" sz="1400" i="1" dirty="0">
                <a:solidFill>
                  <a:schemeClr val="tx2">
                    <a:lumMod val="75000"/>
                  </a:schemeClr>
                </a:solidFill>
              </a:rPr>
              <a:t>Mikel ya viene</a:t>
            </a:r>
            <a:r>
              <a:rPr lang="es-ES" sz="1400" dirty="0">
                <a:solidFill>
                  <a:schemeClr val="tx2">
                    <a:lumMod val="75000"/>
                  </a:schemeClr>
                </a:solidFill>
              </a:rPr>
              <a:t> ‘Mikel sí viene’</a:t>
            </a:r>
            <a:endParaRPr lang="cs-CZ" sz="14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01392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D306B45-25EE-434D-ABA9-A27B79320C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99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50EEE482-3F74-314C-A937-D76F6E52D0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6019" y="942108"/>
            <a:ext cx="3256550" cy="4969113"/>
          </a:xfrm>
        </p:spPr>
        <p:txBody>
          <a:bodyPr anchor="ctr">
            <a:normAutofit/>
          </a:bodyPr>
          <a:lstStyle/>
          <a:p>
            <a:r>
              <a:rPr lang="cs-CZ">
                <a:solidFill>
                  <a:schemeClr val="tx2">
                    <a:lumMod val="75000"/>
                  </a:schemeClr>
                </a:solidFill>
              </a:rPr>
              <a:t>El castellano vasco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A42F85E-4939-431E-8B4A-EC07C8E0AB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7EBB3F9-D6F7-4F6A-8843-9FEBA15E49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871831"/>
            <a:ext cx="0" cy="3200400"/>
          </a:xfrm>
          <a:prstGeom prst="line">
            <a:avLst/>
          </a:prstGeom>
          <a:ln w="1587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Group 13">
            <a:extLst>
              <a:ext uri="{FF2B5EF4-FFF2-40B4-BE49-F238E27FC236}">
                <a16:creationId xmlns:a16="http://schemas.microsoft.com/office/drawing/2014/main" id="{5D2B17EF-74EB-4C33-B2E2-8E727B2E7D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6009967" y="0"/>
            <a:ext cx="6176982" cy="6853245"/>
            <a:chOff x="2487613" y="285750"/>
            <a:chExt cx="2428876" cy="5654676"/>
          </a:xfrm>
          <a:solidFill>
            <a:schemeClr val="bg1">
              <a:alpha val="30000"/>
            </a:schemeClr>
          </a:solidFill>
        </p:grpSpPr>
        <p:sp>
          <p:nvSpPr>
            <p:cNvPr id="15" name="Freeform 11">
              <a:extLst>
                <a:ext uri="{FF2B5EF4-FFF2-40B4-BE49-F238E27FC236}">
                  <a16:creationId xmlns:a16="http://schemas.microsoft.com/office/drawing/2014/main" id="{0A5F1F8A-3206-4B86-883F-65E98BB6E4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6" name="Freeform 12">
              <a:extLst>
                <a:ext uri="{FF2B5EF4-FFF2-40B4-BE49-F238E27FC236}">
                  <a16:creationId xmlns:a16="http://schemas.microsoft.com/office/drawing/2014/main" id="{6935F8C7-CC88-4243-9786-F3CDBF04A0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7" name="Freeform 13">
              <a:extLst>
                <a:ext uri="{FF2B5EF4-FFF2-40B4-BE49-F238E27FC236}">
                  <a16:creationId xmlns:a16="http://schemas.microsoft.com/office/drawing/2014/main" id="{9AF7BAD9-71B3-40D8-A089-EFF7FE67BD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8" name="Freeform 14">
              <a:extLst>
                <a:ext uri="{FF2B5EF4-FFF2-40B4-BE49-F238E27FC236}">
                  <a16:creationId xmlns:a16="http://schemas.microsoft.com/office/drawing/2014/main" id="{6467094F-AEF0-4D3B-BB76-8B3C1F08B9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9" name="Freeform 15">
              <a:extLst>
                <a:ext uri="{FF2B5EF4-FFF2-40B4-BE49-F238E27FC236}">
                  <a16:creationId xmlns:a16="http://schemas.microsoft.com/office/drawing/2014/main" id="{36F56AF9-DEF1-44E7-BF42-6AAC1AA9D1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0" name="Freeform 16">
              <a:extLst>
                <a:ext uri="{FF2B5EF4-FFF2-40B4-BE49-F238E27FC236}">
                  <a16:creationId xmlns:a16="http://schemas.microsoft.com/office/drawing/2014/main" id="{A43EBE71-20BA-4A40-A513-516678089D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1" name="Freeform 17">
              <a:extLst>
                <a:ext uri="{FF2B5EF4-FFF2-40B4-BE49-F238E27FC236}">
                  <a16:creationId xmlns:a16="http://schemas.microsoft.com/office/drawing/2014/main" id="{1DB39648-7B38-4D0B-93C5-048EC4A45C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2" name="Freeform 18">
              <a:extLst>
                <a:ext uri="{FF2B5EF4-FFF2-40B4-BE49-F238E27FC236}">
                  <a16:creationId xmlns:a16="http://schemas.microsoft.com/office/drawing/2014/main" id="{8DD2661F-DE5F-45EA-B30B-7C65896388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3" name="Freeform 19">
              <a:extLst>
                <a:ext uri="{FF2B5EF4-FFF2-40B4-BE49-F238E27FC236}">
                  <a16:creationId xmlns:a16="http://schemas.microsoft.com/office/drawing/2014/main" id="{ABF0A0E5-E68E-4183-A913-228692FD85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4" y="468286"/>
              <a:ext cx="1768475" cy="4262464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4" name="Freeform 20">
              <a:extLst>
                <a:ext uri="{FF2B5EF4-FFF2-40B4-BE49-F238E27FC236}">
                  <a16:creationId xmlns:a16="http://schemas.microsoft.com/office/drawing/2014/main" id="{615D8F55-8ACD-4EFE-A832-06E785479E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5" name="Freeform 21">
              <a:extLst>
                <a:ext uri="{FF2B5EF4-FFF2-40B4-BE49-F238E27FC236}">
                  <a16:creationId xmlns:a16="http://schemas.microsoft.com/office/drawing/2014/main" id="{0FDF4201-8CEC-474B-A6B1-88039B7041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6" name="Freeform 22">
              <a:extLst>
                <a:ext uri="{FF2B5EF4-FFF2-40B4-BE49-F238E27FC236}">
                  <a16:creationId xmlns:a16="http://schemas.microsoft.com/office/drawing/2014/main" id="{0F60AEA4-B25F-417E-93FC-59686DFBE5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C377F69-384F-0542-9E9C-852E5C81B2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49062" y="942108"/>
            <a:ext cx="6455549" cy="4969114"/>
          </a:xfrm>
        </p:spPr>
        <p:txBody>
          <a:bodyPr anchor="ctr">
            <a:normAutofit/>
          </a:bodyPr>
          <a:lstStyle/>
          <a:p>
            <a:r>
              <a:rPr lang="es-ES" b="1" dirty="0">
                <a:solidFill>
                  <a:schemeClr val="tx2">
                    <a:lumMod val="75000"/>
                  </a:schemeClr>
                </a:solidFill>
              </a:rPr>
              <a:t>Plano léxico:</a:t>
            </a:r>
            <a:endParaRPr lang="cs-CZ" b="1" dirty="0">
              <a:solidFill>
                <a:schemeClr val="tx2">
                  <a:lumMod val="75000"/>
                </a:schemeClr>
              </a:solidFill>
            </a:endParaRPr>
          </a:p>
          <a:p>
            <a:pPr lvl="0"/>
            <a:r>
              <a:rPr lang="es-ES" dirty="0">
                <a:solidFill>
                  <a:schemeClr val="tx2">
                    <a:lumMod val="75000"/>
                  </a:schemeClr>
                </a:solidFill>
              </a:rPr>
              <a:t>Uso de voces vascas integradas: nombres de parentesco (</a:t>
            </a:r>
            <a:r>
              <a:rPr lang="es-ES" i="1" dirty="0">
                <a:solidFill>
                  <a:schemeClr val="tx2">
                    <a:lumMod val="75000"/>
                  </a:schemeClr>
                </a:solidFill>
              </a:rPr>
              <a:t>aita</a:t>
            </a:r>
            <a:r>
              <a:rPr lang="es-ES" dirty="0">
                <a:solidFill>
                  <a:schemeClr val="tx2">
                    <a:lumMod val="75000"/>
                  </a:schemeClr>
                </a:solidFill>
              </a:rPr>
              <a:t> ‘padre’, </a:t>
            </a:r>
            <a:r>
              <a:rPr lang="es-ES" i="1" dirty="0">
                <a:solidFill>
                  <a:schemeClr val="tx2">
                    <a:lumMod val="75000"/>
                  </a:schemeClr>
                </a:solidFill>
              </a:rPr>
              <a:t>ama</a:t>
            </a:r>
            <a:r>
              <a:rPr lang="es-ES" dirty="0">
                <a:solidFill>
                  <a:schemeClr val="tx2">
                    <a:lumMod val="75000"/>
                  </a:schemeClr>
                </a:solidFill>
              </a:rPr>
              <a:t> ‘madre’, </a:t>
            </a:r>
            <a:r>
              <a:rPr lang="es-ES" i="1" dirty="0" err="1">
                <a:solidFill>
                  <a:schemeClr val="tx2">
                    <a:lumMod val="75000"/>
                  </a:schemeClr>
                </a:solidFill>
              </a:rPr>
              <a:t>amabitxi</a:t>
            </a:r>
            <a:r>
              <a:rPr lang="es-ES" dirty="0">
                <a:solidFill>
                  <a:schemeClr val="tx2">
                    <a:lumMod val="75000"/>
                  </a:schemeClr>
                </a:solidFill>
              </a:rPr>
              <a:t> ‘abuela’); partes de cuerpo (</a:t>
            </a:r>
            <a:r>
              <a:rPr lang="es-ES" i="1" dirty="0" err="1">
                <a:solidFill>
                  <a:schemeClr val="tx2">
                    <a:lumMod val="75000"/>
                  </a:schemeClr>
                </a:solidFill>
              </a:rPr>
              <a:t>belarris</a:t>
            </a:r>
            <a:r>
              <a:rPr lang="es-ES" dirty="0">
                <a:solidFill>
                  <a:schemeClr val="tx2">
                    <a:lumMod val="75000"/>
                  </a:schemeClr>
                </a:solidFill>
              </a:rPr>
              <a:t> ‘orejas’, </a:t>
            </a:r>
            <a:r>
              <a:rPr lang="es-ES" i="1" dirty="0" err="1">
                <a:solidFill>
                  <a:schemeClr val="tx2">
                    <a:lumMod val="75000"/>
                  </a:schemeClr>
                </a:solidFill>
              </a:rPr>
              <a:t>buruandi</a:t>
            </a:r>
            <a:r>
              <a:rPr lang="es-ES" dirty="0">
                <a:solidFill>
                  <a:schemeClr val="tx2">
                    <a:lumMod val="75000"/>
                  </a:schemeClr>
                </a:solidFill>
              </a:rPr>
              <a:t> ‘cabezón’); </a:t>
            </a:r>
            <a:r>
              <a:rPr lang="es-ES" i="1" dirty="0" err="1">
                <a:solidFill>
                  <a:schemeClr val="tx2">
                    <a:lumMod val="75000"/>
                  </a:schemeClr>
                </a:solidFill>
              </a:rPr>
              <a:t>bilera</a:t>
            </a:r>
            <a:r>
              <a:rPr lang="es-ES" dirty="0">
                <a:solidFill>
                  <a:schemeClr val="tx2">
                    <a:lumMod val="75000"/>
                  </a:schemeClr>
                </a:solidFill>
              </a:rPr>
              <a:t> ‘reunión’;</a:t>
            </a:r>
            <a:endParaRPr lang="cs-CZ" dirty="0">
              <a:solidFill>
                <a:schemeClr val="tx2">
                  <a:lumMod val="75000"/>
                </a:schemeClr>
              </a:solidFill>
            </a:endParaRPr>
          </a:p>
          <a:p>
            <a:pPr lvl="0"/>
            <a:r>
              <a:rPr lang="es-ES" dirty="0">
                <a:solidFill>
                  <a:schemeClr val="tx2">
                    <a:lumMod val="75000"/>
                  </a:schemeClr>
                </a:solidFill>
              </a:rPr>
              <a:t>Uso de adaptaciones: </a:t>
            </a:r>
            <a:r>
              <a:rPr lang="es-ES" i="1" dirty="0" err="1">
                <a:solidFill>
                  <a:schemeClr val="tx2">
                    <a:lumMod val="75000"/>
                  </a:schemeClr>
                </a:solidFill>
              </a:rPr>
              <a:t>urica</a:t>
            </a:r>
            <a:r>
              <a:rPr lang="es-ES" dirty="0">
                <a:solidFill>
                  <a:schemeClr val="tx2">
                    <a:lumMod val="75000"/>
                  </a:schemeClr>
                </a:solidFill>
              </a:rPr>
              <a:t> ‘agua’ (&lt; </a:t>
            </a:r>
            <a:r>
              <a:rPr lang="es-ES" i="1" dirty="0" err="1">
                <a:solidFill>
                  <a:schemeClr val="tx2">
                    <a:lumMod val="75000"/>
                  </a:schemeClr>
                </a:solidFill>
              </a:rPr>
              <a:t>ura</a:t>
            </a:r>
            <a:r>
              <a:rPr lang="es-ES" dirty="0">
                <a:solidFill>
                  <a:schemeClr val="tx2">
                    <a:lumMod val="75000"/>
                  </a:schemeClr>
                </a:solidFill>
              </a:rPr>
              <a:t>), </a:t>
            </a:r>
            <a:r>
              <a:rPr lang="es-ES" i="1" dirty="0" err="1">
                <a:solidFill>
                  <a:schemeClr val="tx2">
                    <a:lumMod val="75000"/>
                  </a:schemeClr>
                </a:solidFill>
              </a:rPr>
              <a:t>churrusquillero</a:t>
            </a:r>
            <a:r>
              <a:rPr lang="es-ES" dirty="0">
                <a:solidFill>
                  <a:schemeClr val="tx2">
                    <a:lumMod val="75000"/>
                  </a:schemeClr>
                </a:solidFill>
              </a:rPr>
              <a:t> ‘sacapuntas’ (&lt; </a:t>
            </a:r>
            <a:r>
              <a:rPr lang="es-ES" i="1" dirty="0" err="1">
                <a:solidFill>
                  <a:schemeClr val="tx2">
                    <a:lumMod val="75000"/>
                  </a:schemeClr>
                </a:solidFill>
              </a:rPr>
              <a:t>zorroztu</a:t>
            </a:r>
            <a:r>
              <a:rPr lang="es-ES" dirty="0">
                <a:solidFill>
                  <a:schemeClr val="tx2">
                    <a:lumMod val="75000"/>
                  </a:schemeClr>
                </a:solidFill>
              </a:rPr>
              <a:t> ‘afilar’), etc.</a:t>
            </a:r>
            <a:endParaRPr lang="cs-CZ" dirty="0">
              <a:solidFill>
                <a:schemeClr val="tx2">
                  <a:lumMod val="75000"/>
                </a:schemeClr>
              </a:solidFill>
            </a:endParaRPr>
          </a:p>
          <a:p>
            <a:endParaRPr lang="cs-CZ" dirty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cs-CZ" b="1" dirty="0" err="1">
                <a:solidFill>
                  <a:schemeClr val="tx2">
                    <a:lumMod val="75000"/>
                  </a:schemeClr>
                </a:solidFill>
              </a:rPr>
              <a:t>Ejemplo</a:t>
            </a:r>
            <a:r>
              <a:rPr lang="cs-CZ" b="1" dirty="0">
                <a:solidFill>
                  <a:schemeClr val="tx2">
                    <a:lumMod val="75000"/>
                  </a:schemeClr>
                </a:solidFill>
              </a:rPr>
              <a:t>:</a:t>
            </a:r>
          </a:p>
          <a:p>
            <a:r>
              <a:rPr lang="cs-CZ" b="1" dirty="0">
                <a:solidFill>
                  <a:schemeClr val="tx2">
                    <a:lumMod val="75000"/>
                  </a:schemeClr>
                </a:solidFill>
                <a:hlinkClick r:id="rId2"/>
              </a:rPr>
              <a:t>Entrevista con Fito</a:t>
            </a:r>
            <a:endParaRPr lang="cs-CZ" b="1" dirty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cs-CZ" b="1" dirty="0">
                <a:solidFill>
                  <a:schemeClr val="tx2">
                    <a:lumMod val="75000"/>
                  </a:schemeClr>
                </a:solidFill>
                <a:hlinkClick r:id="rId3"/>
              </a:rPr>
              <a:t>Entrevista a Arnaldo Otegi</a:t>
            </a:r>
            <a:endParaRPr lang="cs-CZ" b="1" dirty="0">
              <a:solidFill>
                <a:schemeClr val="tx2">
                  <a:lumMod val="75000"/>
                </a:schemeClr>
              </a:solidFill>
            </a:endParaRPr>
          </a:p>
          <a:p>
            <a:endParaRPr lang="cs-CZ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96312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D306B45-25EE-434D-ABA9-A27B79320C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99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2B1CE92B-3594-D344-9468-5F540E795F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6019" y="942108"/>
            <a:ext cx="3256550" cy="4969113"/>
          </a:xfrm>
        </p:spPr>
        <p:txBody>
          <a:bodyPr anchor="ctr">
            <a:normAutofit/>
          </a:bodyPr>
          <a:lstStyle/>
          <a:p>
            <a:r>
              <a:rPr lang="cs-CZ" dirty="0">
                <a:solidFill>
                  <a:schemeClr val="tx2">
                    <a:lumMod val="75000"/>
                  </a:schemeClr>
                </a:solidFill>
              </a:rPr>
              <a:t>El </a:t>
            </a:r>
            <a:r>
              <a:rPr lang="cs-CZ" dirty="0" err="1">
                <a:solidFill>
                  <a:schemeClr val="tx2">
                    <a:lumMod val="75000"/>
                  </a:schemeClr>
                </a:solidFill>
              </a:rPr>
              <a:t>castellano</a:t>
            </a:r>
            <a:r>
              <a:rPr lang="cs-CZ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cs-CZ" dirty="0" err="1">
                <a:solidFill>
                  <a:schemeClr val="tx2">
                    <a:lumMod val="75000"/>
                  </a:schemeClr>
                </a:solidFill>
              </a:rPr>
              <a:t>catalán</a:t>
            </a:r>
            <a:endParaRPr lang="cs-CZ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A42F85E-4939-431E-8B4A-EC07C8E0AB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7EBB3F9-D6F7-4F6A-8843-9FEBA15E49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871831"/>
            <a:ext cx="0" cy="3200400"/>
          </a:xfrm>
          <a:prstGeom prst="line">
            <a:avLst/>
          </a:prstGeom>
          <a:ln w="1587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Group 13">
            <a:extLst>
              <a:ext uri="{FF2B5EF4-FFF2-40B4-BE49-F238E27FC236}">
                <a16:creationId xmlns:a16="http://schemas.microsoft.com/office/drawing/2014/main" id="{5D2B17EF-74EB-4C33-B2E2-8E727B2E7D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6009967" y="0"/>
            <a:ext cx="6176982" cy="6853245"/>
            <a:chOff x="2487613" y="285750"/>
            <a:chExt cx="2428876" cy="5654676"/>
          </a:xfrm>
          <a:solidFill>
            <a:schemeClr val="bg1">
              <a:alpha val="30000"/>
            </a:schemeClr>
          </a:solidFill>
        </p:grpSpPr>
        <p:sp>
          <p:nvSpPr>
            <p:cNvPr id="15" name="Freeform 11">
              <a:extLst>
                <a:ext uri="{FF2B5EF4-FFF2-40B4-BE49-F238E27FC236}">
                  <a16:creationId xmlns:a16="http://schemas.microsoft.com/office/drawing/2014/main" id="{0A5F1F8A-3206-4B86-883F-65E98BB6E4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6" name="Freeform 12">
              <a:extLst>
                <a:ext uri="{FF2B5EF4-FFF2-40B4-BE49-F238E27FC236}">
                  <a16:creationId xmlns:a16="http://schemas.microsoft.com/office/drawing/2014/main" id="{6935F8C7-CC88-4243-9786-F3CDBF04A0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7" name="Freeform 13">
              <a:extLst>
                <a:ext uri="{FF2B5EF4-FFF2-40B4-BE49-F238E27FC236}">
                  <a16:creationId xmlns:a16="http://schemas.microsoft.com/office/drawing/2014/main" id="{9AF7BAD9-71B3-40D8-A089-EFF7FE67BD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8" name="Freeform 14">
              <a:extLst>
                <a:ext uri="{FF2B5EF4-FFF2-40B4-BE49-F238E27FC236}">
                  <a16:creationId xmlns:a16="http://schemas.microsoft.com/office/drawing/2014/main" id="{6467094F-AEF0-4D3B-BB76-8B3C1F08B9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9" name="Freeform 15">
              <a:extLst>
                <a:ext uri="{FF2B5EF4-FFF2-40B4-BE49-F238E27FC236}">
                  <a16:creationId xmlns:a16="http://schemas.microsoft.com/office/drawing/2014/main" id="{36F56AF9-DEF1-44E7-BF42-6AAC1AA9D1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0" name="Freeform 16">
              <a:extLst>
                <a:ext uri="{FF2B5EF4-FFF2-40B4-BE49-F238E27FC236}">
                  <a16:creationId xmlns:a16="http://schemas.microsoft.com/office/drawing/2014/main" id="{A43EBE71-20BA-4A40-A513-516678089D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1" name="Freeform 17">
              <a:extLst>
                <a:ext uri="{FF2B5EF4-FFF2-40B4-BE49-F238E27FC236}">
                  <a16:creationId xmlns:a16="http://schemas.microsoft.com/office/drawing/2014/main" id="{1DB39648-7B38-4D0B-93C5-048EC4A45C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2" name="Freeform 18">
              <a:extLst>
                <a:ext uri="{FF2B5EF4-FFF2-40B4-BE49-F238E27FC236}">
                  <a16:creationId xmlns:a16="http://schemas.microsoft.com/office/drawing/2014/main" id="{8DD2661F-DE5F-45EA-B30B-7C65896388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3" name="Freeform 19">
              <a:extLst>
                <a:ext uri="{FF2B5EF4-FFF2-40B4-BE49-F238E27FC236}">
                  <a16:creationId xmlns:a16="http://schemas.microsoft.com/office/drawing/2014/main" id="{ABF0A0E5-E68E-4183-A913-228692FD85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4" y="468286"/>
              <a:ext cx="1768475" cy="4262464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4" name="Freeform 20">
              <a:extLst>
                <a:ext uri="{FF2B5EF4-FFF2-40B4-BE49-F238E27FC236}">
                  <a16:creationId xmlns:a16="http://schemas.microsoft.com/office/drawing/2014/main" id="{615D8F55-8ACD-4EFE-A832-06E785479E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5" name="Freeform 21">
              <a:extLst>
                <a:ext uri="{FF2B5EF4-FFF2-40B4-BE49-F238E27FC236}">
                  <a16:creationId xmlns:a16="http://schemas.microsoft.com/office/drawing/2014/main" id="{0FDF4201-8CEC-474B-A6B1-88039B7041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6" name="Freeform 22">
              <a:extLst>
                <a:ext uri="{FF2B5EF4-FFF2-40B4-BE49-F238E27FC236}">
                  <a16:creationId xmlns:a16="http://schemas.microsoft.com/office/drawing/2014/main" id="{0F60AEA4-B25F-417E-93FC-59686DFBE5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23E23A7-F455-7647-9C23-949AAD9E43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49062" y="942108"/>
            <a:ext cx="6455549" cy="4969114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s-ES" sz="1500" dirty="0">
                <a:solidFill>
                  <a:schemeClr val="tx2">
                    <a:lumMod val="75000"/>
                  </a:schemeClr>
                </a:solidFill>
              </a:rPr>
              <a:t>Plano fónico:</a:t>
            </a:r>
            <a:endParaRPr lang="cs-CZ" sz="1500" dirty="0">
              <a:solidFill>
                <a:schemeClr val="tx2">
                  <a:lumMod val="75000"/>
                </a:schemeClr>
              </a:solidFill>
            </a:endParaRPr>
          </a:p>
          <a:p>
            <a:pPr lvl="0">
              <a:lnSpc>
                <a:spcPct val="90000"/>
              </a:lnSpc>
            </a:pPr>
            <a:r>
              <a:rPr lang="es-ES" sz="1500" dirty="0">
                <a:solidFill>
                  <a:schemeClr val="tx2">
                    <a:lumMod val="75000"/>
                  </a:schemeClr>
                </a:solidFill>
              </a:rPr>
              <a:t>Mantenimiento de distinción </a:t>
            </a:r>
            <a:r>
              <a:rPr lang="cs-CZ" sz="1500" dirty="0">
                <a:solidFill>
                  <a:schemeClr val="tx2">
                    <a:lumMod val="75000"/>
                  </a:schemeClr>
                </a:solidFill>
              </a:rPr>
              <a:t>/</a:t>
            </a:r>
            <a:r>
              <a:rPr lang="cs-CZ" sz="1500" dirty="0" err="1">
                <a:solidFill>
                  <a:schemeClr val="tx2">
                    <a:lumMod val="75000"/>
                  </a:schemeClr>
                </a:solidFill>
              </a:rPr>
              <a:t>ʎ</a:t>
            </a:r>
            <a:r>
              <a:rPr lang="cs-CZ" sz="1500" dirty="0">
                <a:solidFill>
                  <a:schemeClr val="tx2">
                    <a:lumMod val="75000"/>
                  </a:schemeClr>
                </a:solidFill>
              </a:rPr>
              <a:t>/-/</a:t>
            </a:r>
            <a:r>
              <a:rPr lang="cs-CZ" sz="1500" dirty="0" err="1">
                <a:solidFill>
                  <a:schemeClr val="tx2">
                    <a:lumMod val="75000"/>
                  </a:schemeClr>
                </a:solidFill>
              </a:rPr>
              <a:t>ʝ</a:t>
            </a:r>
            <a:r>
              <a:rPr lang="cs-CZ" sz="1500" dirty="0">
                <a:solidFill>
                  <a:schemeClr val="tx2">
                    <a:lumMod val="75000"/>
                  </a:schemeClr>
                </a:solidFill>
              </a:rPr>
              <a:t>/;</a:t>
            </a:r>
          </a:p>
          <a:p>
            <a:pPr lvl="0">
              <a:lnSpc>
                <a:spcPct val="90000"/>
              </a:lnSpc>
            </a:pPr>
            <a:r>
              <a:rPr lang="cs-CZ" sz="1500" dirty="0" err="1">
                <a:solidFill>
                  <a:schemeClr val="tx2">
                    <a:lumMod val="75000"/>
                  </a:schemeClr>
                </a:solidFill>
              </a:rPr>
              <a:t>Tendencia</a:t>
            </a:r>
            <a:r>
              <a:rPr lang="cs-CZ" sz="1500" dirty="0">
                <a:solidFill>
                  <a:schemeClr val="tx2">
                    <a:lumMod val="75000"/>
                  </a:schemeClr>
                </a:solidFill>
              </a:rPr>
              <a:t> al </a:t>
            </a:r>
            <a:r>
              <a:rPr lang="cs-CZ" sz="1500" dirty="0" err="1">
                <a:solidFill>
                  <a:schemeClr val="tx2">
                    <a:lumMod val="75000"/>
                  </a:schemeClr>
                </a:solidFill>
              </a:rPr>
              <a:t>mantenimiento</a:t>
            </a:r>
            <a:r>
              <a:rPr lang="cs-CZ" sz="1500" dirty="0">
                <a:solidFill>
                  <a:schemeClr val="tx2">
                    <a:lumMod val="75000"/>
                  </a:schemeClr>
                </a:solidFill>
              </a:rPr>
              <a:t> de </a:t>
            </a:r>
            <a:r>
              <a:rPr lang="cs-CZ" sz="1500" dirty="0" err="1">
                <a:solidFill>
                  <a:schemeClr val="tx2">
                    <a:lumMod val="75000"/>
                  </a:schemeClr>
                </a:solidFill>
              </a:rPr>
              <a:t>oclusivas</a:t>
            </a:r>
            <a:r>
              <a:rPr lang="cs-CZ" sz="15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cs-CZ" sz="1500" dirty="0" err="1">
                <a:solidFill>
                  <a:schemeClr val="tx2">
                    <a:lumMod val="75000"/>
                  </a:schemeClr>
                </a:solidFill>
              </a:rPr>
              <a:t>sordas</a:t>
            </a:r>
            <a:r>
              <a:rPr lang="cs-CZ" sz="15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cs-CZ" sz="1500" dirty="0" err="1">
                <a:solidFill>
                  <a:schemeClr val="tx2">
                    <a:lumMod val="75000"/>
                  </a:schemeClr>
                </a:solidFill>
              </a:rPr>
              <a:t>finales</a:t>
            </a:r>
            <a:r>
              <a:rPr lang="cs-CZ" sz="1500" dirty="0">
                <a:solidFill>
                  <a:schemeClr val="tx2">
                    <a:lumMod val="75000"/>
                  </a:schemeClr>
                </a:solidFill>
              </a:rPr>
              <a:t>: </a:t>
            </a:r>
            <a:r>
              <a:rPr lang="cs-CZ" sz="1500" i="1" dirty="0" err="1">
                <a:solidFill>
                  <a:schemeClr val="tx2">
                    <a:lumMod val="75000"/>
                  </a:schemeClr>
                </a:solidFill>
              </a:rPr>
              <a:t>carnet</a:t>
            </a:r>
            <a:r>
              <a:rPr lang="cs-CZ" sz="1500" dirty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cs-CZ" sz="1500" i="1" dirty="0" err="1">
                <a:solidFill>
                  <a:schemeClr val="tx2">
                    <a:lumMod val="75000"/>
                  </a:schemeClr>
                </a:solidFill>
              </a:rPr>
              <a:t>chalet</a:t>
            </a:r>
            <a:r>
              <a:rPr lang="cs-CZ" sz="1500" dirty="0">
                <a:solidFill>
                  <a:schemeClr val="tx2">
                    <a:lumMod val="75000"/>
                  </a:schemeClr>
                </a:solidFill>
              </a:rPr>
              <a:t>;</a:t>
            </a:r>
          </a:p>
          <a:p>
            <a:pPr lvl="0">
              <a:lnSpc>
                <a:spcPct val="90000"/>
              </a:lnSpc>
            </a:pPr>
            <a:r>
              <a:rPr lang="es-ES" sz="1500" dirty="0">
                <a:solidFill>
                  <a:schemeClr val="tx2">
                    <a:lumMod val="75000"/>
                  </a:schemeClr>
                </a:solidFill>
              </a:rPr>
              <a:t>Tendencia a la pronunciación sorda de sonoras finales: </a:t>
            </a:r>
            <a:r>
              <a:rPr lang="es-ES" sz="1500" i="1" dirty="0" err="1">
                <a:solidFill>
                  <a:schemeClr val="tx2">
                    <a:lumMod val="75000"/>
                  </a:schemeClr>
                </a:solidFill>
              </a:rPr>
              <a:t>verdat</a:t>
            </a:r>
            <a:r>
              <a:rPr lang="es-ES" sz="1500" dirty="0">
                <a:solidFill>
                  <a:schemeClr val="tx2">
                    <a:lumMod val="75000"/>
                  </a:schemeClr>
                </a:solidFill>
              </a:rPr>
              <a:t> ‘verdad’;</a:t>
            </a:r>
            <a:endParaRPr lang="cs-CZ" sz="1500" dirty="0">
              <a:solidFill>
                <a:schemeClr val="tx2">
                  <a:lumMod val="75000"/>
                </a:schemeClr>
              </a:solidFill>
            </a:endParaRPr>
          </a:p>
          <a:p>
            <a:pPr lvl="0">
              <a:lnSpc>
                <a:spcPct val="90000"/>
              </a:lnSpc>
            </a:pPr>
            <a:r>
              <a:rPr lang="es-ES" sz="1500" dirty="0">
                <a:solidFill>
                  <a:schemeClr val="tx2">
                    <a:lumMod val="75000"/>
                  </a:schemeClr>
                </a:solidFill>
              </a:rPr>
              <a:t>Tendencia a la velarización de –</a:t>
            </a:r>
            <a:r>
              <a:rPr lang="es-ES" sz="1500" i="1" dirty="0">
                <a:solidFill>
                  <a:schemeClr val="tx2">
                    <a:lumMod val="75000"/>
                  </a:schemeClr>
                </a:solidFill>
              </a:rPr>
              <a:t>l</a:t>
            </a:r>
            <a:r>
              <a:rPr lang="es-ES" sz="1500" dirty="0">
                <a:solidFill>
                  <a:schemeClr val="tx2">
                    <a:lumMod val="75000"/>
                  </a:schemeClr>
                </a:solidFill>
              </a:rPr>
              <a:t> final de palabras.</a:t>
            </a:r>
            <a:endParaRPr lang="cs-CZ" sz="1500" dirty="0">
              <a:solidFill>
                <a:schemeClr val="tx2">
                  <a:lumMod val="75000"/>
                </a:schemeClr>
              </a:solidFill>
            </a:endParaRPr>
          </a:p>
          <a:p>
            <a:pPr>
              <a:lnSpc>
                <a:spcPct val="90000"/>
              </a:lnSpc>
            </a:pPr>
            <a:r>
              <a:rPr lang="es-ES" sz="1500" dirty="0">
                <a:solidFill>
                  <a:schemeClr val="tx2">
                    <a:lumMod val="75000"/>
                  </a:schemeClr>
                </a:solidFill>
              </a:rPr>
              <a:t>Plano gramatical:</a:t>
            </a:r>
            <a:endParaRPr lang="cs-CZ" sz="1500" dirty="0">
              <a:solidFill>
                <a:schemeClr val="tx2">
                  <a:lumMod val="75000"/>
                </a:schemeClr>
              </a:solidFill>
            </a:endParaRPr>
          </a:p>
          <a:p>
            <a:pPr lvl="0">
              <a:lnSpc>
                <a:spcPct val="90000"/>
              </a:lnSpc>
            </a:pPr>
            <a:r>
              <a:rPr lang="es-ES" sz="1500" dirty="0">
                <a:solidFill>
                  <a:schemeClr val="tx2">
                    <a:lumMod val="75000"/>
                  </a:schemeClr>
                </a:solidFill>
              </a:rPr>
              <a:t>Uso de </a:t>
            </a:r>
            <a:r>
              <a:rPr lang="es-ES" sz="1500" i="1" dirty="0">
                <a:solidFill>
                  <a:schemeClr val="tx2">
                    <a:lumMod val="75000"/>
                  </a:schemeClr>
                </a:solidFill>
              </a:rPr>
              <a:t>que</a:t>
            </a:r>
            <a:r>
              <a:rPr lang="es-ES" sz="1500" dirty="0">
                <a:solidFill>
                  <a:schemeClr val="tx2">
                    <a:lumMod val="75000"/>
                  </a:schemeClr>
                </a:solidFill>
              </a:rPr>
              <a:t> expletivo: </a:t>
            </a:r>
            <a:r>
              <a:rPr lang="es-ES" sz="1500" i="1" dirty="0">
                <a:solidFill>
                  <a:schemeClr val="tx2">
                    <a:lumMod val="75000"/>
                  </a:schemeClr>
                </a:solidFill>
              </a:rPr>
              <a:t>¿que hace calor?</a:t>
            </a:r>
            <a:r>
              <a:rPr lang="es-ES" sz="1500" dirty="0">
                <a:solidFill>
                  <a:schemeClr val="tx2">
                    <a:lumMod val="75000"/>
                  </a:schemeClr>
                </a:solidFill>
              </a:rPr>
              <a:t> ‘¿hace calor?’;</a:t>
            </a:r>
            <a:endParaRPr lang="cs-CZ" sz="1500" dirty="0">
              <a:solidFill>
                <a:schemeClr val="tx2">
                  <a:lumMod val="75000"/>
                </a:schemeClr>
              </a:solidFill>
            </a:endParaRPr>
          </a:p>
          <a:p>
            <a:pPr lvl="0">
              <a:lnSpc>
                <a:spcPct val="90000"/>
              </a:lnSpc>
            </a:pPr>
            <a:r>
              <a:rPr lang="es-ES" sz="1500" dirty="0">
                <a:solidFill>
                  <a:schemeClr val="tx2">
                    <a:lumMod val="75000"/>
                  </a:schemeClr>
                </a:solidFill>
              </a:rPr>
              <a:t>Uso alterado de preposiciones </a:t>
            </a:r>
            <a:r>
              <a:rPr lang="es-ES" sz="1500" i="1" dirty="0">
                <a:solidFill>
                  <a:schemeClr val="tx2">
                    <a:lumMod val="75000"/>
                  </a:schemeClr>
                </a:solidFill>
              </a:rPr>
              <a:t>a</a:t>
            </a:r>
            <a:r>
              <a:rPr lang="es-ES" sz="1500" dirty="0">
                <a:solidFill>
                  <a:schemeClr val="tx2">
                    <a:lumMod val="75000"/>
                  </a:schemeClr>
                </a:solidFill>
              </a:rPr>
              <a:t> y </a:t>
            </a:r>
            <a:r>
              <a:rPr lang="es-ES" sz="1500" i="1" dirty="0">
                <a:solidFill>
                  <a:schemeClr val="tx2">
                    <a:lumMod val="75000"/>
                  </a:schemeClr>
                </a:solidFill>
              </a:rPr>
              <a:t>en</a:t>
            </a:r>
            <a:r>
              <a:rPr lang="es-ES" sz="1500" dirty="0">
                <a:solidFill>
                  <a:schemeClr val="tx2">
                    <a:lumMod val="75000"/>
                  </a:schemeClr>
                </a:solidFill>
              </a:rPr>
              <a:t>: </a:t>
            </a:r>
            <a:r>
              <a:rPr lang="es-ES" sz="1500" i="1" dirty="0">
                <a:solidFill>
                  <a:schemeClr val="tx2">
                    <a:lumMod val="75000"/>
                  </a:schemeClr>
                </a:solidFill>
              </a:rPr>
              <a:t>fuimos en Palma</a:t>
            </a:r>
            <a:r>
              <a:rPr lang="es-ES" sz="1500" dirty="0">
                <a:solidFill>
                  <a:schemeClr val="tx2">
                    <a:lumMod val="75000"/>
                  </a:schemeClr>
                </a:solidFill>
              </a:rPr>
              <a:t> ‘a Palma’; </a:t>
            </a:r>
            <a:r>
              <a:rPr lang="es-ES" sz="1500" i="1" dirty="0">
                <a:solidFill>
                  <a:schemeClr val="tx2">
                    <a:lumMod val="75000"/>
                  </a:schemeClr>
                </a:solidFill>
              </a:rPr>
              <a:t>está a casa de Marta</a:t>
            </a:r>
            <a:r>
              <a:rPr lang="es-ES" sz="1500" dirty="0">
                <a:solidFill>
                  <a:schemeClr val="tx2">
                    <a:lumMod val="75000"/>
                  </a:schemeClr>
                </a:solidFill>
              </a:rPr>
              <a:t> ‘en casa’;</a:t>
            </a:r>
            <a:endParaRPr lang="cs-CZ" sz="1500" dirty="0">
              <a:solidFill>
                <a:schemeClr val="tx2">
                  <a:lumMod val="75000"/>
                </a:schemeClr>
              </a:solidFill>
            </a:endParaRPr>
          </a:p>
          <a:p>
            <a:pPr lvl="0">
              <a:lnSpc>
                <a:spcPct val="90000"/>
              </a:lnSpc>
            </a:pPr>
            <a:r>
              <a:rPr lang="es-ES" sz="1500" dirty="0">
                <a:solidFill>
                  <a:schemeClr val="tx2">
                    <a:lumMod val="75000"/>
                  </a:schemeClr>
                </a:solidFill>
              </a:rPr>
              <a:t>Uso partitivo de </a:t>
            </a:r>
            <a:r>
              <a:rPr lang="es-ES" sz="1500" i="1" dirty="0">
                <a:solidFill>
                  <a:schemeClr val="tx2">
                    <a:lumMod val="75000"/>
                  </a:schemeClr>
                </a:solidFill>
              </a:rPr>
              <a:t>de</a:t>
            </a:r>
            <a:r>
              <a:rPr lang="es-ES" sz="1500" dirty="0">
                <a:solidFill>
                  <a:schemeClr val="tx2">
                    <a:lumMod val="75000"/>
                  </a:schemeClr>
                </a:solidFill>
              </a:rPr>
              <a:t>: </a:t>
            </a:r>
            <a:r>
              <a:rPr lang="es-ES" sz="1500" i="1" dirty="0">
                <a:solidFill>
                  <a:schemeClr val="tx2">
                    <a:lumMod val="75000"/>
                  </a:schemeClr>
                </a:solidFill>
              </a:rPr>
              <a:t>poner de patatas en la bolsa</a:t>
            </a:r>
            <a:r>
              <a:rPr lang="es-ES" sz="1500" dirty="0">
                <a:solidFill>
                  <a:schemeClr val="tx2">
                    <a:lumMod val="75000"/>
                  </a:schemeClr>
                </a:solidFill>
              </a:rPr>
              <a:t> ‘poner patatas’;</a:t>
            </a:r>
            <a:endParaRPr lang="cs-CZ" sz="1500" dirty="0">
              <a:solidFill>
                <a:schemeClr val="tx2">
                  <a:lumMod val="75000"/>
                </a:schemeClr>
              </a:solidFill>
            </a:endParaRPr>
          </a:p>
          <a:p>
            <a:pPr lvl="0">
              <a:lnSpc>
                <a:spcPct val="90000"/>
              </a:lnSpc>
            </a:pPr>
            <a:r>
              <a:rPr lang="es-ES" sz="1500" dirty="0">
                <a:solidFill>
                  <a:schemeClr val="tx2">
                    <a:lumMod val="75000"/>
                  </a:schemeClr>
                </a:solidFill>
              </a:rPr>
              <a:t>Uso de de como régimen: </a:t>
            </a:r>
            <a:r>
              <a:rPr lang="es-ES" sz="1500" i="1" dirty="0">
                <a:solidFill>
                  <a:schemeClr val="tx2">
                    <a:lumMod val="75000"/>
                  </a:schemeClr>
                </a:solidFill>
              </a:rPr>
              <a:t>me enseñaron de ir en bici</a:t>
            </a:r>
            <a:r>
              <a:rPr lang="es-ES" sz="1500" dirty="0">
                <a:solidFill>
                  <a:schemeClr val="tx2">
                    <a:lumMod val="75000"/>
                  </a:schemeClr>
                </a:solidFill>
              </a:rPr>
              <a:t> ‘a ir en bici’;</a:t>
            </a:r>
            <a:endParaRPr lang="cs-CZ" sz="1500" dirty="0">
              <a:solidFill>
                <a:schemeClr val="tx2">
                  <a:lumMod val="75000"/>
                </a:schemeClr>
              </a:solidFill>
            </a:endParaRPr>
          </a:p>
          <a:p>
            <a:pPr lvl="0">
              <a:lnSpc>
                <a:spcPct val="90000"/>
              </a:lnSpc>
            </a:pPr>
            <a:r>
              <a:rPr lang="es-ES" sz="1500" dirty="0">
                <a:solidFill>
                  <a:schemeClr val="tx2">
                    <a:lumMod val="75000"/>
                  </a:schemeClr>
                </a:solidFill>
              </a:rPr>
              <a:t>Uso de futuro por subjuntivo: </a:t>
            </a:r>
            <a:r>
              <a:rPr lang="es-ES" sz="1500" i="1" dirty="0">
                <a:solidFill>
                  <a:schemeClr val="tx2">
                    <a:lumMod val="75000"/>
                  </a:schemeClr>
                </a:solidFill>
              </a:rPr>
              <a:t>cuando llegará, comenzaremos</a:t>
            </a:r>
            <a:r>
              <a:rPr lang="es-ES" sz="1500" dirty="0">
                <a:solidFill>
                  <a:schemeClr val="tx2">
                    <a:lumMod val="75000"/>
                  </a:schemeClr>
                </a:solidFill>
              </a:rPr>
              <a:t> ‘cuando llegue’.</a:t>
            </a:r>
            <a:endParaRPr lang="cs-CZ" sz="15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8706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D306B45-25EE-434D-ABA9-A27B79320C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99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55C93A3F-4719-6243-939D-A2AF6D417B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6019" y="942108"/>
            <a:ext cx="3256550" cy="4969113"/>
          </a:xfrm>
        </p:spPr>
        <p:txBody>
          <a:bodyPr anchor="ctr">
            <a:normAutofit/>
          </a:bodyPr>
          <a:lstStyle/>
          <a:p>
            <a:r>
              <a:rPr lang="cs-CZ" dirty="0">
                <a:solidFill>
                  <a:schemeClr val="tx2">
                    <a:lumMod val="75000"/>
                  </a:schemeClr>
                </a:solidFill>
              </a:rPr>
              <a:t>El </a:t>
            </a:r>
            <a:r>
              <a:rPr lang="cs-CZ" dirty="0" err="1">
                <a:solidFill>
                  <a:schemeClr val="tx2">
                    <a:lumMod val="75000"/>
                  </a:schemeClr>
                </a:solidFill>
              </a:rPr>
              <a:t>castellano</a:t>
            </a:r>
            <a:r>
              <a:rPr lang="cs-CZ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cs-CZ" dirty="0" err="1">
                <a:solidFill>
                  <a:schemeClr val="tx2">
                    <a:lumMod val="75000"/>
                  </a:schemeClr>
                </a:solidFill>
              </a:rPr>
              <a:t>catalán</a:t>
            </a:r>
            <a:endParaRPr lang="cs-CZ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A42F85E-4939-431E-8B4A-EC07C8E0AB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7EBB3F9-D6F7-4F6A-8843-9FEBA15E49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871831"/>
            <a:ext cx="0" cy="3200400"/>
          </a:xfrm>
          <a:prstGeom prst="line">
            <a:avLst/>
          </a:prstGeom>
          <a:ln w="1587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Group 13">
            <a:extLst>
              <a:ext uri="{FF2B5EF4-FFF2-40B4-BE49-F238E27FC236}">
                <a16:creationId xmlns:a16="http://schemas.microsoft.com/office/drawing/2014/main" id="{5D2B17EF-74EB-4C33-B2E2-8E727B2E7D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6009967" y="0"/>
            <a:ext cx="6176982" cy="6853245"/>
            <a:chOff x="2487613" y="285750"/>
            <a:chExt cx="2428876" cy="5654676"/>
          </a:xfrm>
          <a:solidFill>
            <a:schemeClr val="bg1">
              <a:alpha val="30000"/>
            </a:schemeClr>
          </a:solidFill>
        </p:grpSpPr>
        <p:sp>
          <p:nvSpPr>
            <p:cNvPr id="15" name="Freeform 11">
              <a:extLst>
                <a:ext uri="{FF2B5EF4-FFF2-40B4-BE49-F238E27FC236}">
                  <a16:creationId xmlns:a16="http://schemas.microsoft.com/office/drawing/2014/main" id="{0A5F1F8A-3206-4B86-883F-65E98BB6E4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6" name="Freeform 12">
              <a:extLst>
                <a:ext uri="{FF2B5EF4-FFF2-40B4-BE49-F238E27FC236}">
                  <a16:creationId xmlns:a16="http://schemas.microsoft.com/office/drawing/2014/main" id="{6935F8C7-CC88-4243-9786-F3CDBF04A0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7" name="Freeform 13">
              <a:extLst>
                <a:ext uri="{FF2B5EF4-FFF2-40B4-BE49-F238E27FC236}">
                  <a16:creationId xmlns:a16="http://schemas.microsoft.com/office/drawing/2014/main" id="{9AF7BAD9-71B3-40D8-A089-EFF7FE67BD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8" name="Freeform 14">
              <a:extLst>
                <a:ext uri="{FF2B5EF4-FFF2-40B4-BE49-F238E27FC236}">
                  <a16:creationId xmlns:a16="http://schemas.microsoft.com/office/drawing/2014/main" id="{6467094F-AEF0-4D3B-BB76-8B3C1F08B9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9" name="Freeform 15">
              <a:extLst>
                <a:ext uri="{FF2B5EF4-FFF2-40B4-BE49-F238E27FC236}">
                  <a16:creationId xmlns:a16="http://schemas.microsoft.com/office/drawing/2014/main" id="{36F56AF9-DEF1-44E7-BF42-6AAC1AA9D1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0" name="Freeform 16">
              <a:extLst>
                <a:ext uri="{FF2B5EF4-FFF2-40B4-BE49-F238E27FC236}">
                  <a16:creationId xmlns:a16="http://schemas.microsoft.com/office/drawing/2014/main" id="{A43EBE71-20BA-4A40-A513-516678089D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1" name="Freeform 17">
              <a:extLst>
                <a:ext uri="{FF2B5EF4-FFF2-40B4-BE49-F238E27FC236}">
                  <a16:creationId xmlns:a16="http://schemas.microsoft.com/office/drawing/2014/main" id="{1DB39648-7B38-4D0B-93C5-048EC4A45C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2" name="Freeform 18">
              <a:extLst>
                <a:ext uri="{FF2B5EF4-FFF2-40B4-BE49-F238E27FC236}">
                  <a16:creationId xmlns:a16="http://schemas.microsoft.com/office/drawing/2014/main" id="{8DD2661F-DE5F-45EA-B30B-7C65896388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3" name="Freeform 19">
              <a:extLst>
                <a:ext uri="{FF2B5EF4-FFF2-40B4-BE49-F238E27FC236}">
                  <a16:creationId xmlns:a16="http://schemas.microsoft.com/office/drawing/2014/main" id="{ABF0A0E5-E68E-4183-A913-228692FD85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4" y="468286"/>
              <a:ext cx="1768475" cy="4262464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4" name="Freeform 20">
              <a:extLst>
                <a:ext uri="{FF2B5EF4-FFF2-40B4-BE49-F238E27FC236}">
                  <a16:creationId xmlns:a16="http://schemas.microsoft.com/office/drawing/2014/main" id="{615D8F55-8ACD-4EFE-A832-06E785479E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5" name="Freeform 21">
              <a:extLst>
                <a:ext uri="{FF2B5EF4-FFF2-40B4-BE49-F238E27FC236}">
                  <a16:creationId xmlns:a16="http://schemas.microsoft.com/office/drawing/2014/main" id="{0FDF4201-8CEC-474B-A6B1-88039B7041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6" name="Freeform 22">
              <a:extLst>
                <a:ext uri="{FF2B5EF4-FFF2-40B4-BE49-F238E27FC236}">
                  <a16:creationId xmlns:a16="http://schemas.microsoft.com/office/drawing/2014/main" id="{0F60AEA4-B25F-417E-93FC-59686DFBE5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778DA75-7744-4241-9F69-F5F4EB06E9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49062" y="942108"/>
            <a:ext cx="6455549" cy="4969114"/>
          </a:xfrm>
        </p:spPr>
        <p:txBody>
          <a:bodyPr anchor="ctr">
            <a:normAutofit/>
          </a:bodyPr>
          <a:lstStyle/>
          <a:p>
            <a:pPr lvl="0"/>
            <a:r>
              <a:rPr lang="es-ES" dirty="0">
                <a:solidFill>
                  <a:schemeClr val="tx2">
                    <a:lumMod val="75000"/>
                  </a:schemeClr>
                </a:solidFill>
              </a:rPr>
              <a:t>Uso de voces integradas: </a:t>
            </a:r>
            <a:r>
              <a:rPr lang="es-ES" dirty="0" err="1">
                <a:solidFill>
                  <a:schemeClr val="tx2">
                    <a:lumMod val="75000"/>
                  </a:schemeClr>
                </a:solidFill>
              </a:rPr>
              <a:t>enchegar</a:t>
            </a:r>
            <a:r>
              <a:rPr lang="es-ES" dirty="0">
                <a:solidFill>
                  <a:schemeClr val="tx2">
                    <a:lumMod val="75000"/>
                  </a:schemeClr>
                </a:solidFill>
              </a:rPr>
              <a:t> ‘encender’, paleta ‘albañil’, plegar ‘recoger, dejar de hacer algo’, </a:t>
            </a:r>
            <a:r>
              <a:rPr lang="es-ES" dirty="0" err="1">
                <a:solidFill>
                  <a:schemeClr val="tx2">
                    <a:lumMod val="75000"/>
                  </a:schemeClr>
                </a:solidFill>
              </a:rPr>
              <a:t>rachola</a:t>
            </a:r>
            <a:r>
              <a:rPr lang="es-ES" dirty="0">
                <a:solidFill>
                  <a:schemeClr val="tx2">
                    <a:lumMod val="75000"/>
                  </a:schemeClr>
                </a:solidFill>
              </a:rPr>
              <a:t> ‘baldosa’;</a:t>
            </a:r>
            <a:endParaRPr lang="cs-CZ" dirty="0">
              <a:solidFill>
                <a:schemeClr val="tx2">
                  <a:lumMod val="75000"/>
                </a:schemeClr>
              </a:solidFill>
            </a:endParaRPr>
          </a:p>
          <a:p>
            <a:pPr lvl="0"/>
            <a:r>
              <a:rPr lang="es-ES" dirty="0">
                <a:solidFill>
                  <a:schemeClr val="tx2">
                    <a:lumMod val="75000"/>
                  </a:schemeClr>
                </a:solidFill>
              </a:rPr>
              <a:t>Calcos semántico: </a:t>
            </a:r>
            <a:r>
              <a:rPr lang="es-ES" i="1" dirty="0">
                <a:solidFill>
                  <a:schemeClr val="tx2">
                    <a:lumMod val="75000"/>
                  </a:schemeClr>
                </a:solidFill>
              </a:rPr>
              <a:t>ir</a:t>
            </a:r>
            <a:r>
              <a:rPr lang="es-ES" dirty="0">
                <a:solidFill>
                  <a:schemeClr val="tx2">
                    <a:lumMod val="75000"/>
                  </a:schemeClr>
                </a:solidFill>
              </a:rPr>
              <a:t> &lt;-&gt; </a:t>
            </a:r>
            <a:r>
              <a:rPr lang="es-ES" i="1" dirty="0">
                <a:solidFill>
                  <a:schemeClr val="tx2">
                    <a:lumMod val="75000"/>
                  </a:schemeClr>
                </a:solidFill>
              </a:rPr>
              <a:t>venir</a:t>
            </a:r>
            <a:r>
              <a:rPr lang="es-ES" dirty="0">
                <a:solidFill>
                  <a:schemeClr val="tx2">
                    <a:lumMod val="75000"/>
                  </a:schemeClr>
                </a:solidFill>
              </a:rPr>
              <a:t> (</a:t>
            </a:r>
            <a:r>
              <a:rPr lang="es-ES" i="1" dirty="0">
                <a:solidFill>
                  <a:schemeClr val="tx2">
                    <a:lumMod val="75000"/>
                  </a:schemeClr>
                </a:solidFill>
              </a:rPr>
              <a:t>ya vengo</a:t>
            </a:r>
            <a:r>
              <a:rPr lang="es-ES" dirty="0">
                <a:solidFill>
                  <a:schemeClr val="tx2">
                    <a:lumMod val="75000"/>
                  </a:schemeClr>
                </a:solidFill>
              </a:rPr>
              <a:t> ‘ya voy’), </a:t>
            </a:r>
            <a:r>
              <a:rPr lang="es-ES" i="1" dirty="0">
                <a:solidFill>
                  <a:schemeClr val="tx2">
                    <a:lumMod val="75000"/>
                  </a:schemeClr>
                </a:solidFill>
              </a:rPr>
              <a:t>llevar</a:t>
            </a:r>
            <a:r>
              <a:rPr lang="es-ES" dirty="0">
                <a:solidFill>
                  <a:schemeClr val="tx2">
                    <a:lumMod val="75000"/>
                  </a:schemeClr>
                </a:solidFill>
              </a:rPr>
              <a:t> por </a:t>
            </a:r>
            <a:r>
              <a:rPr lang="es-ES" i="1" dirty="0">
                <a:solidFill>
                  <a:schemeClr val="tx2">
                    <a:lumMod val="75000"/>
                  </a:schemeClr>
                </a:solidFill>
              </a:rPr>
              <a:t>traer</a:t>
            </a:r>
            <a:r>
              <a:rPr lang="es-ES" dirty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es-ES" i="1" dirty="0">
                <a:solidFill>
                  <a:schemeClr val="tx2">
                    <a:lumMod val="75000"/>
                  </a:schemeClr>
                </a:solidFill>
              </a:rPr>
              <a:t>tirar</a:t>
            </a:r>
            <a:r>
              <a:rPr lang="es-ES" dirty="0">
                <a:solidFill>
                  <a:schemeClr val="tx2">
                    <a:lumMod val="75000"/>
                  </a:schemeClr>
                </a:solidFill>
              </a:rPr>
              <a:t> por </a:t>
            </a:r>
            <a:r>
              <a:rPr lang="es-ES" i="1" dirty="0">
                <a:solidFill>
                  <a:schemeClr val="tx2">
                    <a:lumMod val="75000"/>
                  </a:schemeClr>
                </a:solidFill>
              </a:rPr>
              <a:t>echar</a:t>
            </a:r>
            <a:r>
              <a:rPr lang="es-ES" dirty="0">
                <a:solidFill>
                  <a:schemeClr val="tx2">
                    <a:lumMod val="75000"/>
                  </a:schemeClr>
                </a:solidFill>
              </a:rPr>
              <a:t>, parada ‘puesto’, </a:t>
            </a:r>
            <a:r>
              <a:rPr lang="es-ES" i="1" dirty="0">
                <a:solidFill>
                  <a:schemeClr val="tx2">
                    <a:lumMod val="75000"/>
                  </a:schemeClr>
                </a:solidFill>
              </a:rPr>
              <a:t>creer a los padres</a:t>
            </a:r>
            <a:r>
              <a:rPr lang="es-ES" dirty="0">
                <a:solidFill>
                  <a:schemeClr val="tx2">
                    <a:lumMod val="75000"/>
                  </a:schemeClr>
                </a:solidFill>
              </a:rPr>
              <a:t> ‘obedecer a los padres’, </a:t>
            </a:r>
            <a:r>
              <a:rPr lang="es-ES" i="1" dirty="0">
                <a:solidFill>
                  <a:schemeClr val="tx2">
                    <a:lumMod val="75000"/>
                  </a:schemeClr>
                </a:solidFill>
              </a:rPr>
              <a:t>hacer bondad</a:t>
            </a:r>
            <a:r>
              <a:rPr lang="es-ES" dirty="0">
                <a:solidFill>
                  <a:schemeClr val="tx2">
                    <a:lumMod val="75000"/>
                  </a:schemeClr>
                </a:solidFill>
              </a:rPr>
              <a:t> ‘portarse bien’, </a:t>
            </a:r>
            <a:r>
              <a:rPr lang="es-ES" i="1" dirty="0">
                <a:solidFill>
                  <a:schemeClr val="tx2">
                    <a:lumMod val="75000"/>
                  </a:schemeClr>
                </a:solidFill>
              </a:rPr>
              <a:t>hacer olor</a:t>
            </a:r>
            <a:r>
              <a:rPr lang="es-ES" dirty="0">
                <a:solidFill>
                  <a:schemeClr val="tx2">
                    <a:lumMod val="75000"/>
                  </a:schemeClr>
                </a:solidFill>
              </a:rPr>
              <a:t> ‘oler mal’, </a:t>
            </a:r>
            <a:r>
              <a:rPr lang="es-ES" i="1" dirty="0">
                <a:solidFill>
                  <a:schemeClr val="tx2">
                    <a:lumMod val="75000"/>
                  </a:schemeClr>
                </a:solidFill>
              </a:rPr>
              <a:t>hacer servir</a:t>
            </a:r>
            <a:r>
              <a:rPr lang="es-ES" dirty="0">
                <a:solidFill>
                  <a:schemeClr val="tx2">
                    <a:lumMod val="75000"/>
                  </a:schemeClr>
                </a:solidFill>
              </a:rPr>
              <a:t> ‘utilizar’, etc.</a:t>
            </a:r>
            <a:endParaRPr lang="cs-CZ" dirty="0">
              <a:solidFill>
                <a:schemeClr val="tx2">
                  <a:lumMod val="75000"/>
                </a:schemeClr>
              </a:solidFill>
            </a:endParaRPr>
          </a:p>
          <a:p>
            <a:endParaRPr lang="cs-CZ" dirty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cs-CZ" b="1" dirty="0" err="1">
                <a:solidFill>
                  <a:schemeClr val="tx2">
                    <a:lumMod val="75000"/>
                  </a:schemeClr>
                </a:solidFill>
              </a:rPr>
              <a:t>Ejemplos</a:t>
            </a:r>
            <a:r>
              <a:rPr lang="cs-CZ" b="1" dirty="0">
                <a:solidFill>
                  <a:schemeClr val="tx2">
                    <a:lumMod val="75000"/>
                  </a:schemeClr>
                </a:solidFill>
              </a:rPr>
              <a:t>:</a:t>
            </a:r>
          </a:p>
          <a:p>
            <a:r>
              <a:rPr lang="cs-CZ" b="1" dirty="0">
                <a:solidFill>
                  <a:schemeClr val="tx2">
                    <a:lumMod val="75000"/>
                  </a:schemeClr>
                </a:solidFill>
                <a:hlinkClick r:id="rId2"/>
              </a:rPr>
              <a:t>El castellano catalán</a:t>
            </a:r>
            <a:endParaRPr lang="cs-CZ" b="1" dirty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cs-CZ" b="1" dirty="0">
                <a:solidFill>
                  <a:schemeClr val="tx2">
                    <a:lumMod val="75000"/>
                  </a:schemeClr>
                </a:solidFill>
                <a:hlinkClick r:id="rId3"/>
              </a:rPr>
              <a:t>El español catalán 2</a:t>
            </a:r>
            <a:endParaRPr lang="cs-CZ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88093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3F4C104D-5F30-4811-9376-566B26E471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786"/>
            <a:ext cx="12192000" cy="685403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7D936A99-0BD8-344F-B51C-39B19D50C3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9224" y="645106"/>
            <a:ext cx="3650279" cy="1259894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s-ES" sz="2800" dirty="0"/>
              <a:t>El castellano norteño occidental</a:t>
            </a:r>
            <a:r>
              <a:rPr lang="cs-CZ" sz="2800" dirty="0"/>
              <a:t> 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815E34B-5D02-4E01-A936-E8E1C0AB6F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91EA14F-AAD6-3645-9F1D-A839628E58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9225" y="2133600"/>
            <a:ext cx="3650278" cy="3759253"/>
          </a:xfrm>
        </p:spPr>
        <p:txBody>
          <a:bodyPr>
            <a:normAutofit/>
          </a:bodyPr>
          <a:lstStyle/>
          <a:p>
            <a:pPr lvl="0">
              <a:lnSpc>
                <a:spcPct val="90000"/>
              </a:lnSpc>
            </a:pPr>
            <a:r>
              <a:rPr lang="es-ES" sz="1400" dirty="0"/>
              <a:t>Hasta mediados de los años 90 del siglo XX las hablas castellanas septentrionales occidentales y orientales se confundían con las hablas históricas de León (y Aragón) o muchos de sus rasgos se catalogaban como vulgares;</a:t>
            </a:r>
            <a:endParaRPr lang="cs-CZ" sz="1400" dirty="0"/>
          </a:p>
          <a:p>
            <a:pPr lvl="0">
              <a:lnSpc>
                <a:spcPct val="90000"/>
              </a:lnSpc>
            </a:pPr>
            <a:r>
              <a:rPr lang="es-ES" sz="1400" dirty="0"/>
              <a:t>Los manuales tradicionales de dialectología hablaban sobre el dialecto leonés (y aragonés) =&gt; i.e. hablas medievales (dialectos históricos), ya desaparecidas, con información complementaria sobre los rasgos lingüísticos antiguos que han pervivido en la actualidad;</a:t>
            </a:r>
            <a:endParaRPr lang="cs-CZ" sz="1400" dirty="0"/>
          </a:p>
          <a:p>
            <a:pPr lvl="0">
              <a:lnSpc>
                <a:spcPct val="90000"/>
              </a:lnSpc>
            </a:pPr>
            <a:r>
              <a:rPr lang="es-ES" sz="1400" dirty="0"/>
              <a:t>No confundir lo popular y los vulgar con lo propiamente dialectal.</a:t>
            </a:r>
            <a:endParaRPr lang="cs-CZ" sz="1400" dirty="0"/>
          </a:p>
          <a:p>
            <a:pPr>
              <a:lnSpc>
                <a:spcPct val="90000"/>
              </a:lnSpc>
            </a:pPr>
            <a:endParaRPr lang="cs-CZ" sz="1400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4AC1D1A8-0854-7C45-B36C-22FD0A0636EE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619543" y="765422"/>
            <a:ext cx="6953577" cy="5002089"/>
          </a:xfrm>
          <a:prstGeom prst="rect">
            <a:avLst/>
          </a:prstGeom>
          <a:noFill/>
        </p:spPr>
      </p:pic>
      <p:sp>
        <p:nvSpPr>
          <p:cNvPr id="13" name="Freeform 11">
            <a:extLst>
              <a:ext uri="{FF2B5EF4-FFF2-40B4-BE49-F238E27FC236}">
                <a16:creationId xmlns:a16="http://schemas.microsoft.com/office/drawing/2014/main" id="{7DE3414B-B032-4710-A468-D3285E38C5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6061223"/>
            <a:ext cx="1038036" cy="506277"/>
          </a:xfrm>
          <a:custGeom>
            <a:avLst/>
            <a:gdLst>
              <a:gd name="connsiteX0" fmla="*/ 0 w 1038036"/>
              <a:gd name="connsiteY0" fmla="*/ 0 h 506277"/>
              <a:gd name="connsiteX1" fmla="*/ 182880 w 1038036"/>
              <a:gd name="connsiteY1" fmla="*/ 0 h 506277"/>
              <a:gd name="connsiteX2" fmla="*/ 291705 w 1038036"/>
              <a:gd name="connsiteY2" fmla="*/ 0 h 506277"/>
              <a:gd name="connsiteX3" fmla="*/ 291705 w 1038036"/>
              <a:gd name="connsiteY3" fmla="*/ 151 h 506277"/>
              <a:gd name="connsiteX4" fmla="*/ 692049 w 1038036"/>
              <a:gd name="connsiteY4" fmla="*/ 705 h 506277"/>
              <a:gd name="connsiteX5" fmla="*/ 782744 w 1038036"/>
              <a:gd name="connsiteY5" fmla="*/ 705 h 506277"/>
              <a:gd name="connsiteX6" fmla="*/ 797001 w 1038036"/>
              <a:gd name="connsiteY6" fmla="*/ 5473 h 506277"/>
              <a:gd name="connsiteX7" fmla="*/ 801982 w 1038036"/>
              <a:gd name="connsiteY7" fmla="*/ 10242 h 506277"/>
              <a:gd name="connsiteX8" fmla="*/ 1030951 w 1038036"/>
              <a:gd name="connsiteY8" fmla="*/ 239185 h 506277"/>
              <a:gd name="connsiteX9" fmla="*/ 1030951 w 1038036"/>
              <a:gd name="connsiteY9" fmla="*/ 267797 h 506277"/>
              <a:gd name="connsiteX10" fmla="*/ 801982 w 1038036"/>
              <a:gd name="connsiteY10" fmla="*/ 496740 h 506277"/>
              <a:gd name="connsiteX11" fmla="*/ 797001 w 1038036"/>
              <a:gd name="connsiteY11" fmla="*/ 501508 h 506277"/>
              <a:gd name="connsiteX12" fmla="*/ 782744 w 1038036"/>
              <a:gd name="connsiteY12" fmla="*/ 506277 h 506277"/>
              <a:gd name="connsiteX13" fmla="*/ 692049 w 1038036"/>
              <a:gd name="connsiteY13" fmla="*/ 506277 h 506277"/>
              <a:gd name="connsiteX14" fmla="*/ 291705 w 1038036"/>
              <a:gd name="connsiteY14" fmla="*/ 505140 h 506277"/>
              <a:gd name="connsiteX15" fmla="*/ 291705 w 1038036"/>
              <a:gd name="connsiteY15" fmla="*/ 506277 h 506277"/>
              <a:gd name="connsiteX16" fmla="*/ 0 w 1038036"/>
              <a:gd name="connsiteY16" fmla="*/ 506277 h 506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038036" h="506277">
                <a:moveTo>
                  <a:pt x="0" y="0"/>
                </a:moveTo>
                <a:lnTo>
                  <a:pt x="182880" y="0"/>
                </a:lnTo>
                <a:lnTo>
                  <a:pt x="291705" y="0"/>
                </a:lnTo>
                <a:lnTo>
                  <a:pt x="291705" y="151"/>
                </a:lnTo>
                <a:lnTo>
                  <a:pt x="692049" y="705"/>
                </a:lnTo>
                <a:lnTo>
                  <a:pt x="782744" y="705"/>
                </a:lnTo>
                <a:cubicBezTo>
                  <a:pt x="787553" y="705"/>
                  <a:pt x="792363" y="5473"/>
                  <a:pt x="797001" y="5473"/>
                </a:cubicBezTo>
                <a:cubicBezTo>
                  <a:pt x="797001" y="10242"/>
                  <a:pt x="801982" y="10242"/>
                  <a:pt x="801982" y="10242"/>
                </a:cubicBezTo>
                <a:lnTo>
                  <a:pt x="1030951" y="239185"/>
                </a:lnTo>
                <a:cubicBezTo>
                  <a:pt x="1040398" y="248722"/>
                  <a:pt x="1040398" y="258259"/>
                  <a:pt x="1030951" y="267797"/>
                </a:cubicBezTo>
                <a:lnTo>
                  <a:pt x="801982" y="496740"/>
                </a:lnTo>
                <a:cubicBezTo>
                  <a:pt x="800436" y="498363"/>
                  <a:pt x="798547" y="499885"/>
                  <a:pt x="797001" y="501508"/>
                </a:cubicBezTo>
                <a:cubicBezTo>
                  <a:pt x="792363" y="506277"/>
                  <a:pt x="787553" y="506277"/>
                  <a:pt x="782744" y="506277"/>
                </a:cubicBezTo>
                <a:lnTo>
                  <a:pt x="692049" y="506277"/>
                </a:lnTo>
                <a:lnTo>
                  <a:pt x="291705" y="505140"/>
                </a:lnTo>
                <a:lnTo>
                  <a:pt x="291705" y="506277"/>
                </a:lnTo>
                <a:lnTo>
                  <a:pt x="0" y="506277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4166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D306B45-25EE-434D-ABA9-A27B79320C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99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7D0D9C72-CE55-2F45-808B-7F644D7297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6019" y="942108"/>
            <a:ext cx="3256550" cy="4969113"/>
          </a:xfrm>
        </p:spPr>
        <p:txBody>
          <a:bodyPr anchor="ctr">
            <a:normAutofit/>
          </a:bodyPr>
          <a:lstStyle/>
          <a:p>
            <a:r>
              <a:rPr lang="es-ES" dirty="0">
                <a:solidFill>
                  <a:schemeClr val="tx2">
                    <a:lumMod val="75000"/>
                  </a:schemeClr>
                </a:solidFill>
              </a:rPr>
              <a:t>El castellano norteño occidental</a:t>
            </a:r>
            <a:r>
              <a:rPr lang="cs-CZ" dirty="0">
                <a:solidFill>
                  <a:schemeClr val="tx2">
                    <a:lumMod val="75000"/>
                  </a:schemeClr>
                </a:solidFill>
              </a:rPr>
              <a:t> 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A42F85E-4939-431E-8B4A-EC07C8E0AB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7EBB3F9-D6F7-4F6A-8843-9FEBA15E49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871831"/>
            <a:ext cx="0" cy="3200400"/>
          </a:xfrm>
          <a:prstGeom prst="line">
            <a:avLst/>
          </a:prstGeom>
          <a:ln w="1587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Group 13">
            <a:extLst>
              <a:ext uri="{FF2B5EF4-FFF2-40B4-BE49-F238E27FC236}">
                <a16:creationId xmlns:a16="http://schemas.microsoft.com/office/drawing/2014/main" id="{5D2B17EF-74EB-4C33-B2E2-8E727B2E7D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6009967" y="0"/>
            <a:ext cx="6176982" cy="6853245"/>
            <a:chOff x="2487613" y="285750"/>
            <a:chExt cx="2428876" cy="5654676"/>
          </a:xfrm>
          <a:solidFill>
            <a:schemeClr val="bg1">
              <a:alpha val="30000"/>
            </a:schemeClr>
          </a:solidFill>
        </p:grpSpPr>
        <p:sp>
          <p:nvSpPr>
            <p:cNvPr id="15" name="Freeform 11">
              <a:extLst>
                <a:ext uri="{FF2B5EF4-FFF2-40B4-BE49-F238E27FC236}">
                  <a16:creationId xmlns:a16="http://schemas.microsoft.com/office/drawing/2014/main" id="{0A5F1F8A-3206-4B86-883F-65E98BB6E4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6" name="Freeform 12">
              <a:extLst>
                <a:ext uri="{FF2B5EF4-FFF2-40B4-BE49-F238E27FC236}">
                  <a16:creationId xmlns:a16="http://schemas.microsoft.com/office/drawing/2014/main" id="{6935F8C7-CC88-4243-9786-F3CDBF04A0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7" name="Freeform 13">
              <a:extLst>
                <a:ext uri="{FF2B5EF4-FFF2-40B4-BE49-F238E27FC236}">
                  <a16:creationId xmlns:a16="http://schemas.microsoft.com/office/drawing/2014/main" id="{9AF7BAD9-71B3-40D8-A089-EFF7FE67BD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8" name="Freeform 14">
              <a:extLst>
                <a:ext uri="{FF2B5EF4-FFF2-40B4-BE49-F238E27FC236}">
                  <a16:creationId xmlns:a16="http://schemas.microsoft.com/office/drawing/2014/main" id="{6467094F-AEF0-4D3B-BB76-8B3C1F08B9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9" name="Freeform 15">
              <a:extLst>
                <a:ext uri="{FF2B5EF4-FFF2-40B4-BE49-F238E27FC236}">
                  <a16:creationId xmlns:a16="http://schemas.microsoft.com/office/drawing/2014/main" id="{36F56AF9-DEF1-44E7-BF42-6AAC1AA9D1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0" name="Freeform 16">
              <a:extLst>
                <a:ext uri="{FF2B5EF4-FFF2-40B4-BE49-F238E27FC236}">
                  <a16:creationId xmlns:a16="http://schemas.microsoft.com/office/drawing/2014/main" id="{A43EBE71-20BA-4A40-A513-516678089D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1" name="Freeform 17">
              <a:extLst>
                <a:ext uri="{FF2B5EF4-FFF2-40B4-BE49-F238E27FC236}">
                  <a16:creationId xmlns:a16="http://schemas.microsoft.com/office/drawing/2014/main" id="{1DB39648-7B38-4D0B-93C5-048EC4A45C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2" name="Freeform 18">
              <a:extLst>
                <a:ext uri="{FF2B5EF4-FFF2-40B4-BE49-F238E27FC236}">
                  <a16:creationId xmlns:a16="http://schemas.microsoft.com/office/drawing/2014/main" id="{8DD2661F-DE5F-45EA-B30B-7C65896388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3" name="Freeform 19">
              <a:extLst>
                <a:ext uri="{FF2B5EF4-FFF2-40B4-BE49-F238E27FC236}">
                  <a16:creationId xmlns:a16="http://schemas.microsoft.com/office/drawing/2014/main" id="{ABF0A0E5-E68E-4183-A913-228692FD85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4" y="468286"/>
              <a:ext cx="1768475" cy="4262464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4" name="Freeform 20">
              <a:extLst>
                <a:ext uri="{FF2B5EF4-FFF2-40B4-BE49-F238E27FC236}">
                  <a16:creationId xmlns:a16="http://schemas.microsoft.com/office/drawing/2014/main" id="{615D8F55-8ACD-4EFE-A832-06E785479E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5" name="Freeform 21">
              <a:extLst>
                <a:ext uri="{FF2B5EF4-FFF2-40B4-BE49-F238E27FC236}">
                  <a16:creationId xmlns:a16="http://schemas.microsoft.com/office/drawing/2014/main" id="{0FDF4201-8CEC-474B-A6B1-88039B7041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6" name="Freeform 22">
              <a:extLst>
                <a:ext uri="{FF2B5EF4-FFF2-40B4-BE49-F238E27FC236}">
                  <a16:creationId xmlns:a16="http://schemas.microsoft.com/office/drawing/2014/main" id="{0F60AEA4-B25F-417E-93FC-59686DFBE5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F5E71B0-8981-7A4E-B398-8F008E562A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49062" y="942108"/>
            <a:ext cx="6455549" cy="4969114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s-ES" sz="1700" b="1" dirty="0">
                <a:solidFill>
                  <a:schemeClr val="tx2">
                    <a:lumMod val="75000"/>
                  </a:schemeClr>
                </a:solidFill>
              </a:rPr>
              <a:t>Plano fónico:</a:t>
            </a:r>
            <a:endParaRPr lang="cs-CZ" sz="1700" b="1" dirty="0">
              <a:solidFill>
                <a:schemeClr val="tx2">
                  <a:lumMod val="75000"/>
                </a:schemeClr>
              </a:solidFill>
            </a:endParaRPr>
          </a:p>
          <a:p>
            <a:pPr lvl="0">
              <a:lnSpc>
                <a:spcPct val="90000"/>
              </a:lnSpc>
            </a:pPr>
            <a:r>
              <a:rPr lang="es-ES" sz="1700" dirty="0">
                <a:solidFill>
                  <a:schemeClr val="tx2">
                    <a:lumMod val="75000"/>
                  </a:schemeClr>
                </a:solidFill>
              </a:rPr>
              <a:t>Restos de distinción </a:t>
            </a:r>
            <a:r>
              <a:rPr lang="cs-CZ" sz="1700" dirty="0">
                <a:solidFill>
                  <a:schemeClr val="tx2">
                    <a:lumMod val="75000"/>
                  </a:schemeClr>
                </a:solidFill>
              </a:rPr>
              <a:t>/</a:t>
            </a:r>
            <a:r>
              <a:rPr lang="cs-CZ" sz="1700" dirty="0" err="1">
                <a:solidFill>
                  <a:schemeClr val="tx2">
                    <a:lumMod val="75000"/>
                  </a:schemeClr>
                </a:solidFill>
              </a:rPr>
              <a:t>ʎ</a:t>
            </a:r>
            <a:r>
              <a:rPr lang="cs-CZ" sz="1700" dirty="0">
                <a:solidFill>
                  <a:schemeClr val="tx2">
                    <a:lumMod val="75000"/>
                  </a:schemeClr>
                </a:solidFill>
              </a:rPr>
              <a:t>/-/</a:t>
            </a:r>
            <a:r>
              <a:rPr lang="cs-CZ" sz="1700" dirty="0" err="1">
                <a:solidFill>
                  <a:schemeClr val="tx2">
                    <a:lumMod val="75000"/>
                  </a:schemeClr>
                </a:solidFill>
              </a:rPr>
              <a:t>ʝ</a:t>
            </a:r>
            <a:r>
              <a:rPr lang="cs-CZ" sz="1700" dirty="0">
                <a:solidFill>
                  <a:schemeClr val="tx2">
                    <a:lumMod val="75000"/>
                  </a:schemeClr>
                </a:solidFill>
              </a:rPr>
              <a:t>/;</a:t>
            </a:r>
          </a:p>
          <a:p>
            <a:pPr lvl="0">
              <a:lnSpc>
                <a:spcPct val="90000"/>
              </a:lnSpc>
            </a:pPr>
            <a:r>
              <a:rPr lang="es-ES" sz="1700" dirty="0">
                <a:solidFill>
                  <a:schemeClr val="tx2">
                    <a:lumMod val="75000"/>
                  </a:schemeClr>
                </a:solidFill>
              </a:rPr>
              <a:t>Tendencia a conservar consonantes en final de sílaba;</a:t>
            </a:r>
            <a:endParaRPr lang="cs-CZ" sz="1700" dirty="0">
              <a:solidFill>
                <a:schemeClr val="tx2">
                  <a:lumMod val="75000"/>
                </a:schemeClr>
              </a:solidFill>
            </a:endParaRPr>
          </a:p>
          <a:p>
            <a:pPr lvl="0">
              <a:lnSpc>
                <a:spcPct val="90000"/>
              </a:lnSpc>
            </a:pPr>
            <a:r>
              <a:rPr lang="es-ES" sz="1700" dirty="0">
                <a:solidFill>
                  <a:schemeClr val="tx2">
                    <a:lumMod val="75000"/>
                  </a:schemeClr>
                </a:solidFill>
              </a:rPr>
              <a:t>Pronunciación tensa de /x/;</a:t>
            </a:r>
            <a:endParaRPr lang="cs-CZ" sz="1700" dirty="0">
              <a:solidFill>
                <a:schemeClr val="tx2">
                  <a:lumMod val="75000"/>
                </a:schemeClr>
              </a:solidFill>
            </a:endParaRPr>
          </a:p>
          <a:p>
            <a:pPr lvl="0">
              <a:lnSpc>
                <a:spcPct val="90000"/>
              </a:lnSpc>
            </a:pPr>
            <a:r>
              <a:rPr lang="es-ES" sz="1700" dirty="0">
                <a:solidFill>
                  <a:schemeClr val="tx2">
                    <a:lumMod val="75000"/>
                  </a:schemeClr>
                </a:solidFill>
              </a:rPr>
              <a:t>Tendencia a la pronunciación interdental sorda de /d/: </a:t>
            </a:r>
            <a:r>
              <a:rPr lang="es-ES" sz="1700" i="1" dirty="0" err="1">
                <a:solidFill>
                  <a:schemeClr val="tx2">
                    <a:lumMod val="75000"/>
                  </a:schemeClr>
                </a:solidFill>
              </a:rPr>
              <a:t>verdaz</a:t>
            </a:r>
            <a:r>
              <a:rPr lang="es-ES" sz="1700" dirty="0">
                <a:solidFill>
                  <a:schemeClr val="tx2">
                    <a:lumMod val="75000"/>
                  </a:schemeClr>
                </a:solidFill>
              </a:rPr>
              <a:t> ‘verdad’, </a:t>
            </a:r>
            <a:r>
              <a:rPr lang="es-ES" sz="1700" i="1" dirty="0" err="1">
                <a:solidFill>
                  <a:schemeClr val="tx2">
                    <a:lumMod val="75000"/>
                  </a:schemeClr>
                </a:solidFill>
              </a:rPr>
              <a:t>azquirir</a:t>
            </a:r>
            <a:r>
              <a:rPr lang="es-ES" sz="1700" dirty="0">
                <a:solidFill>
                  <a:schemeClr val="tx2">
                    <a:lumMod val="75000"/>
                  </a:schemeClr>
                </a:solidFill>
              </a:rPr>
              <a:t> ‘adquirir’;</a:t>
            </a:r>
            <a:endParaRPr lang="cs-CZ" sz="1700" dirty="0">
              <a:solidFill>
                <a:schemeClr val="tx2">
                  <a:lumMod val="75000"/>
                </a:schemeClr>
              </a:solidFill>
            </a:endParaRPr>
          </a:p>
          <a:p>
            <a:pPr lvl="0">
              <a:lnSpc>
                <a:spcPct val="90000"/>
              </a:lnSpc>
            </a:pPr>
            <a:r>
              <a:rPr lang="es-ES" sz="1700" dirty="0">
                <a:solidFill>
                  <a:schemeClr val="tx2">
                    <a:lumMod val="75000"/>
                  </a:schemeClr>
                </a:solidFill>
              </a:rPr>
              <a:t>Tendencia a la </a:t>
            </a:r>
            <a:r>
              <a:rPr lang="es-ES" sz="1700" dirty="0" err="1">
                <a:solidFill>
                  <a:schemeClr val="tx2">
                    <a:lumMod val="75000"/>
                  </a:schemeClr>
                </a:solidFill>
              </a:rPr>
              <a:t>interdentalización</a:t>
            </a:r>
            <a:r>
              <a:rPr lang="es-ES" sz="1700" dirty="0">
                <a:solidFill>
                  <a:schemeClr val="tx2">
                    <a:lumMod val="75000"/>
                  </a:schemeClr>
                </a:solidFill>
              </a:rPr>
              <a:t> de /k/: </a:t>
            </a:r>
            <a:r>
              <a:rPr lang="es-ES" sz="1700" i="1" dirty="0" err="1">
                <a:solidFill>
                  <a:schemeClr val="tx2">
                    <a:lumMod val="75000"/>
                  </a:schemeClr>
                </a:solidFill>
              </a:rPr>
              <a:t>efezto</a:t>
            </a:r>
            <a:r>
              <a:rPr lang="es-ES" sz="1700" dirty="0">
                <a:solidFill>
                  <a:schemeClr val="tx2">
                    <a:lumMod val="75000"/>
                  </a:schemeClr>
                </a:solidFill>
              </a:rPr>
              <a:t> ‘efecto’, </a:t>
            </a:r>
            <a:r>
              <a:rPr lang="es-ES" sz="1700" i="1" dirty="0" err="1">
                <a:solidFill>
                  <a:schemeClr val="tx2">
                    <a:lumMod val="75000"/>
                  </a:schemeClr>
                </a:solidFill>
              </a:rPr>
              <a:t>direzto</a:t>
            </a:r>
            <a:r>
              <a:rPr lang="es-ES" sz="1700" dirty="0">
                <a:solidFill>
                  <a:schemeClr val="tx2">
                    <a:lumMod val="75000"/>
                  </a:schemeClr>
                </a:solidFill>
              </a:rPr>
              <a:t> ‘directo’;</a:t>
            </a:r>
            <a:endParaRPr lang="cs-CZ" sz="1700" dirty="0">
              <a:solidFill>
                <a:schemeClr val="tx2">
                  <a:lumMod val="75000"/>
                </a:schemeClr>
              </a:solidFill>
            </a:endParaRPr>
          </a:p>
          <a:p>
            <a:pPr lvl="0">
              <a:lnSpc>
                <a:spcPct val="90000"/>
              </a:lnSpc>
            </a:pPr>
            <a:r>
              <a:rPr lang="es-ES" sz="1700" dirty="0">
                <a:solidFill>
                  <a:schemeClr val="tx2">
                    <a:lumMod val="75000"/>
                  </a:schemeClr>
                </a:solidFill>
              </a:rPr>
              <a:t>Equivalencia acústica de /f/ y /</a:t>
            </a:r>
            <a:r>
              <a:rPr lang="es-ES" sz="1700" dirty="0" err="1">
                <a:solidFill>
                  <a:schemeClr val="tx2">
                    <a:lumMod val="75000"/>
                  </a:schemeClr>
                </a:solidFill>
              </a:rPr>
              <a:t>θ</a:t>
            </a:r>
            <a:r>
              <a:rPr lang="es-ES" sz="1700" dirty="0">
                <a:solidFill>
                  <a:schemeClr val="tx2">
                    <a:lumMod val="75000"/>
                  </a:schemeClr>
                </a:solidFill>
              </a:rPr>
              <a:t>/: </a:t>
            </a:r>
            <a:r>
              <a:rPr lang="es-ES" sz="1700" i="1" dirty="0">
                <a:solidFill>
                  <a:schemeClr val="tx2">
                    <a:lumMod val="75000"/>
                  </a:schemeClr>
                </a:solidFill>
              </a:rPr>
              <a:t>cinca</a:t>
            </a:r>
            <a:r>
              <a:rPr lang="es-ES" sz="1700" dirty="0">
                <a:solidFill>
                  <a:schemeClr val="tx2">
                    <a:lumMod val="75000"/>
                  </a:schemeClr>
                </a:solidFill>
              </a:rPr>
              <a:t> ‘finca’, </a:t>
            </a:r>
            <a:r>
              <a:rPr lang="es-ES" sz="1700" i="1" dirty="0" err="1">
                <a:solidFill>
                  <a:schemeClr val="tx2">
                    <a:lumMod val="75000"/>
                  </a:schemeClr>
                </a:solidFill>
              </a:rPr>
              <a:t>escalazón</a:t>
            </a:r>
            <a:r>
              <a:rPr lang="es-ES" sz="1700" dirty="0">
                <a:solidFill>
                  <a:schemeClr val="tx2">
                    <a:lumMod val="75000"/>
                  </a:schemeClr>
                </a:solidFill>
              </a:rPr>
              <a:t> ‘escalafón’;</a:t>
            </a:r>
            <a:endParaRPr lang="cs-CZ" sz="1700" dirty="0">
              <a:solidFill>
                <a:schemeClr val="tx2">
                  <a:lumMod val="75000"/>
                </a:schemeClr>
              </a:solidFill>
            </a:endParaRPr>
          </a:p>
          <a:p>
            <a:pPr lvl="0">
              <a:lnSpc>
                <a:spcPct val="90000"/>
              </a:lnSpc>
            </a:pPr>
            <a:r>
              <a:rPr lang="es-ES" sz="1700" dirty="0">
                <a:solidFill>
                  <a:schemeClr val="tx2">
                    <a:lumMod val="75000"/>
                  </a:schemeClr>
                </a:solidFill>
              </a:rPr>
              <a:t>Tendencia a la neutralización de /</a:t>
            </a:r>
            <a:r>
              <a:rPr lang="es-ES" sz="1700" dirty="0" err="1">
                <a:solidFill>
                  <a:schemeClr val="tx2">
                    <a:lumMod val="75000"/>
                  </a:schemeClr>
                </a:solidFill>
              </a:rPr>
              <a:t>ɾ</a:t>
            </a:r>
            <a:r>
              <a:rPr lang="es-ES" sz="1700" dirty="0">
                <a:solidFill>
                  <a:schemeClr val="tx2">
                    <a:lumMod val="75000"/>
                  </a:schemeClr>
                </a:solidFill>
              </a:rPr>
              <a:t>/ y /</a:t>
            </a:r>
            <a:r>
              <a:rPr lang="es-ES" sz="1700" dirty="0" err="1">
                <a:solidFill>
                  <a:schemeClr val="tx2">
                    <a:lumMod val="75000"/>
                  </a:schemeClr>
                </a:solidFill>
              </a:rPr>
              <a:t>l/</a:t>
            </a:r>
            <a:r>
              <a:rPr lang="es-ES" sz="1700" dirty="0">
                <a:solidFill>
                  <a:schemeClr val="tx2">
                    <a:lumMod val="75000"/>
                  </a:schemeClr>
                </a:solidFill>
              </a:rPr>
              <a:t> en agrupamientos: </a:t>
            </a:r>
            <a:r>
              <a:rPr lang="es-ES" sz="1700" i="1" dirty="0" err="1">
                <a:solidFill>
                  <a:schemeClr val="tx2">
                    <a:lumMod val="75000"/>
                  </a:schemeClr>
                </a:solidFill>
              </a:rPr>
              <a:t>ombrigo</a:t>
            </a:r>
            <a:r>
              <a:rPr lang="es-ES" sz="1700" dirty="0">
                <a:solidFill>
                  <a:schemeClr val="tx2">
                    <a:lumMod val="75000"/>
                  </a:schemeClr>
                </a:solidFill>
              </a:rPr>
              <a:t> ‘ombligo’, </a:t>
            </a:r>
            <a:r>
              <a:rPr lang="es-ES" sz="1700" i="1" dirty="0">
                <a:solidFill>
                  <a:schemeClr val="tx2">
                    <a:lumMod val="75000"/>
                  </a:schemeClr>
                </a:solidFill>
              </a:rPr>
              <a:t>ingre</a:t>
            </a:r>
            <a:r>
              <a:rPr lang="es-ES" sz="1700" dirty="0">
                <a:solidFill>
                  <a:schemeClr val="tx2">
                    <a:lumMod val="75000"/>
                  </a:schemeClr>
                </a:solidFill>
              </a:rPr>
              <a:t> ‘ingle’, </a:t>
            </a:r>
            <a:r>
              <a:rPr lang="es-ES" sz="1700" i="1" dirty="0" err="1">
                <a:solidFill>
                  <a:schemeClr val="tx2">
                    <a:lumMod val="75000"/>
                  </a:schemeClr>
                </a:solidFill>
              </a:rPr>
              <a:t>pranta</a:t>
            </a:r>
            <a:r>
              <a:rPr lang="es-ES" sz="1700" dirty="0">
                <a:solidFill>
                  <a:schemeClr val="tx2">
                    <a:lumMod val="75000"/>
                  </a:schemeClr>
                </a:solidFill>
              </a:rPr>
              <a:t> ‘planta’, </a:t>
            </a:r>
            <a:r>
              <a:rPr lang="es-ES" sz="1700" i="1" dirty="0">
                <a:solidFill>
                  <a:schemeClr val="tx2">
                    <a:lumMod val="75000"/>
                  </a:schemeClr>
                </a:solidFill>
              </a:rPr>
              <a:t>blinco</a:t>
            </a:r>
            <a:r>
              <a:rPr lang="es-ES" sz="1700" dirty="0">
                <a:solidFill>
                  <a:schemeClr val="tx2">
                    <a:lumMod val="75000"/>
                  </a:schemeClr>
                </a:solidFill>
              </a:rPr>
              <a:t> ‘brinco’, </a:t>
            </a:r>
            <a:r>
              <a:rPr lang="es-ES" sz="1700" i="1" dirty="0" err="1">
                <a:solidFill>
                  <a:schemeClr val="tx2">
                    <a:lumMod val="75000"/>
                  </a:schemeClr>
                </a:solidFill>
              </a:rPr>
              <a:t>reflanes</a:t>
            </a:r>
            <a:r>
              <a:rPr lang="es-ES" sz="1700" dirty="0">
                <a:solidFill>
                  <a:schemeClr val="tx2">
                    <a:lumMod val="75000"/>
                  </a:schemeClr>
                </a:solidFill>
              </a:rPr>
              <a:t> ‘refranes’;</a:t>
            </a:r>
            <a:endParaRPr lang="cs-CZ" sz="1700" dirty="0">
              <a:solidFill>
                <a:schemeClr val="tx2">
                  <a:lumMod val="75000"/>
                </a:schemeClr>
              </a:solidFill>
            </a:endParaRPr>
          </a:p>
          <a:p>
            <a:pPr lvl="0">
              <a:lnSpc>
                <a:spcPct val="90000"/>
              </a:lnSpc>
            </a:pPr>
            <a:r>
              <a:rPr lang="es-ES" sz="1700" dirty="0">
                <a:solidFill>
                  <a:schemeClr val="tx2">
                    <a:lumMod val="75000"/>
                  </a:schemeClr>
                </a:solidFill>
              </a:rPr>
              <a:t>Tendencia a cierre de </a:t>
            </a:r>
            <a:r>
              <a:rPr lang="es-ES" sz="1700" i="1" dirty="0">
                <a:solidFill>
                  <a:schemeClr val="tx2">
                    <a:lumMod val="75000"/>
                  </a:schemeClr>
                </a:solidFill>
              </a:rPr>
              <a:t>e</a:t>
            </a:r>
            <a:r>
              <a:rPr lang="es-ES" sz="1700" dirty="0">
                <a:solidFill>
                  <a:schemeClr val="tx2">
                    <a:lumMod val="75000"/>
                  </a:schemeClr>
                </a:solidFill>
              </a:rPr>
              <a:t> y </a:t>
            </a:r>
            <a:r>
              <a:rPr lang="es-ES" sz="1700" i="1" dirty="0">
                <a:solidFill>
                  <a:schemeClr val="tx2">
                    <a:lumMod val="75000"/>
                  </a:schemeClr>
                </a:solidFill>
              </a:rPr>
              <a:t>o</a:t>
            </a:r>
            <a:r>
              <a:rPr lang="es-ES" sz="1700" dirty="0">
                <a:solidFill>
                  <a:schemeClr val="tx2">
                    <a:lumMod val="75000"/>
                  </a:schemeClr>
                </a:solidFill>
              </a:rPr>
              <a:t> finales, en habla popular: </a:t>
            </a:r>
            <a:r>
              <a:rPr lang="es-ES" sz="1700" i="1" dirty="0" err="1">
                <a:solidFill>
                  <a:schemeClr val="tx2">
                    <a:lumMod val="75000"/>
                  </a:schemeClr>
                </a:solidFill>
              </a:rPr>
              <a:t>rocíu</a:t>
            </a:r>
            <a:r>
              <a:rPr lang="es-ES" sz="1700" dirty="0">
                <a:solidFill>
                  <a:schemeClr val="tx2">
                    <a:lumMod val="75000"/>
                  </a:schemeClr>
                </a:solidFill>
              </a:rPr>
              <a:t> ‘rocío’, </a:t>
            </a:r>
            <a:r>
              <a:rPr lang="es-ES" sz="1700" i="1" dirty="0" err="1">
                <a:solidFill>
                  <a:schemeClr val="tx2">
                    <a:lumMod val="75000"/>
                  </a:schemeClr>
                </a:solidFill>
              </a:rPr>
              <a:t>lechi</a:t>
            </a:r>
            <a:r>
              <a:rPr lang="es-ES" sz="1700" dirty="0">
                <a:solidFill>
                  <a:schemeClr val="tx2">
                    <a:lumMod val="75000"/>
                  </a:schemeClr>
                </a:solidFill>
              </a:rPr>
              <a:t> ‘leche’.</a:t>
            </a:r>
            <a:endParaRPr lang="cs-CZ" sz="1700" dirty="0">
              <a:solidFill>
                <a:schemeClr val="tx2">
                  <a:lumMod val="75000"/>
                </a:schemeClr>
              </a:solidFill>
            </a:endParaRPr>
          </a:p>
          <a:p>
            <a:pPr>
              <a:lnSpc>
                <a:spcPct val="90000"/>
              </a:lnSpc>
            </a:pPr>
            <a:endParaRPr lang="cs-CZ" sz="17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795497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D306B45-25EE-434D-ABA9-A27B79320C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99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F7D6F0CF-A960-AD49-822B-F38290F770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6019" y="942108"/>
            <a:ext cx="3256550" cy="4969113"/>
          </a:xfrm>
        </p:spPr>
        <p:txBody>
          <a:bodyPr anchor="ctr">
            <a:normAutofit/>
          </a:bodyPr>
          <a:lstStyle/>
          <a:p>
            <a:r>
              <a:rPr lang="es-ES" dirty="0">
                <a:solidFill>
                  <a:schemeClr val="tx2">
                    <a:lumMod val="75000"/>
                  </a:schemeClr>
                </a:solidFill>
              </a:rPr>
              <a:t>El castellano norteño occidental</a:t>
            </a:r>
            <a:r>
              <a:rPr lang="cs-CZ" dirty="0">
                <a:solidFill>
                  <a:schemeClr val="tx2">
                    <a:lumMod val="75000"/>
                  </a:schemeClr>
                </a:solidFill>
              </a:rPr>
              <a:t> 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A42F85E-4939-431E-8B4A-EC07C8E0AB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7EBB3F9-D6F7-4F6A-8843-9FEBA15E49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871831"/>
            <a:ext cx="0" cy="3200400"/>
          </a:xfrm>
          <a:prstGeom prst="line">
            <a:avLst/>
          </a:prstGeom>
          <a:ln w="1587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Group 13">
            <a:extLst>
              <a:ext uri="{FF2B5EF4-FFF2-40B4-BE49-F238E27FC236}">
                <a16:creationId xmlns:a16="http://schemas.microsoft.com/office/drawing/2014/main" id="{5D2B17EF-74EB-4C33-B2E2-8E727B2E7D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6009967" y="0"/>
            <a:ext cx="6176982" cy="6853245"/>
            <a:chOff x="2487613" y="285750"/>
            <a:chExt cx="2428876" cy="5654676"/>
          </a:xfrm>
          <a:solidFill>
            <a:schemeClr val="bg1">
              <a:alpha val="30000"/>
            </a:schemeClr>
          </a:solidFill>
        </p:grpSpPr>
        <p:sp>
          <p:nvSpPr>
            <p:cNvPr id="15" name="Freeform 11">
              <a:extLst>
                <a:ext uri="{FF2B5EF4-FFF2-40B4-BE49-F238E27FC236}">
                  <a16:creationId xmlns:a16="http://schemas.microsoft.com/office/drawing/2014/main" id="{0A5F1F8A-3206-4B86-883F-65E98BB6E4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6" name="Freeform 12">
              <a:extLst>
                <a:ext uri="{FF2B5EF4-FFF2-40B4-BE49-F238E27FC236}">
                  <a16:creationId xmlns:a16="http://schemas.microsoft.com/office/drawing/2014/main" id="{6935F8C7-CC88-4243-9786-F3CDBF04A0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7" name="Freeform 13">
              <a:extLst>
                <a:ext uri="{FF2B5EF4-FFF2-40B4-BE49-F238E27FC236}">
                  <a16:creationId xmlns:a16="http://schemas.microsoft.com/office/drawing/2014/main" id="{9AF7BAD9-71B3-40D8-A089-EFF7FE67BD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8" name="Freeform 14">
              <a:extLst>
                <a:ext uri="{FF2B5EF4-FFF2-40B4-BE49-F238E27FC236}">
                  <a16:creationId xmlns:a16="http://schemas.microsoft.com/office/drawing/2014/main" id="{6467094F-AEF0-4D3B-BB76-8B3C1F08B9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9" name="Freeform 15">
              <a:extLst>
                <a:ext uri="{FF2B5EF4-FFF2-40B4-BE49-F238E27FC236}">
                  <a16:creationId xmlns:a16="http://schemas.microsoft.com/office/drawing/2014/main" id="{36F56AF9-DEF1-44E7-BF42-6AAC1AA9D1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0" name="Freeform 16">
              <a:extLst>
                <a:ext uri="{FF2B5EF4-FFF2-40B4-BE49-F238E27FC236}">
                  <a16:creationId xmlns:a16="http://schemas.microsoft.com/office/drawing/2014/main" id="{A43EBE71-20BA-4A40-A513-516678089D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1" name="Freeform 17">
              <a:extLst>
                <a:ext uri="{FF2B5EF4-FFF2-40B4-BE49-F238E27FC236}">
                  <a16:creationId xmlns:a16="http://schemas.microsoft.com/office/drawing/2014/main" id="{1DB39648-7B38-4D0B-93C5-048EC4A45C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2" name="Freeform 18">
              <a:extLst>
                <a:ext uri="{FF2B5EF4-FFF2-40B4-BE49-F238E27FC236}">
                  <a16:creationId xmlns:a16="http://schemas.microsoft.com/office/drawing/2014/main" id="{8DD2661F-DE5F-45EA-B30B-7C65896388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3" name="Freeform 19">
              <a:extLst>
                <a:ext uri="{FF2B5EF4-FFF2-40B4-BE49-F238E27FC236}">
                  <a16:creationId xmlns:a16="http://schemas.microsoft.com/office/drawing/2014/main" id="{ABF0A0E5-E68E-4183-A913-228692FD85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4" y="468286"/>
              <a:ext cx="1768475" cy="4262464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4" name="Freeform 20">
              <a:extLst>
                <a:ext uri="{FF2B5EF4-FFF2-40B4-BE49-F238E27FC236}">
                  <a16:creationId xmlns:a16="http://schemas.microsoft.com/office/drawing/2014/main" id="{615D8F55-8ACD-4EFE-A832-06E785479E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5" name="Freeform 21">
              <a:extLst>
                <a:ext uri="{FF2B5EF4-FFF2-40B4-BE49-F238E27FC236}">
                  <a16:creationId xmlns:a16="http://schemas.microsoft.com/office/drawing/2014/main" id="{0FDF4201-8CEC-474B-A6B1-88039B7041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6" name="Freeform 22">
              <a:extLst>
                <a:ext uri="{FF2B5EF4-FFF2-40B4-BE49-F238E27FC236}">
                  <a16:creationId xmlns:a16="http://schemas.microsoft.com/office/drawing/2014/main" id="{0F60AEA4-B25F-417E-93FC-59686DFBE5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8DF0ED2-6520-0A48-8D2E-B82FF041F1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49062" y="942108"/>
            <a:ext cx="6455549" cy="4969114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s-ES" sz="1300" b="1" dirty="0">
                <a:solidFill>
                  <a:schemeClr val="tx2">
                    <a:lumMod val="75000"/>
                  </a:schemeClr>
                </a:solidFill>
              </a:rPr>
              <a:t>Plano gramatical:</a:t>
            </a:r>
            <a:endParaRPr lang="cs-CZ" sz="1300" b="1" dirty="0">
              <a:solidFill>
                <a:schemeClr val="tx2">
                  <a:lumMod val="75000"/>
                </a:schemeClr>
              </a:solidFill>
            </a:endParaRPr>
          </a:p>
          <a:p>
            <a:pPr lvl="0">
              <a:lnSpc>
                <a:spcPct val="90000"/>
              </a:lnSpc>
            </a:pPr>
            <a:r>
              <a:rPr lang="es-ES" sz="1300" dirty="0">
                <a:solidFill>
                  <a:schemeClr val="tx2">
                    <a:lumMod val="75000"/>
                  </a:schemeClr>
                </a:solidFill>
              </a:rPr>
              <a:t>El uso del diminutivo </a:t>
            </a:r>
            <a:r>
              <a:rPr lang="es-ES" sz="1300" i="1" dirty="0">
                <a:solidFill>
                  <a:schemeClr val="tx2">
                    <a:lumMod val="75000"/>
                  </a:schemeClr>
                </a:solidFill>
              </a:rPr>
              <a:t>–</a:t>
            </a:r>
            <a:r>
              <a:rPr lang="es-ES" sz="1300" i="1" dirty="0" err="1">
                <a:solidFill>
                  <a:schemeClr val="tx2">
                    <a:lumMod val="75000"/>
                  </a:schemeClr>
                </a:solidFill>
              </a:rPr>
              <a:t>ín</a:t>
            </a:r>
            <a:r>
              <a:rPr lang="es-ES" sz="1300" i="1" dirty="0">
                <a:solidFill>
                  <a:schemeClr val="tx2">
                    <a:lumMod val="75000"/>
                  </a:schemeClr>
                </a:solidFill>
              </a:rPr>
              <a:t>/-</a:t>
            </a:r>
            <a:r>
              <a:rPr lang="es-ES" sz="1300" i="1" dirty="0" err="1">
                <a:solidFill>
                  <a:schemeClr val="tx2">
                    <a:lumMod val="75000"/>
                  </a:schemeClr>
                </a:solidFill>
              </a:rPr>
              <a:t>ina</a:t>
            </a:r>
            <a:r>
              <a:rPr lang="es-ES" sz="1300" dirty="0">
                <a:solidFill>
                  <a:schemeClr val="tx2">
                    <a:lumMod val="75000"/>
                  </a:schemeClr>
                </a:solidFill>
              </a:rPr>
              <a:t>: </a:t>
            </a:r>
            <a:r>
              <a:rPr lang="es-ES" sz="1300" i="1" dirty="0" err="1">
                <a:solidFill>
                  <a:schemeClr val="tx2">
                    <a:lumMod val="75000"/>
                  </a:schemeClr>
                </a:solidFill>
              </a:rPr>
              <a:t>pueblín</a:t>
            </a:r>
            <a:r>
              <a:rPr lang="es-ES" sz="1300" dirty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es-ES" sz="1300" i="1" dirty="0" err="1">
                <a:solidFill>
                  <a:schemeClr val="tx2">
                    <a:lumMod val="75000"/>
                  </a:schemeClr>
                </a:solidFill>
              </a:rPr>
              <a:t>cortín</a:t>
            </a:r>
            <a:r>
              <a:rPr lang="es-ES" sz="1300" dirty="0">
                <a:solidFill>
                  <a:schemeClr val="tx2">
                    <a:lumMod val="75000"/>
                  </a:schemeClr>
                </a:solidFill>
              </a:rPr>
              <a:t>; o –</a:t>
            </a:r>
            <a:r>
              <a:rPr lang="es-ES" sz="1300" i="1" dirty="0" err="1">
                <a:solidFill>
                  <a:schemeClr val="tx2">
                    <a:lumMod val="75000"/>
                  </a:schemeClr>
                </a:solidFill>
              </a:rPr>
              <a:t>uco</a:t>
            </a:r>
            <a:r>
              <a:rPr lang="es-ES" sz="1300" dirty="0">
                <a:solidFill>
                  <a:schemeClr val="tx2">
                    <a:lumMod val="75000"/>
                  </a:schemeClr>
                </a:solidFill>
              </a:rPr>
              <a:t> en Cantabria: </a:t>
            </a:r>
            <a:r>
              <a:rPr lang="es-ES" sz="1300" i="1" dirty="0" err="1">
                <a:solidFill>
                  <a:schemeClr val="tx2">
                    <a:lumMod val="75000"/>
                  </a:schemeClr>
                </a:solidFill>
              </a:rPr>
              <a:t>ventanuca</a:t>
            </a:r>
            <a:r>
              <a:rPr lang="es-ES" sz="1300" dirty="0">
                <a:solidFill>
                  <a:schemeClr val="tx2">
                    <a:lumMod val="75000"/>
                  </a:schemeClr>
                </a:solidFill>
              </a:rPr>
              <a:t>;</a:t>
            </a:r>
            <a:endParaRPr lang="cs-CZ" sz="1300" dirty="0">
              <a:solidFill>
                <a:schemeClr val="tx2">
                  <a:lumMod val="75000"/>
                </a:schemeClr>
              </a:solidFill>
            </a:endParaRPr>
          </a:p>
          <a:p>
            <a:pPr lvl="0">
              <a:lnSpc>
                <a:spcPct val="90000"/>
              </a:lnSpc>
            </a:pPr>
            <a:r>
              <a:rPr lang="es-ES" sz="1300" dirty="0">
                <a:solidFill>
                  <a:schemeClr val="tx2">
                    <a:lumMod val="75000"/>
                  </a:schemeClr>
                </a:solidFill>
              </a:rPr>
              <a:t>Uso del neutro de materia, en habla popular: leche recién ordeñado, lana blanco, agua hervido;</a:t>
            </a:r>
            <a:endParaRPr lang="cs-CZ" sz="1300" dirty="0">
              <a:solidFill>
                <a:schemeClr val="tx2">
                  <a:lumMod val="75000"/>
                </a:schemeClr>
              </a:solidFill>
            </a:endParaRPr>
          </a:p>
          <a:p>
            <a:pPr lvl="0">
              <a:lnSpc>
                <a:spcPct val="90000"/>
              </a:lnSpc>
            </a:pPr>
            <a:r>
              <a:rPr lang="es-ES" sz="1300" dirty="0">
                <a:solidFill>
                  <a:schemeClr val="tx2">
                    <a:lumMod val="75000"/>
                  </a:schemeClr>
                </a:solidFill>
              </a:rPr>
              <a:t>Leísmo de cosa: </a:t>
            </a:r>
            <a:r>
              <a:rPr lang="es-ES" sz="1300" i="1" dirty="0">
                <a:solidFill>
                  <a:schemeClr val="tx2">
                    <a:lumMod val="75000"/>
                  </a:schemeClr>
                </a:solidFill>
              </a:rPr>
              <a:t>El buque naufragó. Le vimos hundirse</a:t>
            </a:r>
            <a:r>
              <a:rPr lang="es-ES" sz="1300" dirty="0">
                <a:solidFill>
                  <a:schemeClr val="tx2">
                    <a:lumMod val="75000"/>
                  </a:schemeClr>
                </a:solidFill>
              </a:rPr>
              <a:t>.</a:t>
            </a:r>
            <a:endParaRPr lang="cs-CZ" sz="1300" dirty="0">
              <a:solidFill>
                <a:schemeClr val="tx2">
                  <a:lumMod val="75000"/>
                </a:schemeClr>
              </a:solidFill>
            </a:endParaRPr>
          </a:p>
          <a:p>
            <a:pPr lvl="0">
              <a:lnSpc>
                <a:spcPct val="90000"/>
              </a:lnSpc>
            </a:pPr>
            <a:r>
              <a:rPr lang="es-ES" sz="1300" dirty="0">
                <a:solidFill>
                  <a:schemeClr val="tx2">
                    <a:lumMod val="75000"/>
                  </a:schemeClr>
                </a:solidFill>
              </a:rPr>
              <a:t>Laísmo: </a:t>
            </a:r>
            <a:r>
              <a:rPr lang="es-ES" sz="1300" i="1" dirty="0">
                <a:solidFill>
                  <a:schemeClr val="tx2">
                    <a:lumMod val="75000"/>
                  </a:schemeClr>
                </a:solidFill>
              </a:rPr>
              <a:t>dila a tu madre que venga</a:t>
            </a:r>
            <a:r>
              <a:rPr lang="es-ES" sz="1300" dirty="0">
                <a:solidFill>
                  <a:schemeClr val="tx2">
                    <a:lumMod val="75000"/>
                  </a:schemeClr>
                </a:solidFill>
              </a:rPr>
              <a:t>.</a:t>
            </a:r>
            <a:endParaRPr lang="cs-CZ" sz="1300" dirty="0">
              <a:solidFill>
                <a:schemeClr val="tx2">
                  <a:lumMod val="75000"/>
                </a:schemeClr>
              </a:solidFill>
            </a:endParaRPr>
          </a:p>
          <a:p>
            <a:pPr lvl="0">
              <a:lnSpc>
                <a:spcPct val="90000"/>
              </a:lnSpc>
            </a:pPr>
            <a:r>
              <a:rPr lang="es-ES" sz="1300" dirty="0">
                <a:solidFill>
                  <a:schemeClr val="tx2">
                    <a:lumMod val="75000"/>
                  </a:schemeClr>
                </a:solidFill>
              </a:rPr>
              <a:t>Loísmo menos extenso: </a:t>
            </a:r>
            <a:r>
              <a:rPr lang="es-ES" sz="1300" i="1" dirty="0">
                <a:solidFill>
                  <a:schemeClr val="tx2">
                    <a:lumMod val="75000"/>
                  </a:schemeClr>
                </a:solidFill>
              </a:rPr>
              <a:t>dalo comer al perro</a:t>
            </a:r>
            <a:r>
              <a:rPr lang="es-ES" sz="1300" dirty="0">
                <a:solidFill>
                  <a:schemeClr val="tx2">
                    <a:lumMod val="75000"/>
                  </a:schemeClr>
                </a:solidFill>
              </a:rPr>
              <a:t>.</a:t>
            </a:r>
            <a:endParaRPr lang="cs-CZ" sz="1300" dirty="0">
              <a:solidFill>
                <a:schemeClr val="tx2">
                  <a:lumMod val="75000"/>
                </a:schemeClr>
              </a:solidFill>
            </a:endParaRPr>
          </a:p>
          <a:p>
            <a:pPr lvl="0">
              <a:lnSpc>
                <a:spcPct val="90000"/>
              </a:lnSpc>
            </a:pPr>
            <a:r>
              <a:rPr lang="es-ES" sz="1300" dirty="0">
                <a:solidFill>
                  <a:schemeClr val="tx2">
                    <a:lumMod val="75000"/>
                  </a:schemeClr>
                </a:solidFill>
              </a:rPr>
              <a:t>Uso de condicional por el </a:t>
            </a:r>
            <a:r>
              <a:rPr lang="es-ES" sz="1300" dirty="0" err="1">
                <a:solidFill>
                  <a:schemeClr val="tx2">
                    <a:lumMod val="75000"/>
                  </a:schemeClr>
                </a:solidFill>
              </a:rPr>
              <a:t>inperfecto</a:t>
            </a:r>
            <a:r>
              <a:rPr lang="es-ES" sz="1300" dirty="0">
                <a:solidFill>
                  <a:schemeClr val="tx2">
                    <a:lumMod val="75000"/>
                  </a:schemeClr>
                </a:solidFill>
              </a:rPr>
              <a:t> de subjuntivo: </a:t>
            </a:r>
            <a:r>
              <a:rPr lang="es-ES" sz="1300" i="1" dirty="0">
                <a:solidFill>
                  <a:schemeClr val="tx2">
                    <a:lumMod val="75000"/>
                  </a:schemeClr>
                </a:solidFill>
              </a:rPr>
              <a:t>si haría buen tiempo</a:t>
            </a:r>
            <a:r>
              <a:rPr lang="es-ES" sz="1300" dirty="0">
                <a:solidFill>
                  <a:schemeClr val="tx2">
                    <a:lumMod val="75000"/>
                  </a:schemeClr>
                </a:solidFill>
              </a:rPr>
              <a:t>..., </a:t>
            </a:r>
            <a:r>
              <a:rPr lang="es-ES" sz="1300" i="1" dirty="0">
                <a:solidFill>
                  <a:schemeClr val="tx2">
                    <a:lumMod val="75000"/>
                  </a:schemeClr>
                </a:solidFill>
              </a:rPr>
              <a:t>me fui antes de que llegaría</a:t>
            </a:r>
            <a:r>
              <a:rPr lang="es-ES" sz="1300" dirty="0">
                <a:solidFill>
                  <a:schemeClr val="tx2">
                    <a:lumMod val="75000"/>
                  </a:schemeClr>
                </a:solidFill>
              </a:rPr>
              <a:t>, etc.</a:t>
            </a:r>
            <a:endParaRPr lang="cs-CZ" sz="1300" dirty="0">
              <a:solidFill>
                <a:schemeClr val="tx2">
                  <a:lumMod val="75000"/>
                </a:schemeClr>
              </a:solidFill>
            </a:endParaRPr>
          </a:p>
          <a:p>
            <a:pPr lvl="0">
              <a:lnSpc>
                <a:spcPct val="90000"/>
              </a:lnSpc>
            </a:pPr>
            <a:r>
              <a:rPr lang="es-ES" sz="1300" dirty="0">
                <a:solidFill>
                  <a:schemeClr val="tx2">
                    <a:lumMod val="75000"/>
                  </a:schemeClr>
                </a:solidFill>
              </a:rPr>
              <a:t>Uso de indefinido vinculado al presente: </a:t>
            </a:r>
            <a:r>
              <a:rPr lang="es-ES" sz="1300" i="1" dirty="0">
                <a:solidFill>
                  <a:schemeClr val="tx2">
                    <a:lumMod val="75000"/>
                  </a:schemeClr>
                </a:solidFill>
              </a:rPr>
              <a:t>hoy comí muy bien</a:t>
            </a:r>
            <a:r>
              <a:rPr lang="es-ES" sz="1300" dirty="0">
                <a:solidFill>
                  <a:schemeClr val="tx2">
                    <a:lumMod val="75000"/>
                  </a:schemeClr>
                </a:solidFill>
              </a:rPr>
              <a:t>;</a:t>
            </a:r>
            <a:endParaRPr lang="cs-CZ" sz="1300" dirty="0">
              <a:solidFill>
                <a:schemeClr val="tx2">
                  <a:lumMod val="75000"/>
                </a:schemeClr>
              </a:solidFill>
            </a:endParaRPr>
          </a:p>
          <a:p>
            <a:pPr lvl="0">
              <a:lnSpc>
                <a:spcPct val="90000"/>
              </a:lnSpc>
            </a:pPr>
            <a:r>
              <a:rPr lang="es-ES" sz="1300" dirty="0">
                <a:solidFill>
                  <a:schemeClr val="tx2">
                    <a:lumMod val="75000"/>
                  </a:schemeClr>
                </a:solidFill>
              </a:rPr>
              <a:t>Usos de perfectos fuertes, en habla popular: </a:t>
            </a:r>
            <a:r>
              <a:rPr lang="es-ES" sz="1300" i="1" dirty="0" err="1">
                <a:solidFill>
                  <a:schemeClr val="tx2">
                    <a:lumMod val="75000"/>
                  </a:schemeClr>
                </a:solidFill>
              </a:rPr>
              <a:t>vinon</a:t>
            </a:r>
            <a:r>
              <a:rPr lang="es-ES" sz="1300" dirty="0">
                <a:solidFill>
                  <a:schemeClr val="tx2">
                    <a:lumMod val="75000"/>
                  </a:schemeClr>
                </a:solidFill>
              </a:rPr>
              <a:t> ‘vinieron’, </a:t>
            </a:r>
            <a:r>
              <a:rPr lang="es-ES" sz="1300" i="1" dirty="0" err="1">
                <a:solidFill>
                  <a:schemeClr val="tx2">
                    <a:lumMod val="75000"/>
                  </a:schemeClr>
                </a:solidFill>
              </a:rPr>
              <a:t>pudon</a:t>
            </a:r>
            <a:r>
              <a:rPr lang="es-ES" sz="1300" dirty="0">
                <a:solidFill>
                  <a:schemeClr val="tx2">
                    <a:lumMod val="75000"/>
                  </a:schemeClr>
                </a:solidFill>
              </a:rPr>
              <a:t> ‘pudieron’, </a:t>
            </a:r>
            <a:r>
              <a:rPr lang="es-ES" sz="1300" i="1" dirty="0" err="1">
                <a:solidFill>
                  <a:schemeClr val="tx2">
                    <a:lumMod val="75000"/>
                  </a:schemeClr>
                </a:solidFill>
              </a:rPr>
              <a:t>quison</a:t>
            </a:r>
            <a:r>
              <a:rPr lang="es-ES" sz="1300" dirty="0">
                <a:solidFill>
                  <a:schemeClr val="tx2">
                    <a:lumMod val="75000"/>
                  </a:schemeClr>
                </a:solidFill>
              </a:rPr>
              <a:t> ‘quisieron’;</a:t>
            </a:r>
            <a:endParaRPr lang="cs-CZ" sz="1300" dirty="0">
              <a:solidFill>
                <a:schemeClr val="tx2">
                  <a:lumMod val="75000"/>
                </a:schemeClr>
              </a:solidFill>
            </a:endParaRPr>
          </a:p>
          <a:p>
            <a:pPr lvl="0">
              <a:lnSpc>
                <a:spcPct val="90000"/>
              </a:lnSpc>
            </a:pPr>
            <a:r>
              <a:rPr lang="es-ES" sz="1300" dirty="0">
                <a:solidFill>
                  <a:schemeClr val="tx2">
                    <a:lumMod val="75000"/>
                  </a:schemeClr>
                </a:solidFill>
              </a:rPr>
              <a:t>Imperativos en –</a:t>
            </a:r>
            <a:r>
              <a:rPr lang="es-ES" sz="1300" i="1" dirty="0" err="1">
                <a:solidFill>
                  <a:schemeClr val="tx2">
                    <a:lumMod val="75000"/>
                  </a:schemeClr>
                </a:solidFill>
              </a:rPr>
              <a:t>ai</a:t>
            </a:r>
            <a:r>
              <a:rPr lang="es-ES" sz="1300" dirty="0">
                <a:solidFill>
                  <a:schemeClr val="tx2">
                    <a:lumMod val="75000"/>
                  </a:schemeClr>
                </a:solidFill>
              </a:rPr>
              <a:t> para la 2ª </a:t>
            </a:r>
            <a:r>
              <a:rPr lang="es-ES" sz="1300" dirty="0" err="1">
                <a:solidFill>
                  <a:schemeClr val="tx2">
                    <a:lumMod val="75000"/>
                  </a:schemeClr>
                </a:solidFill>
              </a:rPr>
              <a:t>pers.pl</a:t>
            </a:r>
            <a:r>
              <a:rPr lang="es-ES" sz="1300" dirty="0">
                <a:solidFill>
                  <a:schemeClr val="tx2">
                    <a:lumMod val="75000"/>
                  </a:schemeClr>
                </a:solidFill>
              </a:rPr>
              <a:t>.: </a:t>
            </a:r>
            <a:r>
              <a:rPr lang="es-ES" sz="1300" i="1" dirty="0" err="1">
                <a:solidFill>
                  <a:schemeClr val="tx2">
                    <a:lumMod val="75000"/>
                  </a:schemeClr>
                </a:solidFill>
              </a:rPr>
              <a:t>cantái</a:t>
            </a:r>
            <a:r>
              <a:rPr lang="es-ES" sz="1300" dirty="0">
                <a:solidFill>
                  <a:schemeClr val="tx2">
                    <a:lumMod val="75000"/>
                  </a:schemeClr>
                </a:solidFill>
              </a:rPr>
              <a:t> ‘cantad’, </a:t>
            </a:r>
            <a:r>
              <a:rPr lang="es-ES" sz="1300" i="1" dirty="0" err="1">
                <a:solidFill>
                  <a:schemeClr val="tx2">
                    <a:lumMod val="75000"/>
                  </a:schemeClr>
                </a:solidFill>
              </a:rPr>
              <a:t>traéi</a:t>
            </a:r>
            <a:r>
              <a:rPr lang="es-ES" sz="1300" dirty="0">
                <a:solidFill>
                  <a:schemeClr val="tx2">
                    <a:lumMod val="75000"/>
                  </a:schemeClr>
                </a:solidFill>
              </a:rPr>
              <a:t> ‘traed’;</a:t>
            </a:r>
            <a:endParaRPr lang="cs-CZ" sz="1300" dirty="0">
              <a:solidFill>
                <a:schemeClr val="tx2">
                  <a:lumMod val="75000"/>
                </a:schemeClr>
              </a:solidFill>
            </a:endParaRPr>
          </a:p>
          <a:p>
            <a:pPr lvl="0">
              <a:lnSpc>
                <a:spcPct val="90000"/>
              </a:lnSpc>
            </a:pPr>
            <a:r>
              <a:rPr lang="es-ES" sz="1300" dirty="0">
                <a:solidFill>
                  <a:schemeClr val="tx2">
                    <a:lumMod val="75000"/>
                  </a:schemeClr>
                </a:solidFill>
              </a:rPr>
              <a:t>Posesivos tónicos tras formas adverbiales: </a:t>
            </a:r>
            <a:r>
              <a:rPr lang="es-ES" sz="1300" i="1" dirty="0">
                <a:solidFill>
                  <a:schemeClr val="tx2">
                    <a:lumMod val="75000"/>
                  </a:schemeClr>
                </a:solidFill>
              </a:rPr>
              <a:t>delante mío</a:t>
            </a:r>
            <a:r>
              <a:rPr lang="es-ES" sz="1300" dirty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es-ES" sz="1300" i="1" dirty="0">
                <a:solidFill>
                  <a:schemeClr val="tx2">
                    <a:lumMod val="75000"/>
                  </a:schemeClr>
                </a:solidFill>
              </a:rPr>
              <a:t>detrás tuyo</a:t>
            </a:r>
            <a:r>
              <a:rPr lang="es-ES" sz="1300" dirty="0">
                <a:solidFill>
                  <a:schemeClr val="tx2">
                    <a:lumMod val="75000"/>
                  </a:schemeClr>
                </a:solidFill>
              </a:rPr>
              <a:t>;</a:t>
            </a:r>
            <a:endParaRPr lang="cs-CZ" sz="1300" dirty="0">
              <a:solidFill>
                <a:schemeClr val="tx2">
                  <a:lumMod val="75000"/>
                </a:schemeClr>
              </a:solidFill>
            </a:endParaRPr>
          </a:p>
          <a:p>
            <a:pPr lvl="0">
              <a:lnSpc>
                <a:spcPct val="90000"/>
              </a:lnSpc>
            </a:pPr>
            <a:r>
              <a:rPr lang="es-ES" sz="1300" dirty="0">
                <a:solidFill>
                  <a:schemeClr val="tx2">
                    <a:lumMod val="75000"/>
                  </a:schemeClr>
                </a:solidFill>
              </a:rPr>
              <a:t>Doble determinación: </a:t>
            </a:r>
            <a:r>
              <a:rPr lang="es-ES" sz="1300" i="1" dirty="0">
                <a:solidFill>
                  <a:schemeClr val="tx2">
                    <a:lumMod val="75000"/>
                  </a:schemeClr>
                </a:solidFill>
              </a:rPr>
              <a:t>la mi casa</a:t>
            </a:r>
            <a:r>
              <a:rPr lang="es-ES" sz="1300" dirty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es-ES" sz="1300" i="1" dirty="0">
                <a:solidFill>
                  <a:schemeClr val="tx2">
                    <a:lumMod val="75000"/>
                  </a:schemeClr>
                </a:solidFill>
              </a:rPr>
              <a:t>el mi marido</a:t>
            </a:r>
            <a:r>
              <a:rPr lang="es-ES" sz="1300" dirty="0">
                <a:solidFill>
                  <a:schemeClr val="tx2">
                    <a:lumMod val="75000"/>
                  </a:schemeClr>
                </a:solidFill>
              </a:rPr>
              <a:t>;</a:t>
            </a:r>
            <a:endParaRPr lang="cs-CZ" sz="1300" dirty="0">
              <a:solidFill>
                <a:schemeClr val="tx2">
                  <a:lumMod val="75000"/>
                </a:schemeClr>
              </a:solidFill>
            </a:endParaRPr>
          </a:p>
          <a:p>
            <a:pPr lvl="0">
              <a:lnSpc>
                <a:spcPct val="90000"/>
              </a:lnSpc>
            </a:pPr>
            <a:r>
              <a:rPr lang="es-ES" sz="1300" dirty="0">
                <a:solidFill>
                  <a:schemeClr val="tx2">
                    <a:lumMod val="75000"/>
                  </a:schemeClr>
                </a:solidFill>
              </a:rPr>
              <a:t>Doble negación - </a:t>
            </a:r>
            <a:r>
              <a:rPr lang="es-ES" sz="1300" i="1" dirty="0">
                <a:solidFill>
                  <a:schemeClr val="tx2">
                    <a:lumMod val="75000"/>
                  </a:schemeClr>
                </a:solidFill>
              </a:rPr>
              <a:t>tampoco/nadie/ninguno/</a:t>
            </a:r>
            <a:r>
              <a:rPr lang="es-ES" sz="1300" i="1" dirty="0" err="1">
                <a:solidFill>
                  <a:schemeClr val="tx2">
                    <a:lumMod val="75000"/>
                  </a:schemeClr>
                </a:solidFill>
              </a:rPr>
              <a:t>nunca+no</a:t>
            </a:r>
            <a:r>
              <a:rPr lang="es-ES" sz="1300" dirty="0">
                <a:solidFill>
                  <a:schemeClr val="tx2">
                    <a:lumMod val="75000"/>
                  </a:schemeClr>
                </a:solidFill>
              </a:rPr>
              <a:t>: </a:t>
            </a:r>
            <a:r>
              <a:rPr lang="es-ES" sz="1300" i="1" dirty="0">
                <a:solidFill>
                  <a:schemeClr val="tx2">
                    <a:lumMod val="75000"/>
                  </a:schemeClr>
                </a:solidFill>
              </a:rPr>
              <a:t>tampoco no quiero comer </a:t>
            </a:r>
            <a:r>
              <a:rPr lang="es-ES" sz="1300" dirty="0">
                <a:solidFill>
                  <a:schemeClr val="tx2">
                    <a:lumMod val="75000"/>
                  </a:schemeClr>
                </a:solidFill>
              </a:rPr>
              <a:t>‘tampoco quiero comer’, </a:t>
            </a:r>
            <a:r>
              <a:rPr lang="es-ES" sz="1300" i="1" dirty="0">
                <a:solidFill>
                  <a:schemeClr val="tx2">
                    <a:lumMod val="75000"/>
                  </a:schemeClr>
                </a:solidFill>
              </a:rPr>
              <a:t>nadie no llamó</a:t>
            </a:r>
            <a:r>
              <a:rPr lang="es-ES" sz="1300" dirty="0">
                <a:solidFill>
                  <a:schemeClr val="tx2">
                    <a:lumMod val="75000"/>
                  </a:schemeClr>
                </a:solidFill>
              </a:rPr>
              <a:t> ‘nadie llamó’;</a:t>
            </a:r>
            <a:endParaRPr lang="cs-CZ" sz="13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66450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D306B45-25EE-434D-ABA9-A27B79320C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99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0DCA6B0F-EC77-5646-A83E-FD61A67635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6019" y="942108"/>
            <a:ext cx="3256550" cy="4969113"/>
          </a:xfrm>
        </p:spPr>
        <p:txBody>
          <a:bodyPr anchor="ctr">
            <a:normAutofit/>
          </a:bodyPr>
          <a:lstStyle/>
          <a:p>
            <a:r>
              <a:rPr lang="es-ES" dirty="0">
                <a:solidFill>
                  <a:schemeClr val="tx2">
                    <a:lumMod val="75000"/>
                  </a:schemeClr>
                </a:solidFill>
              </a:rPr>
              <a:t>El castellano norteño occidental</a:t>
            </a:r>
            <a:r>
              <a:rPr lang="cs-CZ" dirty="0">
                <a:solidFill>
                  <a:schemeClr val="tx2">
                    <a:lumMod val="75000"/>
                  </a:schemeClr>
                </a:solidFill>
              </a:rPr>
              <a:t> 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A42F85E-4939-431E-8B4A-EC07C8E0AB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7EBB3F9-D6F7-4F6A-8843-9FEBA15E49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871831"/>
            <a:ext cx="0" cy="3200400"/>
          </a:xfrm>
          <a:prstGeom prst="line">
            <a:avLst/>
          </a:prstGeom>
          <a:ln w="1587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Group 13">
            <a:extLst>
              <a:ext uri="{FF2B5EF4-FFF2-40B4-BE49-F238E27FC236}">
                <a16:creationId xmlns:a16="http://schemas.microsoft.com/office/drawing/2014/main" id="{5D2B17EF-74EB-4C33-B2E2-8E727B2E7D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6009967" y="0"/>
            <a:ext cx="6176982" cy="6853245"/>
            <a:chOff x="2487613" y="285750"/>
            <a:chExt cx="2428876" cy="5654676"/>
          </a:xfrm>
          <a:solidFill>
            <a:schemeClr val="bg1">
              <a:alpha val="30000"/>
            </a:schemeClr>
          </a:solidFill>
        </p:grpSpPr>
        <p:sp>
          <p:nvSpPr>
            <p:cNvPr id="15" name="Freeform 11">
              <a:extLst>
                <a:ext uri="{FF2B5EF4-FFF2-40B4-BE49-F238E27FC236}">
                  <a16:creationId xmlns:a16="http://schemas.microsoft.com/office/drawing/2014/main" id="{0A5F1F8A-3206-4B86-883F-65E98BB6E4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6" name="Freeform 12">
              <a:extLst>
                <a:ext uri="{FF2B5EF4-FFF2-40B4-BE49-F238E27FC236}">
                  <a16:creationId xmlns:a16="http://schemas.microsoft.com/office/drawing/2014/main" id="{6935F8C7-CC88-4243-9786-F3CDBF04A0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7" name="Freeform 13">
              <a:extLst>
                <a:ext uri="{FF2B5EF4-FFF2-40B4-BE49-F238E27FC236}">
                  <a16:creationId xmlns:a16="http://schemas.microsoft.com/office/drawing/2014/main" id="{9AF7BAD9-71B3-40D8-A089-EFF7FE67BD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8" name="Freeform 14">
              <a:extLst>
                <a:ext uri="{FF2B5EF4-FFF2-40B4-BE49-F238E27FC236}">
                  <a16:creationId xmlns:a16="http://schemas.microsoft.com/office/drawing/2014/main" id="{6467094F-AEF0-4D3B-BB76-8B3C1F08B9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9" name="Freeform 15">
              <a:extLst>
                <a:ext uri="{FF2B5EF4-FFF2-40B4-BE49-F238E27FC236}">
                  <a16:creationId xmlns:a16="http://schemas.microsoft.com/office/drawing/2014/main" id="{36F56AF9-DEF1-44E7-BF42-6AAC1AA9D1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0" name="Freeform 16">
              <a:extLst>
                <a:ext uri="{FF2B5EF4-FFF2-40B4-BE49-F238E27FC236}">
                  <a16:creationId xmlns:a16="http://schemas.microsoft.com/office/drawing/2014/main" id="{A43EBE71-20BA-4A40-A513-516678089D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1" name="Freeform 17">
              <a:extLst>
                <a:ext uri="{FF2B5EF4-FFF2-40B4-BE49-F238E27FC236}">
                  <a16:creationId xmlns:a16="http://schemas.microsoft.com/office/drawing/2014/main" id="{1DB39648-7B38-4D0B-93C5-048EC4A45C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2" name="Freeform 18">
              <a:extLst>
                <a:ext uri="{FF2B5EF4-FFF2-40B4-BE49-F238E27FC236}">
                  <a16:creationId xmlns:a16="http://schemas.microsoft.com/office/drawing/2014/main" id="{8DD2661F-DE5F-45EA-B30B-7C65896388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3" name="Freeform 19">
              <a:extLst>
                <a:ext uri="{FF2B5EF4-FFF2-40B4-BE49-F238E27FC236}">
                  <a16:creationId xmlns:a16="http://schemas.microsoft.com/office/drawing/2014/main" id="{ABF0A0E5-E68E-4183-A913-228692FD85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4" y="468286"/>
              <a:ext cx="1768475" cy="4262464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4" name="Freeform 20">
              <a:extLst>
                <a:ext uri="{FF2B5EF4-FFF2-40B4-BE49-F238E27FC236}">
                  <a16:creationId xmlns:a16="http://schemas.microsoft.com/office/drawing/2014/main" id="{615D8F55-8ACD-4EFE-A832-06E785479E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5" name="Freeform 21">
              <a:extLst>
                <a:ext uri="{FF2B5EF4-FFF2-40B4-BE49-F238E27FC236}">
                  <a16:creationId xmlns:a16="http://schemas.microsoft.com/office/drawing/2014/main" id="{0FDF4201-8CEC-474B-A6B1-88039B7041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6" name="Freeform 22">
              <a:extLst>
                <a:ext uri="{FF2B5EF4-FFF2-40B4-BE49-F238E27FC236}">
                  <a16:creationId xmlns:a16="http://schemas.microsoft.com/office/drawing/2014/main" id="{0F60AEA4-B25F-417E-93FC-59686DFBE5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C5E1902-985F-1F46-A9F5-C9AF63EE93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49062" y="942108"/>
            <a:ext cx="6455549" cy="4969114"/>
          </a:xfrm>
        </p:spPr>
        <p:txBody>
          <a:bodyPr anchor="ctr">
            <a:normAutofit fontScale="92500" lnSpcReduction="20000"/>
          </a:bodyPr>
          <a:lstStyle/>
          <a:p>
            <a:pPr>
              <a:lnSpc>
                <a:spcPct val="90000"/>
              </a:lnSpc>
            </a:pPr>
            <a:r>
              <a:rPr lang="es-ES" b="1" dirty="0">
                <a:solidFill>
                  <a:schemeClr val="tx2">
                    <a:lumMod val="75000"/>
                  </a:schemeClr>
                </a:solidFill>
              </a:rPr>
              <a:t>Plano léxico:</a:t>
            </a:r>
            <a:endParaRPr lang="cs-CZ" b="1" dirty="0">
              <a:solidFill>
                <a:schemeClr val="tx2">
                  <a:lumMod val="75000"/>
                </a:schemeClr>
              </a:solidFill>
            </a:endParaRPr>
          </a:p>
          <a:p>
            <a:pPr lvl="0">
              <a:lnSpc>
                <a:spcPct val="90000"/>
              </a:lnSpc>
            </a:pPr>
            <a:r>
              <a:rPr lang="es-ES" dirty="0">
                <a:solidFill>
                  <a:schemeClr val="tx2">
                    <a:lumMod val="75000"/>
                  </a:schemeClr>
                </a:solidFill>
              </a:rPr>
              <a:t>Uso de fórmulas léxicas con rasgos fonéticos del astur-leonés: </a:t>
            </a:r>
            <a:r>
              <a:rPr lang="es-ES" i="1" dirty="0">
                <a:solidFill>
                  <a:schemeClr val="tx2">
                    <a:lumMod val="75000"/>
                  </a:schemeClr>
                </a:solidFill>
              </a:rPr>
              <a:t>lomba</a:t>
            </a:r>
            <a:r>
              <a:rPr lang="es-ES" dirty="0">
                <a:solidFill>
                  <a:schemeClr val="tx2">
                    <a:lumMod val="75000"/>
                  </a:schemeClr>
                </a:solidFill>
              </a:rPr>
              <a:t> ‘colina’, </a:t>
            </a:r>
            <a:r>
              <a:rPr lang="es-ES" i="1" dirty="0" err="1">
                <a:solidFill>
                  <a:schemeClr val="tx2">
                    <a:lumMod val="75000"/>
                  </a:schemeClr>
                </a:solidFill>
              </a:rPr>
              <a:t>palomba</a:t>
            </a:r>
            <a:r>
              <a:rPr lang="es-ES" dirty="0">
                <a:solidFill>
                  <a:schemeClr val="tx2">
                    <a:lumMod val="75000"/>
                  </a:schemeClr>
                </a:solidFill>
              </a:rPr>
              <a:t> ‘paloma’, </a:t>
            </a:r>
            <a:r>
              <a:rPr lang="es-ES" i="1" dirty="0" err="1">
                <a:solidFill>
                  <a:schemeClr val="tx2">
                    <a:lumMod val="75000"/>
                  </a:schemeClr>
                </a:solidFill>
              </a:rPr>
              <a:t>llagarto</a:t>
            </a:r>
            <a:r>
              <a:rPr lang="es-ES" dirty="0">
                <a:solidFill>
                  <a:schemeClr val="tx2">
                    <a:lumMod val="75000"/>
                  </a:schemeClr>
                </a:solidFill>
              </a:rPr>
              <a:t> ‘lagarto’, </a:t>
            </a:r>
            <a:r>
              <a:rPr lang="es-ES" i="1" dirty="0" err="1">
                <a:solidFill>
                  <a:schemeClr val="tx2">
                    <a:lumMod val="75000"/>
                  </a:schemeClr>
                </a:solidFill>
              </a:rPr>
              <a:t>llucha</a:t>
            </a:r>
            <a:r>
              <a:rPr lang="es-ES" dirty="0">
                <a:solidFill>
                  <a:schemeClr val="tx2">
                    <a:lumMod val="75000"/>
                  </a:schemeClr>
                </a:solidFill>
              </a:rPr>
              <a:t> ‘lucha’, </a:t>
            </a:r>
            <a:r>
              <a:rPr lang="es-ES" i="1" dirty="0" err="1">
                <a:solidFill>
                  <a:schemeClr val="tx2">
                    <a:lumMod val="75000"/>
                  </a:schemeClr>
                </a:solidFill>
              </a:rPr>
              <a:t>ñarices</a:t>
            </a:r>
            <a:r>
              <a:rPr lang="es-ES" dirty="0">
                <a:solidFill>
                  <a:schemeClr val="tx2">
                    <a:lumMod val="75000"/>
                  </a:schemeClr>
                </a:solidFill>
              </a:rPr>
              <a:t> ‘narices’, </a:t>
            </a:r>
            <a:r>
              <a:rPr lang="es-ES" i="1" dirty="0" err="1">
                <a:solidFill>
                  <a:schemeClr val="tx2">
                    <a:lumMod val="75000"/>
                  </a:schemeClr>
                </a:solidFill>
              </a:rPr>
              <a:t>matancia</a:t>
            </a:r>
            <a:r>
              <a:rPr lang="es-ES" dirty="0">
                <a:solidFill>
                  <a:schemeClr val="tx2">
                    <a:lumMod val="75000"/>
                  </a:schemeClr>
                </a:solidFill>
              </a:rPr>
              <a:t> ‘matanza’, etc.</a:t>
            </a:r>
            <a:endParaRPr lang="cs-CZ" dirty="0">
              <a:solidFill>
                <a:schemeClr val="tx2">
                  <a:lumMod val="75000"/>
                </a:schemeClr>
              </a:solidFill>
            </a:endParaRPr>
          </a:p>
          <a:p>
            <a:pPr lvl="0">
              <a:lnSpc>
                <a:spcPct val="90000"/>
              </a:lnSpc>
            </a:pPr>
            <a:r>
              <a:rPr lang="es-ES" dirty="0">
                <a:solidFill>
                  <a:schemeClr val="tx2">
                    <a:lumMod val="75000"/>
                  </a:schemeClr>
                </a:solidFill>
              </a:rPr>
              <a:t>Leonesismos léxico-semánticos: </a:t>
            </a:r>
            <a:r>
              <a:rPr lang="es-ES" i="1" dirty="0" err="1">
                <a:solidFill>
                  <a:schemeClr val="tx2">
                    <a:lumMod val="75000"/>
                  </a:schemeClr>
                </a:solidFill>
              </a:rPr>
              <a:t>andurina</a:t>
            </a:r>
            <a:r>
              <a:rPr lang="es-ES" dirty="0">
                <a:solidFill>
                  <a:schemeClr val="tx2">
                    <a:lumMod val="75000"/>
                  </a:schemeClr>
                </a:solidFill>
              </a:rPr>
              <a:t> ‘golondrina’, </a:t>
            </a:r>
            <a:r>
              <a:rPr lang="es-ES" i="1" dirty="0">
                <a:solidFill>
                  <a:schemeClr val="tx2">
                    <a:lumMod val="75000"/>
                  </a:schemeClr>
                </a:solidFill>
              </a:rPr>
              <a:t>bolso</a:t>
            </a:r>
            <a:r>
              <a:rPr lang="es-ES" dirty="0">
                <a:solidFill>
                  <a:schemeClr val="tx2">
                    <a:lumMod val="75000"/>
                  </a:schemeClr>
                </a:solidFill>
              </a:rPr>
              <a:t> ‘bolsillo’, </a:t>
            </a:r>
            <a:r>
              <a:rPr lang="es-ES" i="1" dirty="0">
                <a:solidFill>
                  <a:schemeClr val="tx2">
                    <a:lumMod val="75000"/>
                  </a:schemeClr>
                </a:solidFill>
              </a:rPr>
              <a:t>empuntar</a:t>
            </a:r>
            <a:r>
              <a:rPr lang="es-ES" dirty="0">
                <a:solidFill>
                  <a:schemeClr val="tx2">
                    <a:lumMod val="75000"/>
                  </a:schemeClr>
                </a:solidFill>
              </a:rPr>
              <a:t> ‘empujar’, etc.</a:t>
            </a:r>
            <a:endParaRPr lang="cs-CZ" dirty="0">
              <a:solidFill>
                <a:schemeClr val="tx2">
                  <a:lumMod val="75000"/>
                </a:schemeClr>
              </a:solidFill>
            </a:endParaRPr>
          </a:p>
          <a:p>
            <a:pPr lvl="0">
              <a:lnSpc>
                <a:spcPct val="90000"/>
              </a:lnSpc>
            </a:pPr>
            <a:r>
              <a:rPr lang="es-ES" dirty="0">
                <a:solidFill>
                  <a:schemeClr val="tx2">
                    <a:lumMod val="75000"/>
                  </a:schemeClr>
                </a:solidFill>
              </a:rPr>
              <a:t>Gallego-portuguesismos: </a:t>
            </a:r>
            <a:r>
              <a:rPr lang="es-ES" i="1" dirty="0">
                <a:solidFill>
                  <a:schemeClr val="tx2">
                    <a:lumMod val="75000"/>
                  </a:schemeClr>
                </a:solidFill>
              </a:rPr>
              <a:t>fariña</a:t>
            </a:r>
            <a:r>
              <a:rPr lang="es-ES" dirty="0">
                <a:solidFill>
                  <a:schemeClr val="tx2">
                    <a:lumMod val="75000"/>
                  </a:schemeClr>
                </a:solidFill>
              </a:rPr>
              <a:t> ‘harina’, </a:t>
            </a:r>
            <a:r>
              <a:rPr lang="es-ES" i="1" dirty="0" err="1">
                <a:solidFill>
                  <a:schemeClr val="tx2">
                    <a:lumMod val="75000"/>
                  </a:schemeClr>
                </a:solidFill>
              </a:rPr>
              <a:t>boraco</a:t>
            </a:r>
            <a:r>
              <a:rPr lang="es-ES" dirty="0">
                <a:solidFill>
                  <a:schemeClr val="tx2">
                    <a:lumMod val="75000"/>
                  </a:schemeClr>
                </a:solidFill>
              </a:rPr>
              <a:t> ‘agujero’, etc.</a:t>
            </a:r>
            <a:endParaRPr lang="cs-CZ" dirty="0">
              <a:solidFill>
                <a:schemeClr val="tx2">
                  <a:lumMod val="75000"/>
                </a:schemeClr>
              </a:solidFill>
            </a:endParaRPr>
          </a:p>
          <a:p>
            <a:pPr lvl="0">
              <a:lnSpc>
                <a:spcPct val="90000"/>
              </a:lnSpc>
            </a:pPr>
            <a:r>
              <a:rPr lang="es-ES" dirty="0">
                <a:solidFill>
                  <a:schemeClr val="tx2">
                    <a:lumMod val="75000"/>
                  </a:schemeClr>
                </a:solidFill>
              </a:rPr>
              <a:t>Usos de </a:t>
            </a:r>
            <a:r>
              <a:rPr lang="es-ES" i="1" dirty="0">
                <a:solidFill>
                  <a:schemeClr val="tx2">
                    <a:lumMod val="75000"/>
                  </a:schemeClr>
                </a:solidFill>
              </a:rPr>
              <a:t>caer</a:t>
            </a:r>
            <a:r>
              <a:rPr lang="es-ES" dirty="0">
                <a:solidFill>
                  <a:schemeClr val="tx2">
                    <a:lumMod val="75000"/>
                  </a:schemeClr>
                </a:solidFill>
              </a:rPr>
              <a:t> ‘tirar’: </a:t>
            </a:r>
            <a:r>
              <a:rPr lang="es-ES" i="1" dirty="0">
                <a:solidFill>
                  <a:schemeClr val="tx2">
                    <a:lumMod val="75000"/>
                  </a:schemeClr>
                </a:solidFill>
              </a:rPr>
              <a:t>le caí el vaso sin querer</a:t>
            </a:r>
            <a:r>
              <a:rPr lang="es-ES" dirty="0">
                <a:solidFill>
                  <a:schemeClr val="tx2">
                    <a:lumMod val="75000"/>
                  </a:schemeClr>
                </a:solidFill>
              </a:rPr>
              <a:t>; o </a:t>
            </a:r>
            <a:r>
              <a:rPr lang="es-ES" i="1" dirty="0">
                <a:solidFill>
                  <a:schemeClr val="tx2">
                    <a:lumMod val="75000"/>
                  </a:schemeClr>
                </a:solidFill>
              </a:rPr>
              <a:t>quedar </a:t>
            </a:r>
            <a:r>
              <a:rPr lang="es-ES" dirty="0">
                <a:solidFill>
                  <a:schemeClr val="tx2">
                    <a:lumMod val="75000"/>
                  </a:schemeClr>
                </a:solidFill>
              </a:rPr>
              <a:t>‘dejar’: </a:t>
            </a:r>
            <a:r>
              <a:rPr lang="es-ES" i="1" dirty="0">
                <a:solidFill>
                  <a:schemeClr val="tx2">
                    <a:lumMod val="75000"/>
                  </a:schemeClr>
                </a:solidFill>
              </a:rPr>
              <a:t>a la niña la quedé con una señora</a:t>
            </a:r>
            <a:r>
              <a:rPr lang="es-ES" dirty="0">
                <a:solidFill>
                  <a:schemeClr val="tx2">
                    <a:lumMod val="75000"/>
                  </a:schemeClr>
                </a:solidFill>
              </a:rPr>
              <a:t>; etc.</a:t>
            </a:r>
            <a:endParaRPr lang="cs-CZ" dirty="0">
              <a:solidFill>
                <a:schemeClr val="tx2">
                  <a:lumMod val="75000"/>
                </a:schemeClr>
              </a:solidFill>
            </a:endParaRPr>
          </a:p>
          <a:p>
            <a:pPr>
              <a:lnSpc>
                <a:spcPct val="90000"/>
              </a:lnSpc>
            </a:pPr>
            <a:r>
              <a:rPr lang="es-ES" dirty="0">
                <a:solidFill>
                  <a:schemeClr val="tx2">
                    <a:lumMod val="75000"/>
                  </a:schemeClr>
                </a:solidFill>
              </a:rPr>
              <a:t>Muchas de estas características son valoradas como vulgares fuera de Castilla; o más que </a:t>
            </a:r>
            <a:r>
              <a:rPr lang="es-ES" dirty="0" err="1">
                <a:solidFill>
                  <a:schemeClr val="tx2">
                    <a:lumMod val="75000"/>
                  </a:schemeClr>
                </a:solidFill>
              </a:rPr>
              <a:t>deconsideración</a:t>
            </a:r>
            <a:r>
              <a:rPr lang="es-ES" dirty="0">
                <a:solidFill>
                  <a:schemeClr val="tx2">
                    <a:lumMod val="75000"/>
                  </a:schemeClr>
                </a:solidFill>
              </a:rPr>
              <a:t> provocan extrañeza.</a:t>
            </a:r>
          </a:p>
          <a:p>
            <a:pPr>
              <a:lnSpc>
                <a:spcPct val="90000"/>
              </a:lnSpc>
            </a:pPr>
            <a:endParaRPr lang="es-ES" dirty="0">
              <a:solidFill>
                <a:schemeClr val="tx2">
                  <a:lumMod val="75000"/>
                </a:schemeClr>
              </a:solidFill>
            </a:endParaRPr>
          </a:p>
          <a:p>
            <a:pPr>
              <a:lnSpc>
                <a:spcPct val="90000"/>
              </a:lnSpc>
            </a:pPr>
            <a:r>
              <a:rPr lang="es-ES" b="1" dirty="0">
                <a:solidFill>
                  <a:schemeClr val="tx2">
                    <a:lumMod val="75000"/>
                  </a:schemeClr>
                </a:solidFill>
              </a:rPr>
              <a:t>Ejemplos:</a:t>
            </a:r>
          </a:p>
          <a:p>
            <a:pPr>
              <a:lnSpc>
                <a:spcPct val="90000"/>
              </a:lnSpc>
            </a:pPr>
            <a:r>
              <a:rPr lang="es-ES" b="1" dirty="0">
                <a:solidFill>
                  <a:schemeClr val="tx2">
                    <a:lumMod val="75000"/>
                  </a:schemeClr>
                </a:solidFill>
                <a:hlinkClick r:id="rId2"/>
              </a:rPr>
              <a:t>Perfectos fuertes</a:t>
            </a:r>
            <a:endParaRPr lang="es-ES" b="1" dirty="0">
              <a:solidFill>
                <a:schemeClr val="tx2">
                  <a:lumMod val="75000"/>
                </a:schemeClr>
              </a:solidFill>
            </a:endParaRPr>
          </a:p>
          <a:p>
            <a:pPr>
              <a:lnSpc>
                <a:spcPct val="90000"/>
              </a:lnSpc>
            </a:pPr>
            <a:r>
              <a:rPr lang="cs-CZ" b="1" dirty="0">
                <a:solidFill>
                  <a:schemeClr val="tx2">
                    <a:lumMod val="75000"/>
                  </a:schemeClr>
                </a:solidFill>
                <a:hlinkClick r:id="rId3"/>
              </a:rPr>
              <a:t>Diminutivo -uco</a:t>
            </a:r>
            <a:endParaRPr lang="cs-CZ" b="1" dirty="0">
              <a:solidFill>
                <a:schemeClr val="tx2">
                  <a:lumMod val="75000"/>
                </a:schemeClr>
              </a:solidFill>
            </a:endParaRPr>
          </a:p>
          <a:p>
            <a:pPr>
              <a:lnSpc>
                <a:spcPct val="90000"/>
              </a:lnSpc>
            </a:pPr>
            <a:r>
              <a:rPr lang="cs-CZ" b="1" dirty="0">
                <a:solidFill>
                  <a:schemeClr val="tx2">
                    <a:lumMod val="75000"/>
                  </a:schemeClr>
                </a:solidFill>
                <a:hlinkClick r:id="rId4"/>
              </a:rPr>
              <a:t>Neutro de materia</a:t>
            </a:r>
            <a:endParaRPr lang="cs-CZ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565970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D306B45-25EE-434D-ABA9-A27B79320C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99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AB8DC661-2B3E-9241-9755-7F7F60907B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6019" y="942108"/>
            <a:ext cx="3256550" cy="4969113"/>
          </a:xfrm>
        </p:spPr>
        <p:txBody>
          <a:bodyPr anchor="ctr">
            <a:normAutofit/>
          </a:bodyPr>
          <a:lstStyle/>
          <a:p>
            <a:r>
              <a:rPr lang="es-ES" dirty="0">
                <a:solidFill>
                  <a:schemeClr val="tx2">
                    <a:lumMod val="75000"/>
                  </a:schemeClr>
                </a:solidFill>
              </a:rPr>
              <a:t>El castellano norteño oriental</a:t>
            </a:r>
            <a:r>
              <a:rPr lang="cs-CZ" dirty="0">
                <a:solidFill>
                  <a:schemeClr val="tx2">
                    <a:lumMod val="75000"/>
                  </a:schemeClr>
                </a:solidFill>
              </a:rPr>
              <a:t> 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A42F85E-4939-431E-8B4A-EC07C8E0AB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7EBB3F9-D6F7-4F6A-8843-9FEBA15E49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871831"/>
            <a:ext cx="0" cy="3200400"/>
          </a:xfrm>
          <a:prstGeom prst="line">
            <a:avLst/>
          </a:prstGeom>
          <a:ln w="1587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Group 13">
            <a:extLst>
              <a:ext uri="{FF2B5EF4-FFF2-40B4-BE49-F238E27FC236}">
                <a16:creationId xmlns:a16="http://schemas.microsoft.com/office/drawing/2014/main" id="{5D2B17EF-74EB-4C33-B2E2-8E727B2E7D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6009967" y="0"/>
            <a:ext cx="6176982" cy="6853245"/>
            <a:chOff x="2487613" y="285750"/>
            <a:chExt cx="2428876" cy="5654676"/>
          </a:xfrm>
          <a:solidFill>
            <a:schemeClr val="bg1">
              <a:alpha val="30000"/>
            </a:schemeClr>
          </a:solidFill>
        </p:grpSpPr>
        <p:sp>
          <p:nvSpPr>
            <p:cNvPr id="15" name="Freeform 11">
              <a:extLst>
                <a:ext uri="{FF2B5EF4-FFF2-40B4-BE49-F238E27FC236}">
                  <a16:creationId xmlns:a16="http://schemas.microsoft.com/office/drawing/2014/main" id="{0A5F1F8A-3206-4B86-883F-65E98BB6E4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6" name="Freeform 12">
              <a:extLst>
                <a:ext uri="{FF2B5EF4-FFF2-40B4-BE49-F238E27FC236}">
                  <a16:creationId xmlns:a16="http://schemas.microsoft.com/office/drawing/2014/main" id="{6935F8C7-CC88-4243-9786-F3CDBF04A0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7" name="Freeform 13">
              <a:extLst>
                <a:ext uri="{FF2B5EF4-FFF2-40B4-BE49-F238E27FC236}">
                  <a16:creationId xmlns:a16="http://schemas.microsoft.com/office/drawing/2014/main" id="{9AF7BAD9-71B3-40D8-A089-EFF7FE67BD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8" name="Freeform 14">
              <a:extLst>
                <a:ext uri="{FF2B5EF4-FFF2-40B4-BE49-F238E27FC236}">
                  <a16:creationId xmlns:a16="http://schemas.microsoft.com/office/drawing/2014/main" id="{6467094F-AEF0-4D3B-BB76-8B3C1F08B9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9" name="Freeform 15">
              <a:extLst>
                <a:ext uri="{FF2B5EF4-FFF2-40B4-BE49-F238E27FC236}">
                  <a16:creationId xmlns:a16="http://schemas.microsoft.com/office/drawing/2014/main" id="{36F56AF9-DEF1-44E7-BF42-6AAC1AA9D1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0" name="Freeform 16">
              <a:extLst>
                <a:ext uri="{FF2B5EF4-FFF2-40B4-BE49-F238E27FC236}">
                  <a16:creationId xmlns:a16="http://schemas.microsoft.com/office/drawing/2014/main" id="{A43EBE71-20BA-4A40-A513-516678089D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1" name="Freeform 17">
              <a:extLst>
                <a:ext uri="{FF2B5EF4-FFF2-40B4-BE49-F238E27FC236}">
                  <a16:creationId xmlns:a16="http://schemas.microsoft.com/office/drawing/2014/main" id="{1DB39648-7B38-4D0B-93C5-048EC4A45C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2" name="Freeform 18">
              <a:extLst>
                <a:ext uri="{FF2B5EF4-FFF2-40B4-BE49-F238E27FC236}">
                  <a16:creationId xmlns:a16="http://schemas.microsoft.com/office/drawing/2014/main" id="{8DD2661F-DE5F-45EA-B30B-7C65896388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3" name="Freeform 19">
              <a:extLst>
                <a:ext uri="{FF2B5EF4-FFF2-40B4-BE49-F238E27FC236}">
                  <a16:creationId xmlns:a16="http://schemas.microsoft.com/office/drawing/2014/main" id="{ABF0A0E5-E68E-4183-A913-228692FD85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4" y="468286"/>
              <a:ext cx="1768475" cy="4262464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4" name="Freeform 20">
              <a:extLst>
                <a:ext uri="{FF2B5EF4-FFF2-40B4-BE49-F238E27FC236}">
                  <a16:creationId xmlns:a16="http://schemas.microsoft.com/office/drawing/2014/main" id="{615D8F55-8ACD-4EFE-A832-06E785479E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5" name="Freeform 21">
              <a:extLst>
                <a:ext uri="{FF2B5EF4-FFF2-40B4-BE49-F238E27FC236}">
                  <a16:creationId xmlns:a16="http://schemas.microsoft.com/office/drawing/2014/main" id="{0FDF4201-8CEC-474B-A6B1-88039B7041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6" name="Freeform 22">
              <a:extLst>
                <a:ext uri="{FF2B5EF4-FFF2-40B4-BE49-F238E27FC236}">
                  <a16:creationId xmlns:a16="http://schemas.microsoft.com/office/drawing/2014/main" id="{0F60AEA4-B25F-417E-93FC-59686DFBE5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8516F33-54AF-3640-8B36-A9B084FF6D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49062" y="942108"/>
            <a:ext cx="6455549" cy="4969114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s-ES" sz="1500" dirty="0">
                <a:solidFill>
                  <a:schemeClr val="tx2">
                    <a:lumMod val="75000"/>
                  </a:schemeClr>
                </a:solidFill>
              </a:rPr>
              <a:t>En la región de Aragón y en Navarra. Es una modalidad castellana =&gt; contiene todos los rasgos generales castellanos.</a:t>
            </a:r>
            <a:endParaRPr lang="cs-CZ" sz="1500" dirty="0">
              <a:solidFill>
                <a:schemeClr val="tx2">
                  <a:lumMod val="75000"/>
                </a:schemeClr>
              </a:solidFill>
            </a:endParaRPr>
          </a:p>
          <a:p>
            <a:pPr>
              <a:lnSpc>
                <a:spcPct val="90000"/>
              </a:lnSpc>
            </a:pPr>
            <a:r>
              <a:rPr lang="es-ES" sz="1500" b="1" dirty="0">
                <a:solidFill>
                  <a:schemeClr val="tx2">
                    <a:lumMod val="75000"/>
                  </a:schemeClr>
                </a:solidFill>
              </a:rPr>
              <a:t>Plano fónico:</a:t>
            </a:r>
            <a:endParaRPr lang="cs-CZ" sz="1500" b="1" dirty="0">
              <a:solidFill>
                <a:schemeClr val="tx2">
                  <a:lumMod val="75000"/>
                </a:schemeClr>
              </a:solidFill>
            </a:endParaRPr>
          </a:p>
          <a:p>
            <a:pPr lvl="0">
              <a:lnSpc>
                <a:spcPct val="90000"/>
              </a:lnSpc>
            </a:pPr>
            <a:r>
              <a:rPr lang="es-ES" sz="1500" dirty="0">
                <a:solidFill>
                  <a:schemeClr val="tx2">
                    <a:lumMod val="75000"/>
                  </a:schemeClr>
                </a:solidFill>
              </a:rPr>
              <a:t>Restos de distinción </a:t>
            </a:r>
            <a:r>
              <a:rPr lang="cs-CZ" sz="1500" dirty="0">
                <a:solidFill>
                  <a:schemeClr val="tx2">
                    <a:lumMod val="75000"/>
                  </a:schemeClr>
                </a:solidFill>
              </a:rPr>
              <a:t>/</a:t>
            </a:r>
            <a:r>
              <a:rPr lang="cs-CZ" sz="1500" dirty="0" err="1">
                <a:solidFill>
                  <a:schemeClr val="tx2">
                    <a:lumMod val="75000"/>
                  </a:schemeClr>
                </a:solidFill>
              </a:rPr>
              <a:t>ʎ</a:t>
            </a:r>
            <a:r>
              <a:rPr lang="cs-CZ" sz="1500" dirty="0">
                <a:solidFill>
                  <a:schemeClr val="tx2">
                    <a:lumMod val="75000"/>
                  </a:schemeClr>
                </a:solidFill>
              </a:rPr>
              <a:t>/-/</a:t>
            </a:r>
            <a:r>
              <a:rPr lang="cs-CZ" sz="1500" dirty="0" err="1">
                <a:solidFill>
                  <a:schemeClr val="tx2">
                    <a:lumMod val="75000"/>
                  </a:schemeClr>
                </a:solidFill>
              </a:rPr>
              <a:t>ʝ</a:t>
            </a:r>
            <a:r>
              <a:rPr lang="cs-CZ" sz="1500" dirty="0">
                <a:solidFill>
                  <a:schemeClr val="tx2">
                    <a:lumMod val="75000"/>
                  </a:schemeClr>
                </a:solidFill>
              </a:rPr>
              <a:t>/;</a:t>
            </a:r>
          </a:p>
          <a:p>
            <a:pPr lvl="0">
              <a:lnSpc>
                <a:spcPct val="90000"/>
              </a:lnSpc>
            </a:pPr>
            <a:r>
              <a:rPr lang="es-ES" sz="1500" dirty="0">
                <a:solidFill>
                  <a:schemeClr val="tx2">
                    <a:lumMod val="75000"/>
                  </a:schemeClr>
                </a:solidFill>
              </a:rPr>
              <a:t>Entonación con alargamiento de la vocal final y ligera elevación del tono;</a:t>
            </a:r>
            <a:endParaRPr lang="cs-CZ" sz="1500" dirty="0">
              <a:solidFill>
                <a:schemeClr val="tx2">
                  <a:lumMod val="75000"/>
                </a:schemeClr>
              </a:solidFill>
            </a:endParaRPr>
          </a:p>
          <a:p>
            <a:pPr lvl="0">
              <a:lnSpc>
                <a:spcPct val="90000"/>
              </a:lnSpc>
            </a:pPr>
            <a:r>
              <a:rPr lang="es-ES" sz="1500" dirty="0">
                <a:solidFill>
                  <a:schemeClr val="tx2">
                    <a:lumMod val="75000"/>
                  </a:schemeClr>
                </a:solidFill>
              </a:rPr>
              <a:t>Tendencia a la conservación de consonantes en la posición final;</a:t>
            </a:r>
            <a:endParaRPr lang="cs-CZ" sz="1500" dirty="0">
              <a:solidFill>
                <a:schemeClr val="tx2">
                  <a:lumMod val="75000"/>
                </a:schemeClr>
              </a:solidFill>
            </a:endParaRPr>
          </a:p>
          <a:p>
            <a:pPr lvl="0">
              <a:lnSpc>
                <a:spcPct val="90000"/>
              </a:lnSpc>
            </a:pPr>
            <a:r>
              <a:rPr lang="es-ES" sz="1500" dirty="0">
                <a:solidFill>
                  <a:schemeClr val="tx2">
                    <a:lumMod val="75000"/>
                  </a:schemeClr>
                </a:solidFill>
              </a:rPr>
              <a:t>En habla popular, tendencia a cambio de acento en esdrújulas, p. ej. [</a:t>
            </a:r>
            <a:r>
              <a:rPr lang="es-ES" sz="1500" dirty="0" err="1">
                <a:solidFill>
                  <a:schemeClr val="tx2">
                    <a:lumMod val="75000"/>
                  </a:schemeClr>
                </a:solidFill>
              </a:rPr>
              <a:t>pa</a:t>
            </a:r>
            <a:r>
              <a:rPr lang="es-ES" sz="1500" dirty="0">
                <a:solidFill>
                  <a:schemeClr val="tx2">
                    <a:lumMod val="75000"/>
                  </a:schemeClr>
                </a:solidFill>
              </a:rPr>
              <a:t>.'</a:t>
            </a:r>
            <a:r>
              <a:rPr lang="es-ES" sz="1500" dirty="0" err="1">
                <a:solidFill>
                  <a:schemeClr val="tx2">
                    <a:lumMod val="75000"/>
                  </a:schemeClr>
                </a:solidFill>
              </a:rPr>
              <a:t>xa.ɾo</a:t>
            </a:r>
            <a:r>
              <a:rPr lang="es-ES" sz="1500" dirty="0">
                <a:solidFill>
                  <a:schemeClr val="tx2">
                    <a:lumMod val="75000"/>
                  </a:schemeClr>
                </a:solidFill>
              </a:rPr>
              <a:t>] o [me.'</a:t>
            </a:r>
            <a:r>
              <a:rPr lang="es-ES" sz="1500" dirty="0" err="1">
                <a:solidFill>
                  <a:schemeClr val="tx2">
                    <a:lumMod val="75000"/>
                  </a:schemeClr>
                </a:solidFill>
              </a:rPr>
              <a:t>ði.ko</a:t>
            </a:r>
            <a:r>
              <a:rPr lang="es-ES" sz="1500" dirty="0">
                <a:solidFill>
                  <a:schemeClr val="tx2">
                    <a:lumMod val="75000"/>
                  </a:schemeClr>
                </a:solidFill>
              </a:rPr>
              <a:t>];</a:t>
            </a:r>
            <a:endParaRPr lang="cs-CZ" sz="1500" dirty="0">
              <a:solidFill>
                <a:schemeClr val="tx2">
                  <a:lumMod val="75000"/>
                </a:schemeClr>
              </a:solidFill>
            </a:endParaRPr>
          </a:p>
          <a:p>
            <a:pPr lvl="0">
              <a:lnSpc>
                <a:spcPct val="90000"/>
              </a:lnSpc>
            </a:pPr>
            <a:r>
              <a:rPr lang="es-ES" sz="1500" dirty="0">
                <a:solidFill>
                  <a:schemeClr val="tx2">
                    <a:lumMod val="75000"/>
                  </a:schemeClr>
                </a:solidFill>
              </a:rPr>
              <a:t>Pronunciación tensa de /x/.</a:t>
            </a:r>
            <a:endParaRPr lang="cs-CZ" sz="1500" dirty="0">
              <a:solidFill>
                <a:schemeClr val="tx2">
                  <a:lumMod val="75000"/>
                </a:schemeClr>
              </a:solidFill>
            </a:endParaRPr>
          </a:p>
          <a:p>
            <a:pPr>
              <a:lnSpc>
                <a:spcPct val="90000"/>
              </a:lnSpc>
            </a:pPr>
            <a:r>
              <a:rPr lang="es-ES" sz="1500" b="1" dirty="0">
                <a:solidFill>
                  <a:schemeClr val="tx2">
                    <a:lumMod val="75000"/>
                  </a:schemeClr>
                </a:solidFill>
              </a:rPr>
              <a:t>Plano gramatical:</a:t>
            </a:r>
            <a:endParaRPr lang="cs-CZ" sz="1500" b="1" dirty="0">
              <a:solidFill>
                <a:schemeClr val="tx2">
                  <a:lumMod val="75000"/>
                </a:schemeClr>
              </a:solidFill>
            </a:endParaRPr>
          </a:p>
          <a:p>
            <a:pPr lvl="0">
              <a:lnSpc>
                <a:spcPct val="90000"/>
              </a:lnSpc>
            </a:pPr>
            <a:r>
              <a:rPr lang="es-ES" sz="1500" dirty="0">
                <a:solidFill>
                  <a:schemeClr val="tx2">
                    <a:lumMod val="75000"/>
                  </a:schemeClr>
                </a:solidFill>
              </a:rPr>
              <a:t>Uso muy </a:t>
            </a:r>
            <a:r>
              <a:rPr lang="es-ES" sz="1500" dirty="0" err="1">
                <a:solidFill>
                  <a:schemeClr val="tx2">
                    <a:lumMod val="75000"/>
                  </a:schemeClr>
                </a:solidFill>
              </a:rPr>
              <a:t>extentido</a:t>
            </a:r>
            <a:r>
              <a:rPr lang="es-ES" sz="1500" dirty="0">
                <a:solidFill>
                  <a:schemeClr val="tx2">
                    <a:lumMod val="75000"/>
                  </a:schemeClr>
                </a:solidFill>
              </a:rPr>
              <a:t> de –</a:t>
            </a:r>
            <a:r>
              <a:rPr lang="es-ES" sz="1500" i="1" dirty="0" err="1">
                <a:solidFill>
                  <a:schemeClr val="tx2">
                    <a:lumMod val="75000"/>
                  </a:schemeClr>
                </a:solidFill>
              </a:rPr>
              <a:t>ico</a:t>
            </a:r>
            <a:r>
              <a:rPr lang="es-ES" sz="1500" dirty="0">
                <a:solidFill>
                  <a:schemeClr val="tx2">
                    <a:lumMod val="75000"/>
                  </a:schemeClr>
                </a:solidFill>
              </a:rPr>
              <a:t>: </a:t>
            </a:r>
            <a:r>
              <a:rPr lang="es-ES" sz="1500" i="1" dirty="0" err="1">
                <a:solidFill>
                  <a:schemeClr val="tx2">
                    <a:lumMod val="75000"/>
                  </a:schemeClr>
                </a:solidFill>
              </a:rPr>
              <a:t>hijico</a:t>
            </a:r>
            <a:r>
              <a:rPr lang="es-ES" sz="1500" dirty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es-ES" sz="1500" i="1" dirty="0">
                <a:solidFill>
                  <a:schemeClr val="tx2">
                    <a:lumMod val="75000"/>
                  </a:schemeClr>
                </a:solidFill>
              </a:rPr>
              <a:t>prontico</a:t>
            </a:r>
            <a:r>
              <a:rPr lang="es-ES" sz="1500" dirty="0">
                <a:solidFill>
                  <a:schemeClr val="tx2">
                    <a:lumMod val="75000"/>
                  </a:schemeClr>
                </a:solidFill>
              </a:rPr>
              <a:t>, etc.;</a:t>
            </a:r>
            <a:endParaRPr lang="cs-CZ" sz="1500" dirty="0">
              <a:solidFill>
                <a:schemeClr val="tx2">
                  <a:lumMod val="75000"/>
                </a:schemeClr>
              </a:solidFill>
            </a:endParaRPr>
          </a:p>
          <a:p>
            <a:pPr lvl="0">
              <a:lnSpc>
                <a:spcPct val="90000"/>
              </a:lnSpc>
            </a:pPr>
            <a:r>
              <a:rPr lang="es-ES" sz="1500" dirty="0">
                <a:solidFill>
                  <a:schemeClr val="tx2">
                    <a:lumMod val="75000"/>
                  </a:schemeClr>
                </a:solidFill>
              </a:rPr>
              <a:t>Uso muy </a:t>
            </a:r>
            <a:r>
              <a:rPr lang="es-ES" sz="1500" dirty="0" err="1">
                <a:solidFill>
                  <a:schemeClr val="tx2">
                    <a:lumMod val="75000"/>
                  </a:schemeClr>
                </a:solidFill>
              </a:rPr>
              <a:t>extentido</a:t>
            </a:r>
            <a:r>
              <a:rPr lang="es-ES" sz="1500" dirty="0">
                <a:solidFill>
                  <a:schemeClr val="tx2">
                    <a:lumMod val="75000"/>
                  </a:schemeClr>
                </a:solidFill>
              </a:rPr>
              <a:t> de –</a:t>
            </a:r>
            <a:r>
              <a:rPr lang="es-ES" sz="1500" i="1" dirty="0" err="1">
                <a:solidFill>
                  <a:schemeClr val="tx2">
                    <a:lumMod val="75000"/>
                  </a:schemeClr>
                </a:solidFill>
              </a:rPr>
              <a:t>ete</a:t>
            </a:r>
            <a:r>
              <a:rPr lang="es-ES" sz="1500" dirty="0">
                <a:solidFill>
                  <a:schemeClr val="tx2">
                    <a:lumMod val="75000"/>
                  </a:schemeClr>
                </a:solidFill>
              </a:rPr>
              <a:t> / -</a:t>
            </a:r>
            <a:r>
              <a:rPr lang="es-ES" sz="1500" i="1" dirty="0">
                <a:solidFill>
                  <a:schemeClr val="tx2">
                    <a:lumMod val="75000"/>
                  </a:schemeClr>
                </a:solidFill>
              </a:rPr>
              <a:t>eta</a:t>
            </a:r>
            <a:r>
              <a:rPr lang="es-ES" sz="1500" dirty="0">
                <a:solidFill>
                  <a:schemeClr val="tx2">
                    <a:lumMod val="75000"/>
                  </a:schemeClr>
                </a:solidFill>
              </a:rPr>
              <a:t>: </a:t>
            </a:r>
            <a:r>
              <a:rPr lang="es-ES" sz="1500" i="1" dirty="0" err="1">
                <a:solidFill>
                  <a:schemeClr val="tx2">
                    <a:lumMod val="75000"/>
                  </a:schemeClr>
                </a:solidFill>
              </a:rPr>
              <a:t>chiquete</a:t>
            </a:r>
            <a:r>
              <a:rPr lang="es-ES" sz="1500" dirty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es-ES" sz="1500" i="1" dirty="0">
                <a:solidFill>
                  <a:schemeClr val="tx2">
                    <a:lumMod val="75000"/>
                  </a:schemeClr>
                </a:solidFill>
              </a:rPr>
              <a:t>mocete</a:t>
            </a:r>
            <a:r>
              <a:rPr lang="es-ES" sz="1500" dirty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es-ES" sz="1500" i="1" dirty="0">
                <a:solidFill>
                  <a:schemeClr val="tx2">
                    <a:lumMod val="75000"/>
                  </a:schemeClr>
                </a:solidFill>
              </a:rPr>
              <a:t>gallineta</a:t>
            </a:r>
            <a:r>
              <a:rPr lang="es-ES" sz="1500" dirty="0">
                <a:solidFill>
                  <a:schemeClr val="tx2">
                    <a:lumMod val="75000"/>
                  </a:schemeClr>
                </a:solidFill>
              </a:rPr>
              <a:t>, etc.;</a:t>
            </a:r>
            <a:endParaRPr lang="cs-CZ" sz="1500" dirty="0">
              <a:solidFill>
                <a:schemeClr val="tx2">
                  <a:lumMod val="75000"/>
                </a:schemeClr>
              </a:solidFill>
            </a:endParaRPr>
          </a:p>
          <a:p>
            <a:pPr lvl="0">
              <a:lnSpc>
                <a:spcPct val="90000"/>
              </a:lnSpc>
            </a:pPr>
            <a:r>
              <a:rPr lang="pt-PT" sz="1500" dirty="0">
                <a:solidFill>
                  <a:schemeClr val="tx2">
                    <a:lumMod val="75000"/>
                  </a:schemeClr>
                </a:solidFill>
              </a:rPr>
              <a:t>Uso de –</a:t>
            </a:r>
            <a:r>
              <a:rPr lang="pt-PT" sz="1500" i="1" dirty="0">
                <a:solidFill>
                  <a:schemeClr val="tx2">
                    <a:lumMod val="75000"/>
                  </a:schemeClr>
                </a:solidFill>
              </a:rPr>
              <a:t>era</a:t>
            </a:r>
            <a:r>
              <a:rPr lang="pt-PT" sz="1500" dirty="0">
                <a:solidFill>
                  <a:schemeClr val="tx2">
                    <a:lumMod val="75000"/>
                  </a:schemeClr>
                </a:solidFill>
              </a:rPr>
              <a:t> para </a:t>
            </a:r>
            <a:r>
              <a:rPr lang="pt-PT" sz="1500" dirty="0" err="1">
                <a:solidFill>
                  <a:schemeClr val="tx2">
                    <a:lumMod val="75000"/>
                  </a:schemeClr>
                </a:solidFill>
              </a:rPr>
              <a:t>árboles</a:t>
            </a:r>
            <a:r>
              <a:rPr lang="pt-PT" sz="1500" dirty="0">
                <a:solidFill>
                  <a:schemeClr val="tx2">
                    <a:lumMod val="75000"/>
                  </a:schemeClr>
                </a:solidFill>
              </a:rPr>
              <a:t>: </a:t>
            </a:r>
            <a:r>
              <a:rPr lang="pt-PT" sz="1500" i="1" dirty="0" err="1">
                <a:solidFill>
                  <a:schemeClr val="tx2">
                    <a:lumMod val="75000"/>
                  </a:schemeClr>
                </a:solidFill>
              </a:rPr>
              <a:t>noguera</a:t>
            </a:r>
            <a:r>
              <a:rPr lang="pt-PT" sz="1500" dirty="0">
                <a:solidFill>
                  <a:schemeClr val="tx2">
                    <a:lumMod val="75000"/>
                  </a:schemeClr>
                </a:solidFill>
              </a:rPr>
              <a:t> ‘nogal’, </a:t>
            </a:r>
            <a:r>
              <a:rPr lang="pt-PT" sz="1500" i="1" dirty="0" err="1">
                <a:solidFill>
                  <a:schemeClr val="tx2">
                    <a:lumMod val="75000"/>
                  </a:schemeClr>
                </a:solidFill>
              </a:rPr>
              <a:t>manzanera</a:t>
            </a:r>
            <a:r>
              <a:rPr lang="pt-PT" sz="1500" dirty="0">
                <a:solidFill>
                  <a:schemeClr val="tx2">
                    <a:lumMod val="75000"/>
                  </a:schemeClr>
                </a:solidFill>
              </a:rPr>
              <a:t> ‘</a:t>
            </a:r>
            <a:r>
              <a:rPr lang="pt-PT" sz="1500" dirty="0" err="1">
                <a:solidFill>
                  <a:schemeClr val="tx2">
                    <a:lumMod val="75000"/>
                  </a:schemeClr>
                </a:solidFill>
              </a:rPr>
              <a:t>manzano</a:t>
            </a:r>
            <a:r>
              <a:rPr lang="pt-PT" sz="1500" dirty="0">
                <a:solidFill>
                  <a:schemeClr val="tx2">
                    <a:lumMod val="75000"/>
                  </a:schemeClr>
                </a:solidFill>
              </a:rPr>
              <a:t>’, </a:t>
            </a:r>
            <a:r>
              <a:rPr lang="pt-PT" sz="1500" i="1" dirty="0" err="1">
                <a:solidFill>
                  <a:schemeClr val="tx2">
                    <a:lumMod val="75000"/>
                  </a:schemeClr>
                </a:solidFill>
              </a:rPr>
              <a:t>cerrera</a:t>
            </a:r>
            <a:r>
              <a:rPr lang="pt-PT" sz="1500" dirty="0">
                <a:solidFill>
                  <a:schemeClr val="tx2">
                    <a:lumMod val="75000"/>
                  </a:schemeClr>
                </a:solidFill>
              </a:rPr>
              <a:t> ‘</a:t>
            </a:r>
            <a:r>
              <a:rPr lang="pt-PT" sz="1500" dirty="0" err="1">
                <a:solidFill>
                  <a:schemeClr val="tx2">
                    <a:lumMod val="75000"/>
                  </a:schemeClr>
                </a:solidFill>
              </a:rPr>
              <a:t>cerezo</a:t>
            </a:r>
            <a:r>
              <a:rPr lang="pt-PT" sz="1500" dirty="0">
                <a:solidFill>
                  <a:schemeClr val="tx2">
                    <a:lumMod val="75000"/>
                  </a:schemeClr>
                </a:solidFill>
              </a:rPr>
              <a:t>’, etc.</a:t>
            </a:r>
            <a:endParaRPr lang="cs-CZ" sz="15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28656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3F4C104D-5F30-4811-9376-566B26E471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786"/>
            <a:ext cx="12192000" cy="685403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BA1B712-6485-EC43-A772-84EB5AB825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9224" y="645106"/>
            <a:ext cx="3650279" cy="1259894"/>
          </a:xfr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 dirty="0"/>
              <a:t>Las </a:t>
            </a:r>
            <a:r>
              <a:rPr lang="en-US" sz="2800" dirty="0" err="1"/>
              <a:t>áreas</a:t>
            </a:r>
            <a:r>
              <a:rPr lang="en-US" sz="2800" dirty="0"/>
              <a:t> del </a:t>
            </a:r>
            <a:r>
              <a:rPr lang="en-US" sz="2800" dirty="0" err="1"/>
              <a:t>español</a:t>
            </a:r>
            <a:r>
              <a:rPr lang="en-US" sz="2800" dirty="0"/>
              <a:t> </a:t>
            </a:r>
            <a:r>
              <a:rPr lang="en-US" sz="2800" dirty="0" err="1"/>
              <a:t>en</a:t>
            </a:r>
            <a:r>
              <a:rPr lang="en-US" sz="2800" dirty="0"/>
              <a:t> Europa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815E34B-5D02-4E01-A936-E8E1C0AB6F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BD617D11-D321-E348-B5EA-C6DBEF38E0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9225" y="2133600"/>
            <a:ext cx="3650278" cy="3759253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dirty="0"/>
              <a:t>Amarillo </a:t>
            </a:r>
            <a:r>
              <a:rPr lang="en-US" dirty="0" err="1"/>
              <a:t>anaranjado</a:t>
            </a:r>
            <a:r>
              <a:rPr lang="en-US" dirty="0"/>
              <a:t> - </a:t>
            </a:r>
            <a:r>
              <a:rPr lang="en-US" dirty="0" err="1"/>
              <a:t>Hablas</a:t>
            </a:r>
            <a:r>
              <a:rPr lang="en-US" dirty="0"/>
              <a:t> del </a:t>
            </a:r>
            <a:r>
              <a:rPr lang="en-US" dirty="0" err="1"/>
              <a:t>norte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contacto</a:t>
            </a:r>
            <a:r>
              <a:rPr lang="en-US" dirty="0"/>
              <a:t> con </a:t>
            </a:r>
            <a:r>
              <a:rPr lang="en-US" dirty="0" err="1"/>
              <a:t>otra</a:t>
            </a:r>
            <a:r>
              <a:rPr lang="en-US" dirty="0"/>
              <a:t> </a:t>
            </a:r>
            <a:r>
              <a:rPr lang="en-US" dirty="0" err="1"/>
              <a:t>lengua</a:t>
            </a:r>
            <a:r>
              <a:rPr lang="en-US" dirty="0"/>
              <a:t> </a:t>
            </a:r>
          </a:p>
          <a:p>
            <a:r>
              <a:rPr lang="en-US" dirty="0"/>
              <a:t>Amarillo </a:t>
            </a:r>
            <a:r>
              <a:rPr lang="en-US" dirty="0" err="1"/>
              <a:t>mostaza</a:t>
            </a:r>
            <a:r>
              <a:rPr lang="en-US" dirty="0"/>
              <a:t> - Resto de </a:t>
            </a:r>
            <a:r>
              <a:rPr lang="en-US" dirty="0" err="1"/>
              <a:t>hablas</a:t>
            </a:r>
            <a:r>
              <a:rPr lang="en-US" dirty="0"/>
              <a:t> </a:t>
            </a:r>
            <a:r>
              <a:rPr lang="en-US" dirty="0" err="1"/>
              <a:t>castellanas</a:t>
            </a:r>
            <a:r>
              <a:rPr lang="en-US" dirty="0"/>
              <a:t> del </a:t>
            </a:r>
            <a:r>
              <a:rPr lang="en-US" dirty="0" err="1"/>
              <a:t>norte</a:t>
            </a:r>
            <a:r>
              <a:rPr lang="en-US" dirty="0"/>
              <a:t> </a:t>
            </a:r>
          </a:p>
          <a:p>
            <a:r>
              <a:rPr lang="en-US" dirty="0"/>
              <a:t>Amarillo </a:t>
            </a:r>
            <a:r>
              <a:rPr lang="en-US" dirty="0" err="1"/>
              <a:t>chillón</a:t>
            </a:r>
            <a:r>
              <a:rPr lang="en-US" dirty="0"/>
              <a:t> - </a:t>
            </a:r>
            <a:r>
              <a:rPr lang="en-US" dirty="0" err="1"/>
              <a:t>Hablas</a:t>
            </a:r>
            <a:r>
              <a:rPr lang="en-US" dirty="0"/>
              <a:t> de </a:t>
            </a:r>
            <a:r>
              <a:rPr lang="en-US" dirty="0" err="1"/>
              <a:t>transición</a:t>
            </a:r>
            <a:r>
              <a:rPr lang="en-US" dirty="0"/>
              <a:t> del sur </a:t>
            </a:r>
          </a:p>
          <a:p>
            <a:r>
              <a:rPr lang="en-US" dirty="0"/>
              <a:t>Amarillo </a:t>
            </a:r>
            <a:r>
              <a:rPr lang="en-US" dirty="0" err="1"/>
              <a:t>pálido</a:t>
            </a:r>
            <a:r>
              <a:rPr lang="en-US" dirty="0"/>
              <a:t> – </a:t>
            </a:r>
            <a:r>
              <a:rPr lang="en-US" dirty="0" err="1"/>
              <a:t>Hablas</a:t>
            </a:r>
            <a:r>
              <a:rPr lang="en-US" dirty="0"/>
              <a:t> </a:t>
            </a:r>
            <a:r>
              <a:rPr lang="en-US" dirty="0" err="1"/>
              <a:t>andaluzas</a:t>
            </a:r>
            <a:r>
              <a:rPr lang="en-US" dirty="0"/>
              <a:t> 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DAFE715B-430B-3D4B-9C1A-BF2912E01E53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804"/>
          <a:stretch/>
        </p:blipFill>
        <p:spPr bwMode="auto">
          <a:xfrm>
            <a:off x="4619543" y="842483"/>
            <a:ext cx="6953577" cy="4847967"/>
          </a:xfrm>
          <a:prstGeom prst="rect">
            <a:avLst/>
          </a:prstGeom>
          <a:noFill/>
        </p:spPr>
      </p:pic>
      <p:sp>
        <p:nvSpPr>
          <p:cNvPr id="16" name="Freeform 11">
            <a:extLst>
              <a:ext uri="{FF2B5EF4-FFF2-40B4-BE49-F238E27FC236}">
                <a16:creationId xmlns:a16="http://schemas.microsoft.com/office/drawing/2014/main" id="{7DE3414B-B032-4710-A468-D3285E38C5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6061223"/>
            <a:ext cx="1038036" cy="506277"/>
          </a:xfrm>
          <a:custGeom>
            <a:avLst/>
            <a:gdLst>
              <a:gd name="connsiteX0" fmla="*/ 0 w 1038036"/>
              <a:gd name="connsiteY0" fmla="*/ 0 h 506277"/>
              <a:gd name="connsiteX1" fmla="*/ 182880 w 1038036"/>
              <a:gd name="connsiteY1" fmla="*/ 0 h 506277"/>
              <a:gd name="connsiteX2" fmla="*/ 291705 w 1038036"/>
              <a:gd name="connsiteY2" fmla="*/ 0 h 506277"/>
              <a:gd name="connsiteX3" fmla="*/ 291705 w 1038036"/>
              <a:gd name="connsiteY3" fmla="*/ 151 h 506277"/>
              <a:gd name="connsiteX4" fmla="*/ 692049 w 1038036"/>
              <a:gd name="connsiteY4" fmla="*/ 705 h 506277"/>
              <a:gd name="connsiteX5" fmla="*/ 782744 w 1038036"/>
              <a:gd name="connsiteY5" fmla="*/ 705 h 506277"/>
              <a:gd name="connsiteX6" fmla="*/ 797001 w 1038036"/>
              <a:gd name="connsiteY6" fmla="*/ 5473 h 506277"/>
              <a:gd name="connsiteX7" fmla="*/ 801982 w 1038036"/>
              <a:gd name="connsiteY7" fmla="*/ 10242 h 506277"/>
              <a:gd name="connsiteX8" fmla="*/ 1030951 w 1038036"/>
              <a:gd name="connsiteY8" fmla="*/ 239185 h 506277"/>
              <a:gd name="connsiteX9" fmla="*/ 1030951 w 1038036"/>
              <a:gd name="connsiteY9" fmla="*/ 267797 h 506277"/>
              <a:gd name="connsiteX10" fmla="*/ 801982 w 1038036"/>
              <a:gd name="connsiteY10" fmla="*/ 496740 h 506277"/>
              <a:gd name="connsiteX11" fmla="*/ 797001 w 1038036"/>
              <a:gd name="connsiteY11" fmla="*/ 501508 h 506277"/>
              <a:gd name="connsiteX12" fmla="*/ 782744 w 1038036"/>
              <a:gd name="connsiteY12" fmla="*/ 506277 h 506277"/>
              <a:gd name="connsiteX13" fmla="*/ 692049 w 1038036"/>
              <a:gd name="connsiteY13" fmla="*/ 506277 h 506277"/>
              <a:gd name="connsiteX14" fmla="*/ 291705 w 1038036"/>
              <a:gd name="connsiteY14" fmla="*/ 505140 h 506277"/>
              <a:gd name="connsiteX15" fmla="*/ 291705 w 1038036"/>
              <a:gd name="connsiteY15" fmla="*/ 506277 h 506277"/>
              <a:gd name="connsiteX16" fmla="*/ 0 w 1038036"/>
              <a:gd name="connsiteY16" fmla="*/ 506277 h 506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038036" h="506277">
                <a:moveTo>
                  <a:pt x="0" y="0"/>
                </a:moveTo>
                <a:lnTo>
                  <a:pt x="182880" y="0"/>
                </a:lnTo>
                <a:lnTo>
                  <a:pt x="291705" y="0"/>
                </a:lnTo>
                <a:lnTo>
                  <a:pt x="291705" y="151"/>
                </a:lnTo>
                <a:lnTo>
                  <a:pt x="692049" y="705"/>
                </a:lnTo>
                <a:lnTo>
                  <a:pt x="782744" y="705"/>
                </a:lnTo>
                <a:cubicBezTo>
                  <a:pt x="787553" y="705"/>
                  <a:pt x="792363" y="5473"/>
                  <a:pt x="797001" y="5473"/>
                </a:cubicBezTo>
                <a:cubicBezTo>
                  <a:pt x="797001" y="10242"/>
                  <a:pt x="801982" y="10242"/>
                  <a:pt x="801982" y="10242"/>
                </a:cubicBezTo>
                <a:lnTo>
                  <a:pt x="1030951" y="239185"/>
                </a:lnTo>
                <a:cubicBezTo>
                  <a:pt x="1040398" y="248722"/>
                  <a:pt x="1040398" y="258259"/>
                  <a:pt x="1030951" y="267797"/>
                </a:cubicBezTo>
                <a:lnTo>
                  <a:pt x="801982" y="496740"/>
                </a:lnTo>
                <a:cubicBezTo>
                  <a:pt x="800436" y="498363"/>
                  <a:pt x="798547" y="499885"/>
                  <a:pt x="797001" y="501508"/>
                </a:cubicBezTo>
                <a:cubicBezTo>
                  <a:pt x="792363" y="506277"/>
                  <a:pt x="787553" y="506277"/>
                  <a:pt x="782744" y="506277"/>
                </a:cubicBezTo>
                <a:lnTo>
                  <a:pt x="692049" y="506277"/>
                </a:lnTo>
                <a:lnTo>
                  <a:pt x="291705" y="505140"/>
                </a:lnTo>
                <a:lnTo>
                  <a:pt x="291705" y="506277"/>
                </a:lnTo>
                <a:lnTo>
                  <a:pt x="0" y="506277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17978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D306B45-25EE-434D-ABA9-A27B79320C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99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A115477D-BB13-F043-9030-342C7AD986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6019" y="942108"/>
            <a:ext cx="3256550" cy="4969113"/>
          </a:xfrm>
        </p:spPr>
        <p:txBody>
          <a:bodyPr anchor="ctr">
            <a:normAutofit/>
          </a:bodyPr>
          <a:lstStyle/>
          <a:p>
            <a:r>
              <a:rPr lang="es-ES" dirty="0">
                <a:solidFill>
                  <a:schemeClr val="tx2">
                    <a:lumMod val="75000"/>
                  </a:schemeClr>
                </a:solidFill>
              </a:rPr>
              <a:t>El castellano norteño oriental</a:t>
            </a:r>
            <a:r>
              <a:rPr lang="cs-CZ" dirty="0">
                <a:solidFill>
                  <a:schemeClr val="tx2">
                    <a:lumMod val="75000"/>
                  </a:schemeClr>
                </a:solidFill>
              </a:rPr>
              <a:t> </a:t>
            </a:r>
            <a:endParaRPr lang="cs-CZ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A42F85E-4939-431E-8B4A-EC07C8E0AB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7EBB3F9-D6F7-4F6A-8843-9FEBA15E49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871831"/>
            <a:ext cx="0" cy="3200400"/>
          </a:xfrm>
          <a:prstGeom prst="line">
            <a:avLst/>
          </a:prstGeom>
          <a:ln w="1587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Group 13">
            <a:extLst>
              <a:ext uri="{FF2B5EF4-FFF2-40B4-BE49-F238E27FC236}">
                <a16:creationId xmlns:a16="http://schemas.microsoft.com/office/drawing/2014/main" id="{5D2B17EF-74EB-4C33-B2E2-8E727B2E7D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6009967" y="0"/>
            <a:ext cx="6176982" cy="6853245"/>
            <a:chOff x="2487613" y="285750"/>
            <a:chExt cx="2428876" cy="5654676"/>
          </a:xfrm>
          <a:solidFill>
            <a:schemeClr val="bg1">
              <a:alpha val="30000"/>
            </a:schemeClr>
          </a:solidFill>
        </p:grpSpPr>
        <p:sp>
          <p:nvSpPr>
            <p:cNvPr id="15" name="Freeform 11">
              <a:extLst>
                <a:ext uri="{FF2B5EF4-FFF2-40B4-BE49-F238E27FC236}">
                  <a16:creationId xmlns:a16="http://schemas.microsoft.com/office/drawing/2014/main" id="{0A5F1F8A-3206-4B86-883F-65E98BB6E4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6" name="Freeform 12">
              <a:extLst>
                <a:ext uri="{FF2B5EF4-FFF2-40B4-BE49-F238E27FC236}">
                  <a16:creationId xmlns:a16="http://schemas.microsoft.com/office/drawing/2014/main" id="{6935F8C7-CC88-4243-9786-F3CDBF04A0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7" name="Freeform 13">
              <a:extLst>
                <a:ext uri="{FF2B5EF4-FFF2-40B4-BE49-F238E27FC236}">
                  <a16:creationId xmlns:a16="http://schemas.microsoft.com/office/drawing/2014/main" id="{9AF7BAD9-71B3-40D8-A089-EFF7FE67BD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8" name="Freeform 14">
              <a:extLst>
                <a:ext uri="{FF2B5EF4-FFF2-40B4-BE49-F238E27FC236}">
                  <a16:creationId xmlns:a16="http://schemas.microsoft.com/office/drawing/2014/main" id="{6467094F-AEF0-4D3B-BB76-8B3C1F08B9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9" name="Freeform 15">
              <a:extLst>
                <a:ext uri="{FF2B5EF4-FFF2-40B4-BE49-F238E27FC236}">
                  <a16:creationId xmlns:a16="http://schemas.microsoft.com/office/drawing/2014/main" id="{36F56AF9-DEF1-44E7-BF42-6AAC1AA9D1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0" name="Freeform 16">
              <a:extLst>
                <a:ext uri="{FF2B5EF4-FFF2-40B4-BE49-F238E27FC236}">
                  <a16:creationId xmlns:a16="http://schemas.microsoft.com/office/drawing/2014/main" id="{A43EBE71-20BA-4A40-A513-516678089D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1" name="Freeform 17">
              <a:extLst>
                <a:ext uri="{FF2B5EF4-FFF2-40B4-BE49-F238E27FC236}">
                  <a16:creationId xmlns:a16="http://schemas.microsoft.com/office/drawing/2014/main" id="{1DB39648-7B38-4D0B-93C5-048EC4A45C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2" name="Freeform 18">
              <a:extLst>
                <a:ext uri="{FF2B5EF4-FFF2-40B4-BE49-F238E27FC236}">
                  <a16:creationId xmlns:a16="http://schemas.microsoft.com/office/drawing/2014/main" id="{8DD2661F-DE5F-45EA-B30B-7C65896388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3" name="Freeform 19">
              <a:extLst>
                <a:ext uri="{FF2B5EF4-FFF2-40B4-BE49-F238E27FC236}">
                  <a16:creationId xmlns:a16="http://schemas.microsoft.com/office/drawing/2014/main" id="{ABF0A0E5-E68E-4183-A913-228692FD85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4" y="468286"/>
              <a:ext cx="1768475" cy="4262464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4" name="Freeform 20">
              <a:extLst>
                <a:ext uri="{FF2B5EF4-FFF2-40B4-BE49-F238E27FC236}">
                  <a16:creationId xmlns:a16="http://schemas.microsoft.com/office/drawing/2014/main" id="{615D8F55-8ACD-4EFE-A832-06E785479E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5" name="Freeform 21">
              <a:extLst>
                <a:ext uri="{FF2B5EF4-FFF2-40B4-BE49-F238E27FC236}">
                  <a16:creationId xmlns:a16="http://schemas.microsoft.com/office/drawing/2014/main" id="{0FDF4201-8CEC-474B-A6B1-88039B7041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6" name="Freeform 22">
              <a:extLst>
                <a:ext uri="{FF2B5EF4-FFF2-40B4-BE49-F238E27FC236}">
                  <a16:creationId xmlns:a16="http://schemas.microsoft.com/office/drawing/2014/main" id="{0F60AEA4-B25F-417E-93FC-59686DFBE5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A396033-6FDB-6C41-B840-28A7FC0C19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49062" y="942108"/>
            <a:ext cx="6455549" cy="4969114"/>
          </a:xfrm>
        </p:spPr>
        <p:txBody>
          <a:bodyPr anchor="ctr">
            <a:normAutofit/>
          </a:bodyPr>
          <a:lstStyle/>
          <a:p>
            <a:r>
              <a:rPr lang="pt-PT" b="1" dirty="0">
                <a:solidFill>
                  <a:schemeClr val="tx2">
                    <a:lumMod val="75000"/>
                  </a:schemeClr>
                </a:solidFill>
              </a:rPr>
              <a:t>Plano léxico:</a:t>
            </a:r>
            <a:endParaRPr lang="cs-CZ" b="1" dirty="0">
              <a:solidFill>
                <a:schemeClr val="tx2">
                  <a:lumMod val="75000"/>
                </a:schemeClr>
              </a:solidFill>
            </a:endParaRPr>
          </a:p>
          <a:p>
            <a:pPr lvl="0"/>
            <a:r>
              <a:rPr lang="es-ES" dirty="0">
                <a:solidFill>
                  <a:schemeClr val="tx2">
                    <a:lumMod val="75000"/>
                  </a:schemeClr>
                </a:solidFill>
              </a:rPr>
              <a:t>Formas léxicas con rasgos fónicos de origen aragonés: </a:t>
            </a:r>
            <a:r>
              <a:rPr lang="es-ES" i="1" dirty="0" err="1">
                <a:solidFill>
                  <a:schemeClr val="tx2">
                    <a:lumMod val="75000"/>
                  </a:schemeClr>
                </a:solidFill>
              </a:rPr>
              <a:t>pescatero</a:t>
            </a:r>
            <a:r>
              <a:rPr lang="es-ES" dirty="0">
                <a:solidFill>
                  <a:schemeClr val="tx2">
                    <a:lumMod val="75000"/>
                  </a:schemeClr>
                </a:solidFill>
              </a:rPr>
              <a:t> ‘pescadero’, </a:t>
            </a:r>
            <a:r>
              <a:rPr lang="es-ES" i="1" dirty="0" err="1">
                <a:solidFill>
                  <a:schemeClr val="tx2">
                    <a:lumMod val="75000"/>
                  </a:schemeClr>
                </a:solidFill>
              </a:rPr>
              <a:t>batajo</a:t>
            </a:r>
            <a:r>
              <a:rPr lang="es-ES" dirty="0">
                <a:solidFill>
                  <a:schemeClr val="tx2">
                    <a:lumMod val="75000"/>
                  </a:schemeClr>
                </a:solidFill>
              </a:rPr>
              <a:t> ‘badajo’, </a:t>
            </a:r>
            <a:r>
              <a:rPr lang="es-ES" i="1" dirty="0" err="1">
                <a:solidFill>
                  <a:schemeClr val="tx2">
                    <a:lumMod val="75000"/>
                  </a:schemeClr>
                </a:solidFill>
              </a:rPr>
              <a:t>rader</a:t>
            </a:r>
            <a:r>
              <a:rPr lang="es-ES" dirty="0">
                <a:solidFill>
                  <a:schemeClr val="tx2">
                    <a:lumMod val="75000"/>
                  </a:schemeClr>
                </a:solidFill>
              </a:rPr>
              <a:t> ‘raer’, </a:t>
            </a:r>
            <a:r>
              <a:rPr lang="es-ES" i="1" dirty="0" err="1">
                <a:solidFill>
                  <a:schemeClr val="tx2">
                    <a:lumMod val="75000"/>
                  </a:schemeClr>
                </a:solidFill>
              </a:rPr>
              <a:t>esfollinar</a:t>
            </a:r>
            <a:r>
              <a:rPr lang="es-ES" dirty="0">
                <a:solidFill>
                  <a:schemeClr val="tx2">
                    <a:lumMod val="75000"/>
                  </a:schemeClr>
                </a:solidFill>
              </a:rPr>
              <a:t> ‘deshollinar’, etc.;</a:t>
            </a:r>
            <a:endParaRPr lang="cs-CZ" dirty="0">
              <a:solidFill>
                <a:schemeClr val="tx2">
                  <a:lumMod val="75000"/>
                </a:schemeClr>
              </a:solidFill>
            </a:endParaRPr>
          </a:p>
          <a:p>
            <a:pPr lvl="0"/>
            <a:r>
              <a:rPr lang="es-ES" dirty="0">
                <a:solidFill>
                  <a:schemeClr val="tx2">
                    <a:lumMod val="75000"/>
                  </a:schemeClr>
                </a:solidFill>
              </a:rPr>
              <a:t>Uso de aragonesismos léxico-semánticos: </a:t>
            </a:r>
            <a:r>
              <a:rPr lang="es-ES" i="1" dirty="0">
                <a:solidFill>
                  <a:schemeClr val="tx2">
                    <a:lumMod val="75000"/>
                  </a:schemeClr>
                </a:solidFill>
              </a:rPr>
              <a:t>acotolar</a:t>
            </a:r>
            <a:r>
              <a:rPr lang="es-ES" dirty="0">
                <a:solidFill>
                  <a:schemeClr val="tx2">
                    <a:lumMod val="75000"/>
                  </a:schemeClr>
                </a:solidFill>
              </a:rPr>
              <a:t> ‘acabar con algo’, </a:t>
            </a:r>
            <a:r>
              <a:rPr lang="es-ES" i="1" dirty="0">
                <a:solidFill>
                  <a:schemeClr val="tx2">
                    <a:lumMod val="75000"/>
                  </a:schemeClr>
                </a:solidFill>
              </a:rPr>
              <a:t>chuflar</a:t>
            </a:r>
            <a:r>
              <a:rPr lang="es-ES" dirty="0">
                <a:solidFill>
                  <a:schemeClr val="tx2">
                    <a:lumMod val="75000"/>
                  </a:schemeClr>
                </a:solidFill>
              </a:rPr>
              <a:t> ‘silbar’, </a:t>
            </a:r>
            <a:r>
              <a:rPr lang="es-ES" i="1" dirty="0">
                <a:solidFill>
                  <a:schemeClr val="tx2">
                    <a:lumMod val="75000"/>
                  </a:schemeClr>
                </a:solidFill>
              </a:rPr>
              <a:t>laminero</a:t>
            </a:r>
            <a:r>
              <a:rPr lang="es-ES" dirty="0">
                <a:solidFill>
                  <a:schemeClr val="tx2">
                    <a:lumMod val="75000"/>
                  </a:schemeClr>
                </a:solidFill>
              </a:rPr>
              <a:t> ‘goloso’, etc.;</a:t>
            </a:r>
            <a:endParaRPr lang="cs-CZ" dirty="0">
              <a:solidFill>
                <a:schemeClr val="tx2">
                  <a:lumMod val="75000"/>
                </a:schemeClr>
              </a:solidFill>
            </a:endParaRPr>
          </a:p>
          <a:p>
            <a:pPr lvl="0"/>
            <a:r>
              <a:rPr lang="es-ES" dirty="0">
                <a:solidFill>
                  <a:schemeClr val="tx2">
                    <a:lumMod val="75000"/>
                  </a:schemeClr>
                </a:solidFill>
              </a:rPr>
              <a:t>Uso de catalanismos: </a:t>
            </a:r>
            <a:r>
              <a:rPr lang="es-ES" i="1" dirty="0">
                <a:solidFill>
                  <a:schemeClr val="tx2">
                    <a:lumMod val="75000"/>
                  </a:schemeClr>
                </a:solidFill>
              </a:rPr>
              <a:t>espolsar</a:t>
            </a:r>
            <a:r>
              <a:rPr lang="es-ES" dirty="0">
                <a:solidFill>
                  <a:schemeClr val="tx2">
                    <a:lumMod val="75000"/>
                  </a:schemeClr>
                </a:solidFill>
              </a:rPr>
              <a:t> ‘sacudir el polvo’, </a:t>
            </a:r>
            <a:r>
              <a:rPr lang="es-ES" i="1" dirty="0">
                <a:solidFill>
                  <a:schemeClr val="tx2">
                    <a:lumMod val="75000"/>
                  </a:schemeClr>
                </a:solidFill>
              </a:rPr>
              <a:t>rosigar</a:t>
            </a:r>
            <a:r>
              <a:rPr lang="es-ES" dirty="0">
                <a:solidFill>
                  <a:schemeClr val="tx2">
                    <a:lumMod val="75000"/>
                  </a:schemeClr>
                </a:solidFill>
              </a:rPr>
              <a:t> ‘roer’, etc.</a:t>
            </a:r>
          </a:p>
          <a:p>
            <a:pPr lvl="0"/>
            <a:endParaRPr lang="es-ES" dirty="0">
              <a:solidFill>
                <a:schemeClr val="tx2">
                  <a:lumMod val="75000"/>
                </a:schemeClr>
              </a:solidFill>
            </a:endParaRPr>
          </a:p>
          <a:p>
            <a:pPr lvl="0"/>
            <a:r>
              <a:rPr lang="es-ES" b="1" dirty="0">
                <a:solidFill>
                  <a:schemeClr val="tx2">
                    <a:lumMod val="75000"/>
                  </a:schemeClr>
                </a:solidFill>
              </a:rPr>
              <a:t>Ejemplos:</a:t>
            </a:r>
          </a:p>
          <a:p>
            <a:pPr lvl="0"/>
            <a:r>
              <a:rPr lang="es-ES" b="1" dirty="0">
                <a:solidFill>
                  <a:schemeClr val="tx2">
                    <a:lumMod val="75000"/>
                  </a:schemeClr>
                </a:solidFill>
                <a:hlinkClick r:id="rId2"/>
              </a:rPr>
              <a:t>El sufijo –ico</a:t>
            </a:r>
            <a:endParaRPr lang="es-ES" b="1" dirty="0">
              <a:solidFill>
                <a:schemeClr val="tx2">
                  <a:lumMod val="75000"/>
                </a:schemeClr>
              </a:solidFill>
            </a:endParaRPr>
          </a:p>
          <a:p>
            <a:pPr lvl="0"/>
            <a:endParaRPr lang="es-ES" dirty="0">
              <a:solidFill>
                <a:schemeClr val="tx2">
                  <a:lumMod val="75000"/>
                </a:schemeClr>
              </a:solidFill>
            </a:endParaRPr>
          </a:p>
          <a:p>
            <a:pPr lvl="0"/>
            <a:endParaRPr lang="cs-CZ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404189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D306B45-25EE-434D-ABA9-A27B79320C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99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4094C1D2-19AE-BE4D-9D43-3F7ED8A2DF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6019" y="942108"/>
            <a:ext cx="3256550" cy="4969113"/>
          </a:xfrm>
        </p:spPr>
        <p:txBody>
          <a:bodyPr anchor="ctr">
            <a:normAutofit/>
          </a:bodyPr>
          <a:lstStyle/>
          <a:p>
            <a:r>
              <a:rPr lang="es-ES" dirty="0">
                <a:solidFill>
                  <a:schemeClr val="tx2">
                    <a:lumMod val="75000"/>
                  </a:schemeClr>
                </a:solidFill>
              </a:rPr>
              <a:t>Madrid y el castellano manchego</a:t>
            </a:r>
            <a:r>
              <a:rPr lang="cs-CZ" dirty="0">
                <a:solidFill>
                  <a:schemeClr val="tx2">
                    <a:lumMod val="75000"/>
                  </a:schemeClr>
                </a:solidFill>
              </a:rPr>
              <a:t> 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A42F85E-4939-431E-8B4A-EC07C8E0AB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7EBB3F9-D6F7-4F6A-8843-9FEBA15E49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871831"/>
            <a:ext cx="0" cy="3200400"/>
          </a:xfrm>
          <a:prstGeom prst="line">
            <a:avLst/>
          </a:prstGeom>
          <a:ln w="1587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Group 13">
            <a:extLst>
              <a:ext uri="{FF2B5EF4-FFF2-40B4-BE49-F238E27FC236}">
                <a16:creationId xmlns:a16="http://schemas.microsoft.com/office/drawing/2014/main" id="{5D2B17EF-74EB-4C33-B2E2-8E727B2E7D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6009967" y="0"/>
            <a:ext cx="6176982" cy="6853245"/>
            <a:chOff x="2487613" y="285750"/>
            <a:chExt cx="2428876" cy="5654676"/>
          </a:xfrm>
          <a:solidFill>
            <a:schemeClr val="bg1">
              <a:alpha val="30000"/>
            </a:schemeClr>
          </a:solidFill>
        </p:grpSpPr>
        <p:sp>
          <p:nvSpPr>
            <p:cNvPr id="15" name="Freeform 11">
              <a:extLst>
                <a:ext uri="{FF2B5EF4-FFF2-40B4-BE49-F238E27FC236}">
                  <a16:creationId xmlns:a16="http://schemas.microsoft.com/office/drawing/2014/main" id="{0A5F1F8A-3206-4B86-883F-65E98BB6E4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6" name="Freeform 12">
              <a:extLst>
                <a:ext uri="{FF2B5EF4-FFF2-40B4-BE49-F238E27FC236}">
                  <a16:creationId xmlns:a16="http://schemas.microsoft.com/office/drawing/2014/main" id="{6935F8C7-CC88-4243-9786-F3CDBF04A0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7" name="Freeform 13">
              <a:extLst>
                <a:ext uri="{FF2B5EF4-FFF2-40B4-BE49-F238E27FC236}">
                  <a16:creationId xmlns:a16="http://schemas.microsoft.com/office/drawing/2014/main" id="{9AF7BAD9-71B3-40D8-A089-EFF7FE67BD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8" name="Freeform 14">
              <a:extLst>
                <a:ext uri="{FF2B5EF4-FFF2-40B4-BE49-F238E27FC236}">
                  <a16:creationId xmlns:a16="http://schemas.microsoft.com/office/drawing/2014/main" id="{6467094F-AEF0-4D3B-BB76-8B3C1F08B9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9" name="Freeform 15">
              <a:extLst>
                <a:ext uri="{FF2B5EF4-FFF2-40B4-BE49-F238E27FC236}">
                  <a16:creationId xmlns:a16="http://schemas.microsoft.com/office/drawing/2014/main" id="{36F56AF9-DEF1-44E7-BF42-6AAC1AA9D1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0" name="Freeform 16">
              <a:extLst>
                <a:ext uri="{FF2B5EF4-FFF2-40B4-BE49-F238E27FC236}">
                  <a16:creationId xmlns:a16="http://schemas.microsoft.com/office/drawing/2014/main" id="{A43EBE71-20BA-4A40-A513-516678089D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1" name="Freeform 17">
              <a:extLst>
                <a:ext uri="{FF2B5EF4-FFF2-40B4-BE49-F238E27FC236}">
                  <a16:creationId xmlns:a16="http://schemas.microsoft.com/office/drawing/2014/main" id="{1DB39648-7B38-4D0B-93C5-048EC4A45C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2" name="Freeform 18">
              <a:extLst>
                <a:ext uri="{FF2B5EF4-FFF2-40B4-BE49-F238E27FC236}">
                  <a16:creationId xmlns:a16="http://schemas.microsoft.com/office/drawing/2014/main" id="{8DD2661F-DE5F-45EA-B30B-7C65896388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3" name="Freeform 19">
              <a:extLst>
                <a:ext uri="{FF2B5EF4-FFF2-40B4-BE49-F238E27FC236}">
                  <a16:creationId xmlns:a16="http://schemas.microsoft.com/office/drawing/2014/main" id="{ABF0A0E5-E68E-4183-A913-228692FD85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4" y="468286"/>
              <a:ext cx="1768475" cy="4262464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4" name="Freeform 20">
              <a:extLst>
                <a:ext uri="{FF2B5EF4-FFF2-40B4-BE49-F238E27FC236}">
                  <a16:creationId xmlns:a16="http://schemas.microsoft.com/office/drawing/2014/main" id="{615D8F55-8ACD-4EFE-A832-06E785479E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5" name="Freeform 21">
              <a:extLst>
                <a:ext uri="{FF2B5EF4-FFF2-40B4-BE49-F238E27FC236}">
                  <a16:creationId xmlns:a16="http://schemas.microsoft.com/office/drawing/2014/main" id="{0FDF4201-8CEC-474B-A6B1-88039B7041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6" name="Freeform 22">
              <a:extLst>
                <a:ext uri="{FF2B5EF4-FFF2-40B4-BE49-F238E27FC236}">
                  <a16:creationId xmlns:a16="http://schemas.microsoft.com/office/drawing/2014/main" id="{0F60AEA4-B25F-417E-93FC-59686DFBE5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7779AAF-821A-2341-BC3F-1275FF06A3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49062" y="942108"/>
            <a:ext cx="6455549" cy="4969114"/>
          </a:xfrm>
        </p:spPr>
        <p:txBody>
          <a:bodyPr anchor="ctr">
            <a:normAutofit/>
          </a:bodyPr>
          <a:lstStyle/>
          <a:p>
            <a:pPr lvl="0">
              <a:lnSpc>
                <a:spcPct val="90000"/>
              </a:lnSpc>
            </a:pPr>
            <a:r>
              <a:rPr lang="es-ES" sz="1100" dirty="0">
                <a:solidFill>
                  <a:schemeClr val="tx2">
                    <a:lumMod val="75000"/>
                  </a:schemeClr>
                </a:solidFill>
              </a:rPr>
              <a:t>El canon de la norma culta del centro peninsular y su principal fuente de innovaciones lingüísticas;</a:t>
            </a:r>
            <a:endParaRPr lang="cs-CZ" sz="1100" dirty="0">
              <a:solidFill>
                <a:schemeClr val="tx2">
                  <a:lumMod val="75000"/>
                </a:schemeClr>
              </a:solidFill>
            </a:endParaRPr>
          </a:p>
          <a:p>
            <a:pPr lvl="0">
              <a:lnSpc>
                <a:spcPct val="90000"/>
              </a:lnSpc>
            </a:pPr>
            <a:r>
              <a:rPr lang="es-ES" sz="1100" dirty="0">
                <a:solidFill>
                  <a:schemeClr val="tx2">
                    <a:lumMod val="75000"/>
                  </a:schemeClr>
                </a:solidFill>
              </a:rPr>
              <a:t>A nivel popular:  características lingüísticas de los inmigrados, en general, procedentes del sur (con rasgos innovadores), en contraste con las modalidades norteñas conservadoras presentes allí históricamente y difundidas desde la escuela y los medios de comunicación;</a:t>
            </a:r>
            <a:endParaRPr lang="cs-CZ" sz="1100" dirty="0">
              <a:solidFill>
                <a:schemeClr val="tx2">
                  <a:lumMod val="75000"/>
                </a:schemeClr>
              </a:solidFill>
            </a:endParaRPr>
          </a:p>
          <a:p>
            <a:pPr lvl="0">
              <a:lnSpc>
                <a:spcPct val="90000"/>
              </a:lnSpc>
            </a:pPr>
            <a:r>
              <a:rPr lang="es-ES" sz="1100" dirty="0">
                <a:solidFill>
                  <a:schemeClr val="tx2">
                    <a:lumMod val="75000"/>
                  </a:schemeClr>
                </a:solidFill>
              </a:rPr>
              <a:t>Punto de partida en la descripción: es una modalidad castellana en contacto con otras modalidades dialectales.</a:t>
            </a:r>
            <a:endParaRPr lang="cs-CZ" sz="1100" dirty="0">
              <a:solidFill>
                <a:schemeClr val="tx2">
                  <a:lumMod val="75000"/>
                </a:schemeClr>
              </a:solidFill>
            </a:endParaRPr>
          </a:p>
          <a:p>
            <a:pPr>
              <a:lnSpc>
                <a:spcPct val="90000"/>
              </a:lnSpc>
            </a:pPr>
            <a:r>
              <a:rPr lang="es-ES" sz="1100" b="1" dirty="0">
                <a:solidFill>
                  <a:schemeClr val="tx2">
                    <a:lumMod val="75000"/>
                  </a:schemeClr>
                </a:solidFill>
              </a:rPr>
              <a:t>Plano fónico:</a:t>
            </a:r>
            <a:endParaRPr lang="cs-CZ" sz="1100" b="1" dirty="0">
              <a:solidFill>
                <a:schemeClr val="tx2">
                  <a:lumMod val="75000"/>
                </a:schemeClr>
              </a:solidFill>
            </a:endParaRPr>
          </a:p>
          <a:p>
            <a:pPr lvl="0">
              <a:lnSpc>
                <a:spcPct val="90000"/>
              </a:lnSpc>
            </a:pPr>
            <a:r>
              <a:rPr lang="es-ES" sz="1100" dirty="0">
                <a:solidFill>
                  <a:schemeClr val="tx2">
                    <a:lumMod val="75000"/>
                  </a:schemeClr>
                </a:solidFill>
              </a:rPr>
              <a:t>Yeísmo generalizado;</a:t>
            </a:r>
            <a:endParaRPr lang="cs-CZ" sz="1100" dirty="0">
              <a:solidFill>
                <a:schemeClr val="tx2">
                  <a:lumMod val="75000"/>
                </a:schemeClr>
              </a:solidFill>
            </a:endParaRPr>
          </a:p>
          <a:p>
            <a:pPr lvl="0">
              <a:lnSpc>
                <a:spcPct val="90000"/>
              </a:lnSpc>
            </a:pPr>
            <a:r>
              <a:rPr lang="es-ES" sz="1100" dirty="0">
                <a:solidFill>
                  <a:schemeClr val="tx2">
                    <a:lumMod val="75000"/>
                  </a:schemeClr>
                </a:solidFill>
              </a:rPr>
              <a:t>Tendencia a la aspiración y </a:t>
            </a:r>
            <a:r>
              <a:rPr lang="es-ES" sz="1100" dirty="0" err="1">
                <a:solidFill>
                  <a:schemeClr val="tx2">
                    <a:lumMod val="75000"/>
                  </a:schemeClr>
                </a:solidFill>
              </a:rPr>
              <a:t>asmilación</a:t>
            </a:r>
            <a:r>
              <a:rPr lang="es-ES" sz="1100" dirty="0">
                <a:solidFill>
                  <a:schemeClr val="tx2">
                    <a:lumMod val="75000"/>
                  </a:schemeClr>
                </a:solidFill>
              </a:rPr>
              <a:t> de la /s/ en posición final de sílaba;</a:t>
            </a:r>
            <a:endParaRPr lang="cs-CZ" sz="1100" dirty="0">
              <a:solidFill>
                <a:schemeClr val="tx2">
                  <a:lumMod val="75000"/>
                </a:schemeClr>
              </a:solidFill>
            </a:endParaRPr>
          </a:p>
          <a:p>
            <a:pPr lvl="0">
              <a:lnSpc>
                <a:spcPct val="90000"/>
              </a:lnSpc>
            </a:pPr>
            <a:r>
              <a:rPr lang="es-ES" sz="1100" dirty="0">
                <a:solidFill>
                  <a:schemeClr val="tx2">
                    <a:lumMod val="75000"/>
                  </a:schemeClr>
                </a:solidFill>
              </a:rPr>
              <a:t>Tendencia a la pérdida de la –d-, sobre todo en participios en –</a:t>
            </a:r>
            <a:r>
              <a:rPr lang="es-ES" sz="1100" i="1" dirty="0" err="1">
                <a:solidFill>
                  <a:schemeClr val="tx2">
                    <a:lumMod val="75000"/>
                  </a:schemeClr>
                </a:solidFill>
              </a:rPr>
              <a:t>ado</a:t>
            </a:r>
            <a:r>
              <a:rPr lang="es-ES" sz="1100" dirty="0">
                <a:solidFill>
                  <a:schemeClr val="tx2">
                    <a:lumMod val="75000"/>
                  </a:schemeClr>
                </a:solidFill>
              </a:rPr>
              <a:t>: </a:t>
            </a:r>
            <a:r>
              <a:rPr lang="es-ES" sz="1100" i="1" dirty="0" err="1">
                <a:solidFill>
                  <a:schemeClr val="tx2">
                    <a:lumMod val="75000"/>
                  </a:schemeClr>
                </a:solidFill>
              </a:rPr>
              <a:t>cansao</a:t>
            </a:r>
            <a:r>
              <a:rPr lang="es-ES" sz="1100" dirty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es-ES" sz="1100" i="1" dirty="0" err="1">
                <a:solidFill>
                  <a:schemeClr val="tx2">
                    <a:lumMod val="75000"/>
                  </a:schemeClr>
                </a:solidFill>
              </a:rPr>
              <a:t>acabao</a:t>
            </a:r>
            <a:r>
              <a:rPr lang="es-ES" sz="1100" dirty="0">
                <a:solidFill>
                  <a:schemeClr val="tx2">
                    <a:lumMod val="75000"/>
                  </a:schemeClr>
                </a:solidFill>
              </a:rPr>
              <a:t>, etc.;</a:t>
            </a:r>
            <a:endParaRPr lang="cs-CZ" sz="1100" dirty="0">
              <a:solidFill>
                <a:schemeClr val="tx2">
                  <a:lumMod val="75000"/>
                </a:schemeClr>
              </a:solidFill>
            </a:endParaRPr>
          </a:p>
          <a:p>
            <a:pPr lvl="0">
              <a:lnSpc>
                <a:spcPct val="90000"/>
              </a:lnSpc>
            </a:pPr>
            <a:r>
              <a:rPr lang="es-ES" sz="1100" dirty="0">
                <a:solidFill>
                  <a:schemeClr val="tx2">
                    <a:lumMod val="75000"/>
                  </a:schemeClr>
                </a:solidFill>
              </a:rPr>
              <a:t>Tendencia a la sonorización de /k/ en grupos consonánticos con sibilantes (en Oriente): </a:t>
            </a:r>
            <a:r>
              <a:rPr lang="es-ES" sz="1100" i="1" dirty="0" err="1">
                <a:solidFill>
                  <a:schemeClr val="tx2">
                    <a:lumMod val="75000"/>
                  </a:schemeClr>
                </a:solidFill>
              </a:rPr>
              <a:t>conozgo</a:t>
            </a:r>
            <a:r>
              <a:rPr lang="es-ES" sz="1100" dirty="0">
                <a:solidFill>
                  <a:schemeClr val="tx2">
                    <a:lumMod val="75000"/>
                  </a:schemeClr>
                </a:solidFill>
              </a:rPr>
              <a:t> ‘conozco’, </a:t>
            </a:r>
            <a:r>
              <a:rPr lang="es-ES" sz="1100" i="1" dirty="0" err="1">
                <a:solidFill>
                  <a:schemeClr val="tx2">
                    <a:lumMod val="75000"/>
                  </a:schemeClr>
                </a:solidFill>
              </a:rPr>
              <a:t>pertenezgo</a:t>
            </a:r>
            <a:r>
              <a:rPr lang="es-ES" sz="1100" dirty="0">
                <a:solidFill>
                  <a:schemeClr val="tx2">
                    <a:lumMod val="75000"/>
                  </a:schemeClr>
                </a:solidFill>
              </a:rPr>
              <a:t> ‘pertenezco’, </a:t>
            </a:r>
            <a:r>
              <a:rPr lang="es-ES" sz="1100" i="1" dirty="0" err="1">
                <a:solidFill>
                  <a:schemeClr val="tx2">
                    <a:lumMod val="75000"/>
                  </a:schemeClr>
                </a:solidFill>
              </a:rPr>
              <a:t>muesga</a:t>
            </a:r>
            <a:r>
              <a:rPr lang="es-ES" sz="1100" dirty="0">
                <a:solidFill>
                  <a:schemeClr val="tx2">
                    <a:lumMod val="75000"/>
                  </a:schemeClr>
                </a:solidFill>
              </a:rPr>
              <a:t> ‘muesca’, etc.;</a:t>
            </a:r>
            <a:endParaRPr lang="cs-CZ" sz="1100" dirty="0">
              <a:solidFill>
                <a:schemeClr val="tx2">
                  <a:lumMod val="75000"/>
                </a:schemeClr>
              </a:solidFill>
            </a:endParaRPr>
          </a:p>
          <a:p>
            <a:pPr lvl="0">
              <a:lnSpc>
                <a:spcPct val="90000"/>
              </a:lnSpc>
            </a:pPr>
            <a:r>
              <a:rPr lang="es-ES" sz="1100" dirty="0">
                <a:solidFill>
                  <a:schemeClr val="tx2">
                    <a:lumMod val="75000"/>
                  </a:schemeClr>
                </a:solidFill>
              </a:rPr>
              <a:t>Tendencia a la neutralización de /</a:t>
            </a:r>
            <a:r>
              <a:rPr lang="es-ES" sz="1100" dirty="0" err="1">
                <a:solidFill>
                  <a:schemeClr val="tx2">
                    <a:lumMod val="75000"/>
                  </a:schemeClr>
                </a:solidFill>
              </a:rPr>
              <a:t>l/</a:t>
            </a:r>
            <a:r>
              <a:rPr lang="es-ES" sz="1100" dirty="0">
                <a:solidFill>
                  <a:schemeClr val="tx2">
                    <a:lumMod val="75000"/>
                  </a:schemeClr>
                </a:solidFill>
              </a:rPr>
              <a:t> y /</a:t>
            </a:r>
            <a:r>
              <a:rPr lang="es-ES" sz="1100" dirty="0" err="1">
                <a:solidFill>
                  <a:schemeClr val="tx2">
                    <a:lumMod val="75000"/>
                  </a:schemeClr>
                </a:solidFill>
              </a:rPr>
              <a:t>ɾ</a:t>
            </a:r>
            <a:r>
              <a:rPr lang="es-ES" sz="1100" dirty="0">
                <a:solidFill>
                  <a:schemeClr val="tx2">
                    <a:lumMod val="75000"/>
                  </a:schemeClr>
                </a:solidFill>
              </a:rPr>
              <a:t>/ en el habla popular (en Occidente): </a:t>
            </a:r>
            <a:r>
              <a:rPr lang="es-ES" sz="1100" i="1" dirty="0" err="1">
                <a:solidFill>
                  <a:schemeClr val="tx2">
                    <a:lumMod val="75000"/>
                  </a:schemeClr>
                </a:solidFill>
              </a:rPr>
              <a:t>arbañil</a:t>
            </a:r>
            <a:r>
              <a:rPr lang="es-ES" sz="1100" dirty="0">
                <a:solidFill>
                  <a:schemeClr val="tx2">
                    <a:lumMod val="75000"/>
                  </a:schemeClr>
                </a:solidFill>
              </a:rPr>
              <a:t> ‘albañil’, </a:t>
            </a:r>
            <a:r>
              <a:rPr lang="es-ES" sz="1100" i="1" dirty="0" err="1">
                <a:solidFill>
                  <a:schemeClr val="tx2">
                    <a:lumMod val="75000"/>
                  </a:schemeClr>
                </a:solidFill>
              </a:rPr>
              <a:t>comel</a:t>
            </a:r>
            <a:r>
              <a:rPr lang="es-ES" sz="1100" dirty="0">
                <a:solidFill>
                  <a:schemeClr val="tx2">
                    <a:lumMod val="75000"/>
                  </a:schemeClr>
                </a:solidFill>
              </a:rPr>
              <a:t> ‘comer’, </a:t>
            </a:r>
            <a:r>
              <a:rPr lang="es-ES" sz="1100" i="1" dirty="0" err="1">
                <a:solidFill>
                  <a:schemeClr val="tx2">
                    <a:lumMod val="75000"/>
                  </a:schemeClr>
                </a:solidFill>
              </a:rPr>
              <a:t>colal</a:t>
            </a:r>
            <a:r>
              <a:rPr lang="es-ES" sz="1100" dirty="0">
                <a:solidFill>
                  <a:schemeClr val="tx2">
                    <a:lumMod val="75000"/>
                  </a:schemeClr>
                </a:solidFill>
              </a:rPr>
              <a:t> ‘colar’, etc.;</a:t>
            </a:r>
            <a:endParaRPr lang="cs-CZ" sz="1100" dirty="0">
              <a:solidFill>
                <a:schemeClr val="tx2">
                  <a:lumMod val="75000"/>
                </a:schemeClr>
              </a:solidFill>
            </a:endParaRPr>
          </a:p>
          <a:p>
            <a:pPr lvl="0">
              <a:lnSpc>
                <a:spcPct val="90000"/>
              </a:lnSpc>
            </a:pPr>
            <a:r>
              <a:rPr lang="es-ES" sz="1100" dirty="0">
                <a:solidFill>
                  <a:schemeClr val="tx2">
                    <a:lumMod val="75000"/>
                  </a:schemeClr>
                </a:solidFill>
              </a:rPr>
              <a:t>Tendencia a la pérdida de la </a:t>
            </a:r>
            <a:r>
              <a:rPr lang="es-ES" sz="1100" i="1" dirty="0">
                <a:solidFill>
                  <a:schemeClr val="tx2">
                    <a:lumMod val="75000"/>
                  </a:schemeClr>
                </a:solidFill>
              </a:rPr>
              <a:t>r</a:t>
            </a:r>
            <a:r>
              <a:rPr lang="es-ES" sz="1100" dirty="0">
                <a:solidFill>
                  <a:schemeClr val="tx2">
                    <a:lumMod val="75000"/>
                  </a:schemeClr>
                </a:solidFill>
              </a:rPr>
              <a:t> del infinitivo ante pronombre enclítico (habla popular): </a:t>
            </a:r>
            <a:r>
              <a:rPr lang="es-ES" sz="1100" i="1" dirty="0" err="1">
                <a:solidFill>
                  <a:schemeClr val="tx2">
                    <a:lumMod val="75000"/>
                  </a:schemeClr>
                </a:solidFill>
              </a:rPr>
              <a:t>vestise</a:t>
            </a:r>
            <a:r>
              <a:rPr lang="es-ES" sz="1100" dirty="0">
                <a:solidFill>
                  <a:schemeClr val="tx2">
                    <a:lumMod val="75000"/>
                  </a:schemeClr>
                </a:solidFill>
              </a:rPr>
              <a:t> ‘vestirse’, </a:t>
            </a:r>
            <a:r>
              <a:rPr lang="es-ES" sz="1100" i="1" dirty="0" err="1">
                <a:solidFill>
                  <a:schemeClr val="tx2">
                    <a:lumMod val="75000"/>
                  </a:schemeClr>
                </a:solidFill>
              </a:rPr>
              <a:t>decilo</a:t>
            </a:r>
            <a:r>
              <a:rPr lang="es-ES" sz="1100" dirty="0">
                <a:solidFill>
                  <a:schemeClr val="tx2">
                    <a:lumMod val="75000"/>
                  </a:schemeClr>
                </a:solidFill>
              </a:rPr>
              <a:t> ‘decirlo’, </a:t>
            </a:r>
            <a:r>
              <a:rPr lang="es-ES" sz="1100" i="1" dirty="0" err="1">
                <a:solidFill>
                  <a:schemeClr val="tx2">
                    <a:lumMod val="75000"/>
                  </a:schemeClr>
                </a:solidFill>
              </a:rPr>
              <a:t>dejate</a:t>
            </a:r>
            <a:r>
              <a:rPr lang="es-ES" sz="1100" dirty="0">
                <a:solidFill>
                  <a:schemeClr val="tx2">
                    <a:lumMod val="75000"/>
                  </a:schemeClr>
                </a:solidFill>
              </a:rPr>
              <a:t> ‘dejarte’, etc.</a:t>
            </a:r>
            <a:endParaRPr lang="cs-CZ" sz="11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86180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D306B45-25EE-434D-ABA9-A27B79320C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99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F5D34922-1A74-4548-9F4D-3A2D1A7FD5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6019" y="942108"/>
            <a:ext cx="3256550" cy="4969113"/>
          </a:xfrm>
        </p:spPr>
        <p:txBody>
          <a:bodyPr anchor="ctr">
            <a:normAutofit/>
          </a:bodyPr>
          <a:lstStyle/>
          <a:p>
            <a:r>
              <a:rPr lang="es-ES" dirty="0">
                <a:solidFill>
                  <a:schemeClr val="tx2">
                    <a:lumMod val="75000"/>
                  </a:schemeClr>
                </a:solidFill>
              </a:rPr>
              <a:t>Madrid y el castellano manchego</a:t>
            </a:r>
            <a:r>
              <a:rPr lang="cs-CZ" dirty="0">
                <a:solidFill>
                  <a:schemeClr val="tx2">
                    <a:lumMod val="75000"/>
                  </a:schemeClr>
                </a:solidFill>
              </a:rPr>
              <a:t> </a:t>
            </a:r>
            <a:endParaRPr lang="cs-CZ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A42F85E-4939-431E-8B4A-EC07C8E0AB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7EBB3F9-D6F7-4F6A-8843-9FEBA15E49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871831"/>
            <a:ext cx="0" cy="3200400"/>
          </a:xfrm>
          <a:prstGeom prst="line">
            <a:avLst/>
          </a:prstGeom>
          <a:ln w="1587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Group 13">
            <a:extLst>
              <a:ext uri="{FF2B5EF4-FFF2-40B4-BE49-F238E27FC236}">
                <a16:creationId xmlns:a16="http://schemas.microsoft.com/office/drawing/2014/main" id="{5D2B17EF-74EB-4C33-B2E2-8E727B2E7D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6009967" y="0"/>
            <a:ext cx="6176982" cy="6853245"/>
            <a:chOff x="2487613" y="285750"/>
            <a:chExt cx="2428876" cy="5654676"/>
          </a:xfrm>
          <a:solidFill>
            <a:schemeClr val="bg1">
              <a:alpha val="30000"/>
            </a:schemeClr>
          </a:solidFill>
        </p:grpSpPr>
        <p:sp>
          <p:nvSpPr>
            <p:cNvPr id="15" name="Freeform 11">
              <a:extLst>
                <a:ext uri="{FF2B5EF4-FFF2-40B4-BE49-F238E27FC236}">
                  <a16:creationId xmlns:a16="http://schemas.microsoft.com/office/drawing/2014/main" id="{0A5F1F8A-3206-4B86-883F-65E98BB6E4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6" name="Freeform 12">
              <a:extLst>
                <a:ext uri="{FF2B5EF4-FFF2-40B4-BE49-F238E27FC236}">
                  <a16:creationId xmlns:a16="http://schemas.microsoft.com/office/drawing/2014/main" id="{6935F8C7-CC88-4243-9786-F3CDBF04A0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7" name="Freeform 13">
              <a:extLst>
                <a:ext uri="{FF2B5EF4-FFF2-40B4-BE49-F238E27FC236}">
                  <a16:creationId xmlns:a16="http://schemas.microsoft.com/office/drawing/2014/main" id="{9AF7BAD9-71B3-40D8-A089-EFF7FE67BD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8" name="Freeform 14">
              <a:extLst>
                <a:ext uri="{FF2B5EF4-FFF2-40B4-BE49-F238E27FC236}">
                  <a16:creationId xmlns:a16="http://schemas.microsoft.com/office/drawing/2014/main" id="{6467094F-AEF0-4D3B-BB76-8B3C1F08B9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9" name="Freeform 15">
              <a:extLst>
                <a:ext uri="{FF2B5EF4-FFF2-40B4-BE49-F238E27FC236}">
                  <a16:creationId xmlns:a16="http://schemas.microsoft.com/office/drawing/2014/main" id="{36F56AF9-DEF1-44E7-BF42-6AAC1AA9D1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0" name="Freeform 16">
              <a:extLst>
                <a:ext uri="{FF2B5EF4-FFF2-40B4-BE49-F238E27FC236}">
                  <a16:creationId xmlns:a16="http://schemas.microsoft.com/office/drawing/2014/main" id="{A43EBE71-20BA-4A40-A513-516678089D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1" name="Freeform 17">
              <a:extLst>
                <a:ext uri="{FF2B5EF4-FFF2-40B4-BE49-F238E27FC236}">
                  <a16:creationId xmlns:a16="http://schemas.microsoft.com/office/drawing/2014/main" id="{1DB39648-7B38-4D0B-93C5-048EC4A45C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2" name="Freeform 18">
              <a:extLst>
                <a:ext uri="{FF2B5EF4-FFF2-40B4-BE49-F238E27FC236}">
                  <a16:creationId xmlns:a16="http://schemas.microsoft.com/office/drawing/2014/main" id="{8DD2661F-DE5F-45EA-B30B-7C65896388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3" name="Freeform 19">
              <a:extLst>
                <a:ext uri="{FF2B5EF4-FFF2-40B4-BE49-F238E27FC236}">
                  <a16:creationId xmlns:a16="http://schemas.microsoft.com/office/drawing/2014/main" id="{ABF0A0E5-E68E-4183-A913-228692FD85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4" y="468286"/>
              <a:ext cx="1768475" cy="4262464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4" name="Freeform 20">
              <a:extLst>
                <a:ext uri="{FF2B5EF4-FFF2-40B4-BE49-F238E27FC236}">
                  <a16:creationId xmlns:a16="http://schemas.microsoft.com/office/drawing/2014/main" id="{615D8F55-8ACD-4EFE-A832-06E785479E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5" name="Freeform 21">
              <a:extLst>
                <a:ext uri="{FF2B5EF4-FFF2-40B4-BE49-F238E27FC236}">
                  <a16:creationId xmlns:a16="http://schemas.microsoft.com/office/drawing/2014/main" id="{0FDF4201-8CEC-474B-A6B1-88039B7041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6" name="Freeform 22">
              <a:extLst>
                <a:ext uri="{FF2B5EF4-FFF2-40B4-BE49-F238E27FC236}">
                  <a16:creationId xmlns:a16="http://schemas.microsoft.com/office/drawing/2014/main" id="{0F60AEA4-B25F-417E-93FC-59686DFBE5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BCD060D-0545-E64A-B896-4495E7135D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49062" y="942108"/>
            <a:ext cx="6455549" cy="4969114"/>
          </a:xfrm>
        </p:spPr>
        <p:txBody>
          <a:bodyPr anchor="ctr"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s-ES" sz="1400" b="1" dirty="0">
                <a:solidFill>
                  <a:schemeClr val="tx2">
                    <a:lumMod val="75000"/>
                  </a:schemeClr>
                </a:solidFill>
              </a:rPr>
              <a:t>Plano gramatical:</a:t>
            </a:r>
            <a:endParaRPr lang="cs-CZ" sz="1400" b="1" dirty="0">
              <a:solidFill>
                <a:schemeClr val="tx2">
                  <a:lumMod val="75000"/>
                </a:schemeClr>
              </a:solidFill>
            </a:endParaRPr>
          </a:p>
          <a:p>
            <a:pPr lvl="0">
              <a:lnSpc>
                <a:spcPct val="90000"/>
              </a:lnSpc>
            </a:pPr>
            <a:r>
              <a:rPr lang="es-ES" sz="1400" dirty="0">
                <a:solidFill>
                  <a:schemeClr val="tx2">
                    <a:lumMod val="75000"/>
                  </a:schemeClr>
                </a:solidFill>
              </a:rPr>
              <a:t>Tendencia a superlativos en –</a:t>
            </a:r>
            <a:r>
              <a:rPr lang="es-ES" sz="1400" i="1" dirty="0">
                <a:solidFill>
                  <a:schemeClr val="tx2">
                    <a:lumMod val="75000"/>
                  </a:schemeClr>
                </a:solidFill>
              </a:rPr>
              <a:t>ismo</a:t>
            </a:r>
            <a:r>
              <a:rPr lang="es-ES" sz="1400" dirty="0">
                <a:solidFill>
                  <a:schemeClr val="tx2">
                    <a:lumMod val="75000"/>
                  </a:schemeClr>
                </a:solidFill>
              </a:rPr>
              <a:t>: </a:t>
            </a:r>
            <a:r>
              <a:rPr lang="es-ES" sz="1400" i="1" dirty="0" err="1">
                <a:solidFill>
                  <a:schemeClr val="tx2">
                    <a:lumMod val="75000"/>
                  </a:schemeClr>
                </a:solidFill>
              </a:rPr>
              <a:t>muchismo</a:t>
            </a:r>
            <a:r>
              <a:rPr lang="es-ES" sz="1400" dirty="0">
                <a:solidFill>
                  <a:schemeClr val="tx2">
                    <a:lumMod val="75000"/>
                  </a:schemeClr>
                </a:solidFill>
              </a:rPr>
              <a:t> ‘muchísimo’, </a:t>
            </a:r>
            <a:r>
              <a:rPr lang="es-ES" sz="1400" i="1" dirty="0" err="1">
                <a:solidFill>
                  <a:schemeClr val="tx2">
                    <a:lumMod val="75000"/>
                  </a:schemeClr>
                </a:solidFill>
              </a:rPr>
              <a:t>buenismo</a:t>
            </a:r>
            <a:r>
              <a:rPr lang="es-ES" sz="1400" dirty="0">
                <a:solidFill>
                  <a:schemeClr val="tx2">
                    <a:lumMod val="75000"/>
                  </a:schemeClr>
                </a:solidFill>
              </a:rPr>
              <a:t> ‘buenísimo’, etc.</a:t>
            </a:r>
            <a:endParaRPr lang="cs-CZ" sz="1400" dirty="0">
              <a:solidFill>
                <a:schemeClr val="tx2">
                  <a:lumMod val="75000"/>
                </a:schemeClr>
              </a:solidFill>
            </a:endParaRPr>
          </a:p>
          <a:p>
            <a:pPr lvl="0">
              <a:lnSpc>
                <a:spcPct val="90000"/>
              </a:lnSpc>
            </a:pPr>
            <a:r>
              <a:rPr lang="es-ES" sz="1400" dirty="0">
                <a:solidFill>
                  <a:schemeClr val="tx2">
                    <a:lumMod val="75000"/>
                  </a:schemeClr>
                </a:solidFill>
              </a:rPr>
              <a:t>Laísmo (al Norte): </a:t>
            </a:r>
            <a:r>
              <a:rPr lang="es-ES" sz="1400" i="1" dirty="0">
                <a:solidFill>
                  <a:schemeClr val="tx2">
                    <a:lumMod val="75000"/>
                  </a:schemeClr>
                </a:solidFill>
              </a:rPr>
              <a:t>La comenté qué pasó</a:t>
            </a:r>
            <a:r>
              <a:rPr lang="es-ES" sz="1400" dirty="0">
                <a:solidFill>
                  <a:schemeClr val="tx2">
                    <a:lumMod val="75000"/>
                  </a:schemeClr>
                </a:solidFill>
              </a:rPr>
              <a:t>.</a:t>
            </a:r>
            <a:endParaRPr lang="cs-CZ" sz="1400" dirty="0">
              <a:solidFill>
                <a:schemeClr val="tx2">
                  <a:lumMod val="75000"/>
                </a:schemeClr>
              </a:solidFill>
            </a:endParaRPr>
          </a:p>
          <a:p>
            <a:pPr>
              <a:lnSpc>
                <a:spcPct val="90000"/>
              </a:lnSpc>
            </a:pPr>
            <a:r>
              <a:rPr lang="es-ES" sz="1400" b="1" dirty="0">
                <a:solidFill>
                  <a:schemeClr val="tx2">
                    <a:lumMod val="75000"/>
                  </a:schemeClr>
                </a:solidFill>
              </a:rPr>
              <a:t>Plano léxico:</a:t>
            </a:r>
            <a:endParaRPr lang="cs-CZ" sz="1400" b="1" dirty="0">
              <a:solidFill>
                <a:schemeClr val="tx2">
                  <a:lumMod val="75000"/>
                </a:schemeClr>
              </a:solidFill>
            </a:endParaRPr>
          </a:p>
          <a:p>
            <a:pPr lvl="0">
              <a:lnSpc>
                <a:spcPct val="90000"/>
              </a:lnSpc>
            </a:pPr>
            <a:r>
              <a:rPr lang="es-ES" sz="1400" dirty="0">
                <a:solidFill>
                  <a:schemeClr val="tx2">
                    <a:lumMod val="75000"/>
                  </a:schemeClr>
                </a:solidFill>
              </a:rPr>
              <a:t>Usos léxicos originarios en áreas circundantes.</a:t>
            </a:r>
            <a:endParaRPr lang="cs-CZ" sz="1400" dirty="0">
              <a:solidFill>
                <a:schemeClr val="tx2">
                  <a:lumMod val="75000"/>
                </a:schemeClr>
              </a:solidFill>
            </a:endParaRPr>
          </a:p>
          <a:p>
            <a:pPr>
              <a:lnSpc>
                <a:spcPct val="90000"/>
              </a:lnSpc>
            </a:pPr>
            <a:r>
              <a:rPr lang="es-ES" sz="1400" dirty="0">
                <a:solidFill>
                  <a:schemeClr val="tx2">
                    <a:lumMod val="75000"/>
                  </a:schemeClr>
                </a:solidFill>
              </a:rPr>
              <a:t>División según rasgos fonéticos:</a:t>
            </a:r>
            <a:endParaRPr lang="cs-CZ" sz="1400" dirty="0">
              <a:solidFill>
                <a:schemeClr val="tx2">
                  <a:lumMod val="75000"/>
                </a:schemeClr>
              </a:solidFill>
            </a:endParaRPr>
          </a:p>
          <a:p>
            <a:pPr lvl="0">
              <a:lnSpc>
                <a:spcPct val="90000"/>
              </a:lnSpc>
            </a:pPr>
            <a:r>
              <a:rPr lang="es-ES" sz="1400" dirty="0">
                <a:solidFill>
                  <a:schemeClr val="tx2">
                    <a:lumMod val="75000"/>
                  </a:schemeClr>
                </a:solidFill>
              </a:rPr>
              <a:t>Más conservadoras: Madrid, Guadalajara y el Norte de Cuenca;</a:t>
            </a:r>
            <a:endParaRPr lang="cs-CZ" sz="1400" dirty="0">
              <a:solidFill>
                <a:schemeClr val="tx2">
                  <a:lumMod val="75000"/>
                </a:schemeClr>
              </a:solidFill>
            </a:endParaRPr>
          </a:p>
          <a:p>
            <a:pPr lvl="0">
              <a:lnSpc>
                <a:spcPct val="90000"/>
              </a:lnSpc>
            </a:pPr>
            <a:r>
              <a:rPr lang="es-ES" sz="1400" dirty="0">
                <a:solidFill>
                  <a:schemeClr val="tx2">
                    <a:lumMod val="75000"/>
                  </a:schemeClr>
                </a:solidFill>
              </a:rPr>
              <a:t>Más innovadoras: Toledo, Ciudad Real y Albacete =&gt; más próximas con las hablas andaluzas (CR) y murcianas (Al).</a:t>
            </a:r>
            <a:endParaRPr lang="cs-CZ" sz="1400" dirty="0">
              <a:solidFill>
                <a:schemeClr val="tx2">
                  <a:lumMod val="75000"/>
                </a:schemeClr>
              </a:solidFill>
            </a:endParaRPr>
          </a:p>
          <a:p>
            <a:pPr>
              <a:lnSpc>
                <a:spcPct val="90000"/>
              </a:lnSpc>
            </a:pPr>
            <a:r>
              <a:rPr lang="es-ES" sz="1400" dirty="0">
                <a:solidFill>
                  <a:schemeClr val="tx2">
                    <a:lumMod val="75000"/>
                  </a:schemeClr>
                </a:solidFill>
              </a:rPr>
              <a:t>División según aspectos léxicos:</a:t>
            </a:r>
            <a:endParaRPr lang="cs-CZ" sz="1400" dirty="0">
              <a:solidFill>
                <a:schemeClr val="tx2">
                  <a:lumMod val="75000"/>
                </a:schemeClr>
              </a:solidFill>
            </a:endParaRPr>
          </a:p>
          <a:p>
            <a:pPr lvl="0">
              <a:lnSpc>
                <a:spcPct val="90000"/>
              </a:lnSpc>
            </a:pPr>
            <a:r>
              <a:rPr lang="es-ES" sz="1400" dirty="0">
                <a:solidFill>
                  <a:schemeClr val="tx2">
                    <a:lumMod val="75000"/>
                  </a:schemeClr>
                </a:solidFill>
              </a:rPr>
              <a:t>Áreas occidentales: influencias de las hablas leonesas y extremeñas;</a:t>
            </a:r>
            <a:endParaRPr lang="cs-CZ" sz="1400" dirty="0">
              <a:solidFill>
                <a:schemeClr val="tx2">
                  <a:lumMod val="75000"/>
                </a:schemeClr>
              </a:solidFill>
            </a:endParaRPr>
          </a:p>
          <a:p>
            <a:pPr lvl="0">
              <a:lnSpc>
                <a:spcPct val="90000"/>
              </a:lnSpc>
            </a:pPr>
            <a:r>
              <a:rPr lang="es-ES" sz="1400" dirty="0">
                <a:solidFill>
                  <a:schemeClr val="tx2">
                    <a:lumMod val="75000"/>
                  </a:schemeClr>
                </a:solidFill>
              </a:rPr>
              <a:t>Áreas orientales: Aragón y el castellano de Valencia.</a:t>
            </a:r>
            <a:endParaRPr lang="cs-CZ" sz="1400" dirty="0">
              <a:solidFill>
                <a:schemeClr val="tx2">
                  <a:lumMod val="75000"/>
                </a:schemeClr>
              </a:solidFill>
            </a:endParaRPr>
          </a:p>
          <a:p>
            <a:pPr>
              <a:lnSpc>
                <a:spcPct val="90000"/>
              </a:lnSpc>
            </a:pPr>
            <a:endParaRPr lang="cs-CZ" sz="1400" dirty="0">
              <a:solidFill>
                <a:schemeClr val="tx2">
                  <a:lumMod val="75000"/>
                </a:schemeClr>
              </a:solidFill>
            </a:endParaRPr>
          </a:p>
          <a:p>
            <a:pPr>
              <a:lnSpc>
                <a:spcPct val="90000"/>
              </a:lnSpc>
            </a:pPr>
            <a:r>
              <a:rPr lang="cs-CZ" sz="1400" b="1" dirty="0" err="1">
                <a:solidFill>
                  <a:schemeClr val="tx2">
                    <a:lumMod val="75000"/>
                  </a:schemeClr>
                </a:solidFill>
              </a:rPr>
              <a:t>Ejemplos</a:t>
            </a:r>
            <a:r>
              <a:rPr lang="cs-CZ" sz="1400" b="1" dirty="0">
                <a:solidFill>
                  <a:schemeClr val="tx2">
                    <a:lumMod val="75000"/>
                  </a:schemeClr>
                </a:solidFill>
              </a:rPr>
              <a:t>:</a:t>
            </a:r>
          </a:p>
          <a:p>
            <a:pPr>
              <a:lnSpc>
                <a:spcPct val="90000"/>
              </a:lnSpc>
            </a:pPr>
            <a:r>
              <a:rPr lang="cs-CZ" sz="1400" b="1" dirty="0">
                <a:solidFill>
                  <a:schemeClr val="tx2">
                    <a:lumMod val="75000"/>
                  </a:schemeClr>
                </a:solidFill>
                <a:hlinkClick r:id="rId2"/>
              </a:rPr>
              <a:t>Madrid</a:t>
            </a:r>
            <a:endParaRPr lang="cs-CZ" sz="1400" b="1" dirty="0">
              <a:solidFill>
                <a:schemeClr val="tx2">
                  <a:lumMod val="75000"/>
                </a:schemeClr>
              </a:solidFill>
            </a:endParaRPr>
          </a:p>
          <a:p>
            <a:pPr>
              <a:lnSpc>
                <a:spcPct val="90000"/>
              </a:lnSpc>
            </a:pPr>
            <a:r>
              <a:rPr lang="cs-CZ" sz="1400" b="1" dirty="0">
                <a:solidFill>
                  <a:schemeClr val="tx2">
                    <a:lumMod val="75000"/>
                  </a:schemeClr>
                </a:solidFill>
                <a:hlinkClick r:id="rId3"/>
              </a:rPr>
              <a:t>Madrid 2</a:t>
            </a:r>
            <a:endParaRPr lang="cs-CZ" sz="14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57934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3F4C104D-5F30-4811-9376-566B26E471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786"/>
            <a:ext cx="12192000" cy="685403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DF124037-369C-CD4C-91E3-BA362F727B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9224" y="645106"/>
            <a:ext cx="3650279" cy="1259894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 dirty="0"/>
              <a:t>Las </a:t>
            </a:r>
            <a:r>
              <a:rPr lang="en-US" sz="2800" dirty="0" err="1"/>
              <a:t>áreas</a:t>
            </a:r>
            <a:r>
              <a:rPr lang="en-US" sz="2800" dirty="0"/>
              <a:t> del </a:t>
            </a:r>
            <a:r>
              <a:rPr lang="en-US" sz="2800" dirty="0" err="1"/>
              <a:t>español</a:t>
            </a:r>
            <a:r>
              <a:rPr lang="en-US" sz="2800" dirty="0"/>
              <a:t> </a:t>
            </a:r>
            <a:r>
              <a:rPr lang="en-US" sz="2800" dirty="0" err="1"/>
              <a:t>en</a:t>
            </a:r>
            <a:r>
              <a:rPr lang="en-US" sz="2800" dirty="0"/>
              <a:t> Europa</a:t>
            </a:r>
            <a:endParaRPr lang="cs-CZ" sz="2800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815E34B-5D02-4E01-A936-E8E1C0AB6F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C1201B1-F7F2-0346-8791-26591D16C4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9225" y="2133600"/>
            <a:ext cx="3650278" cy="3759253"/>
          </a:xfrm>
        </p:spPr>
        <p:txBody>
          <a:bodyPr>
            <a:normAutofit/>
          </a:bodyPr>
          <a:lstStyle/>
          <a:p>
            <a:endParaRPr lang="cs-CZ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05FF9F3C-DF41-BF4F-ADDE-A6EC824FF12B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218482" y="640080"/>
            <a:ext cx="5755698" cy="5252773"/>
          </a:xfrm>
          <a:prstGeom prst="rect">
            <a:avLst/>
          </a:prstGeom>
          <a:noFill/>
        </p:spPr>
      </p:pic>
      <p:sp>
        <p:nvSpPr>
          <p:cNvPr id="15" name="Freeform 11">
            <a:extLst>
              <a:ext uri="{FF2B5EF4-FFF2-40B4-BE49-F238E27FC236}">
                <a16:creationId xmlns:a16="http://schemas.microsoft.com/office/drawing/2014/main" id="{7DE3414B-B032-4710-A468-D3285E38C5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6061223"/>
            <a:ext cx="1038036" cy="506277"/>
          </a:xfrm>
          <a:custGeom>
            <a:avLst/>
            <a:gdLst>
              <a:gd name="connsiteX0" fmla="*/ 0 w 1038036"/>
              <a:gd name="connsiteY0" fmla="*/ 0 h 506277"/>
              <a:gd name="connsiteX1" fmla="*/ 182880 w 1038036"/>
              <a:gd name="connsiteY1" fmla="*/ 0 h 506277"/>
              <a:gd name="connsiteX2" fmla="*/ 291705 w 1038036"/>
              <a:gd name="connsiteY2" fmla="*/ 0 h 506277"/>
              <a:gd name="connsiteX3" fmla="*/ 291705 w 1038036"/>
              <a:gd name="connsiteY3" fmla="*/ 151 h 506277"/>
              <a:gd name="connsiteX4" fmla="*/ 692049 w 1038036"/>
              <a:gd name="connsiteY4" fmla="*/ 705 h 506277"/>
              <a:gd name="connsiteX5" fmla="*/ 782744 w 1038036"/>
              <a:gd name="connsiteY5" fmla="*/ 705 h 506277"/>
              <a:gd name="connsiteX6" fmla="*/ 797001 w 1038036"/>
              <a:gd name="connsiteY6" fmla="*/ 5473 h 506277"/>
              <a:gd name="connsiteX7" fmla="*/ 801982 w 1038036"/>
              <a:gd name="connsiteY7" fmla="*/ 10242 h 506277"/>
              <a:gd name="connsiteX8" fmla="*/ 1030951 w 1038036"/>
              <a:gd name="connsiteY8" fmla="*/ 239185 h 506277"/>
              <a:gd name="connsiteX9" fmla="*/ 1030951 w 1038036"/>
              <a:gd name="connsiteY9" fmla="*/ 267797 h 506277"/>
              <a:gd name="connsiteX10" fmla="*/ 801982 w 1038036"/>
              <a:gd name="connsiteY10" fmla="*/ 496740 h 506277"/>
              <a:gd name="connsiteX11" fmla="*/ 797001 w 1038036"/>
              <a:gd name="connsiteY11" fmla="*/ 501508 h 506277"/>
              <a:gd name="connsiteX12" fmla="*/ 782744 w 1038036"/>
              <a:gd name="connsiteY12" fmla="*/ 506277 h 506277"/>
              <a:gd name="connsiteX13" fmla="*/ 692049 w 1038036"/>
              <a:gd name="connsiteY13" fmla="*/ 506277 h 506277"/>
              <a:gd name="connsiteX14" fmla="*/ 291705 w 1038036"/>
              <a:gd name="connsiteY14" fmla="*/ 505140 h 506277"/>
              <a:gd name="connsiteX15" fmla="*/ 291705 w 1038036"/>
              <a:gd name="connsiteY15" fmla="*/ 506277 h 506277"/>
              <a:gd name="connsiteX16" fmla="*/ 0 w 1038036"/>
              <a:gd name="connsiteY16" fmla="*/ 506277 h 506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038036" h="506277">
                <a:moveTo>
                  <a:pt x="0" y="0"/>
                </a:moveTo>
                <a:lnTo>
                  <a:pt x="182880" y="0"/>
                </a:lnTo>
                <a:lnTo>
                  <a:pt x="291705" y="0"/>
                </a:lnTo>
                <a:lnTo>
                  <a:pt x="291705" y="151"/>
                </a:lnTo>
                <a:lnTo>
                  <a:pt x="692049" y="705"/>
                </a:lnTo>
                <a:lnTo>
                  <a:pt x="782744" y="705"/>
                </a:lnTo>
                <a:cubicBezTo>
                  <a:pt x="787553" y="705"/>
                  <a:pt x="792363" y="5473"/>
                  <a:pt x="797001" y="5473"/>
                </a:cubicBezTo>
                <a:cubicBezTo>
                  <a:pt x="797001" y="10242"/>
                  <a:pt x="801982" y="10242"/>
                  <a:pt x="801982" y="10242"/>
                </a:cubicBezTo>
                <a:lnTo>
                  <a:pt x="1030951" y="239185"/>
                </a:lnTo>
                <a:cubicBezTo>
                  <a:pt x="1040398" y="248722"/>
                  <a:pt x="1040398" y="258259"/>
                  <a:pt x="1030951" y="267797"/>
                </a:cubicBezTo>
                <a:lnTo>
                  <a:pt x="801982" y="496740"/>
                </a:lnTo>
                <a:cubicBezTo>
                  <a:pt x="800436" y="498363"/>
                  <a:pt x="798547" y="499885"/>
                  <a:pt x="797001" y="501508"/>
                </a:cubicBezTo>
                <a:cubicBezTo>
                  <a:pt x="792363" y="506277"/>
                  <a:pt x="787553" y="506277"/>
                  <a:pt x="782744" y="506277"/>
                </a:cubicBezTo>
                <a:lnTo>
                  <a:pt x="692049" y="506277"/>
                </a:lnTo>
                <a:lnTo>
                  <a:pt x="291705" y="505140"/>
                </a:lnTo>
                <a:lnTo>
                  <a:pt x="291705" y="506277"/>
                </a:lnTo>
                <a:lnTo>
                  <a:pt x="0" y="506277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3826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D306B45-25EE-434D-ABA9-A27B79320C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99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88E208A2-0FF8-C54B-A1AF-AC5F66E524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6019" y="942108"/>
            <a:ext cx="3256550" cy="4969113"/>
          </a:xfrm>
        </p:spPr>
        <p:txBody>
          <a:bodyPr anchor="ctr">
            <a:normAutofit/>
          </a:bodyPr>
          <a:lstStyle/>
          <a:p>
            <a:r>
              <a:rPr lang="es-ES" dirty="0">
                <a:solidFill>
                  <a:schemeClr val="tx2">
                    <a:lumMod val="75000"/>
                  </a:schemeClr>
                </a:solidFill>
              </a:rPr>
              <a:t>El español septentrional o castellano</a:t>
            </a:r>
            <a:r>
              <a:rPr lang="cs-CZ" dirty="0">
                <a:solidFill>
                  <a:schemeClr val="tx2">
                    <a:lumMod val="75000"/>
                  </a:schemeClr>
                </a:solidFill>
              </a:rPr>
              <a:t> 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A42F85E-4939-431E-8B4A-EC07C8E0AB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7EBB3F9-D6F7-4F6A-8843-9FEBA15E49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871831"/>
            <a:ext cx="0" cy="3200400"/>
          </a:xfrm>
          <a:prstGeom prst="line">
            <a:avLst/>
          </a:prstGeom>
          <a:ln w="1587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Group 13">
            <a:extLst>
              <a:ext uri="{FF2B5EF4-FFF2-40B4-BE49-F238E27FC236}">
                <a16:creationId xmlns:a16="http://schemas.microsoft.com/office/drawing/2014/main" id="{5D2B17EF-74EB-4C33-B2E2-8E727B2E7D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6009967" y="0"/>
            <a:ext cx="6176982" cy="6853245"/>
            <a:chOff x="2487613" y="285750"/>
            <a:chExt cx="2428876" cy="5654676"/>
          </a:xfrm>
          <a:solidFill>
            <a:schemeClr val="bg1">
              <a:alpha val="30000"/>
            </a:schemeClr>
          </a:solidFill>
        </p:grpSpPr>
        <p:sp>
          <p:nvSpPr>
            <p:cNvPr id="15" name="Freeform 11">
              <a:extLst>
                <a:ext uri="{FF2B5EF4-FFF2-40B4-BE49-F238E27FC236}">
                  <a16:creationId xmlns:a16="http://schemas.microsoft.com/office/drawing/2014/main" id="{0A5F1F8A-3206-4B86-883F-65E98BB6E4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6" name="Freeform 12">
              <a:extLst>
                <a:ext uri="{FF2B5EF4-FFF2-40B4-BE49-F238E27FC236}">
                  <a16:creationId xmlns:a16="http://schemas.microsoft.com/office/drawing/2014/main" id="{6935F8C7-CC88-4243-9786-F3CDBF04A0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7" name="Freeform 13">
              <a:extLst>
                <a:ext uri="{FF2B5EF4-FFF2-40B4-BE49-F238E27FC236}">
                  <a16:creationId xmlns:a16="http://schemas.microsoft.com/office/drawing/2014/main" id="{9AF7BAD9-71B3-40D8-A089-EFF7FE67BD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8" name="Freeform 14">
              <a:extLst>
                <a:ext uri="{FF2B5EF4-FFF2-40B4-BE49-F238E27FC236}">
                  <a16:creationId xmlns:a16="http://schemas.microsoft.com/office/drawing/2014/main" id="{6467094F-AEF0-4D3B-BB76-8B3C1F08B9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9" name="Freeform 15">
              <a:extLst>
                <a:ext uri="{FF2B5EF4-FFF2-40B4-BE49-F238E27FC236}">
                  <a16:creationId xmlns:a16="http://schemas.microsoft.com/office/drawing/2014/main" id="{36F56AF9-DEF1-44E7-BF42-6AAC1AA9D1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0" name="Freeform 16">
              <a:extLst>
                <a:ext uri="{FF2B5EF4-FFF2-40B4-BE49-F238E27FC236}">
                  <a16:creationId xmlns:a16="http://schemas.microsoft.com/office/drawing/2014/main" id="{A43EBE71-20BA-4A40-A513-516678089D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1" name="Freeform 17">
              <a:extLst>
                <a:ext uri="{FF2B5EF4-FFF2-40B4-BE49-F238E27FC236}">
                  <a16:creationId xmlns:a16="http://schemas.microsoft.com/office/drawing/2014/main" id="{1DB39648-7B38-4D0B-93C5-048EC4A45C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2" name="Freeform 18">
              <a:extLst>
                <a:ext uri="{FF2B5EF4-FFF2-40B4-BE49-F238E27FC236}">
                  <a16:creationId xmlns:a16="http://schemas.microsoft.com/office/drawing/2014/main" id="{8DD2661F-DE5F-45EA-B30B-7C65896388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3" name="Freeform 19">
              <a:extLst>
                <a:ext uri="{FF2B5EF4-FFF2-40B4-BE49-F238E27FC236}">
                  <a16:creationId xmlns:a16="http://schemas.microsoft.com/office/drawing/2014/main" id="{ABF0A0E5-E68E-4183-A913-228692FD85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4" y="468286"/>
              <a:ext cx="1768475" cy="4262464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4" name="Freeform 20">
              <a:extLst>
                <a:ext uri="{FF2B5EF4-FFF2-40B4-BE49-F238E27FC236}">
                  <a16:creationId xmlns:a16="http://schemas.microsoft.com/office/drawing/2014/main" id="{615D8F55-8ACD-4EFE-A832-06E785479E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5" name="Freeform 21">
              <a:extLst>
                <a:ext uri="{FF2B5EF4-FFF2-40B4-BE49-F238E27FC236}">
                  <a16:creationId xmlns:a16="http://schemas.microsoft.com/office/drawing/2014/main" id="{0FDF4201-8CEC-474B-A6B1-88039B7041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6" name="Freeform 22">
              <a:extLst>
                <a:ext uri="{FF2B5EF4-FFF2-40B4-BE49-F238E27FC236}">
                  <a16:creationId xmlns:a16="http://schemas.microsoft.com/office/drawing/2014/main" id="{0F60AEA4-B25F-417E-93FC-59686DFBE5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8CAEA48-3B33-9F40-BBC5-1254448FC9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49062" y="942108"/>
            <a:ext cx="6455549" cy="4969114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s-ES" sz="1100" b="1" dirty="0">
                <a:solidFill>
                  <a:schemeClr val="tx2">
                    <a:lumMod val="75000"/>
                  </a:schemeClr>
                </a:solidFill>
              </a:rPr>
              <a:t>La falsa imagen del español de España</a:t>
            </a:r>
            <a:endParaRPr lang="cs-CZ" sz="1100" b="1" dirty="0">
              <a:solidFill>
                <a:schemeClr val="tx2">
                  <a:lumMod val="75000"/>
                </a:schemeClr>
              </a:solidFill>
            </a:endParaRPr>
          </a:p>
          <a:p>
            <a:pPr lvl="0">
              <a:lnSpc>
                <a:spcPct val="90000"/>
              </a:lnSpc>
            </a:pPr>
            <a:r>
              <a:rPr lang="es-ES" sz="1100" dirty="0">
                <a:solidFill>
                  <a:schemeClr val="tx2">
                    <a:lumMod val="75000"/>
                  </a:schemeClr>
                </a:solidFill>
              </a:rPr>
              <a:t>Diversificación interna del español de España – mayor distancia entre los valles del Pirineo aragonés y las costas de Andalucía que entre las hablas de México y Patagonia;</a:t>
            </a:r>
            <a:endParaRPr lang="cs-CZ" sz="1100" dirty="0">
              <a:solidFill>
                <a:schemeClr val="tx2">
                  <a:lumMod val="75000"/>
                </a:schemeClr>
              </a:solidFill>
            </a:endParaRPr>
          </a:p>
          <a:p>
            <a:pPr lvl="0">
              <a:lnSpc>
                <a:spcPct val="90000"/>
              </a:lnSpc>
            </a:pPr>
            <a:r>
              <a:rPr lang="es-ES" sz="1100" dirty="0">
                <a:solidFill>
                  <a:schemeClr val="tx2">
                    <a:lumMod val="75000"/>
                  </a:schemeClr>
                </a:solidFill>
              </a:rPr>
              <a:t>Español de España: el más puro y el más correcto =&gt; la autenticidad lingüística, de la legitimidad de la “madre patria” =&gt; </a:t>
            </a:r>
            <a:r>
              <a:rPr lang="es-ES" sz="1100" i="1" dirty="0">
                <a:solidFill>
                  <a:schemeClr val="tx2">
                    <a:lumMod val="75000"/>
                  </a:schemeClr>
                </a:solidFill>
              </a:rPr>
              <a:t>sujeto histórico</a:t>
            </a:r>
            <a:r>
              <a:rPr lang="es-ES" sz="1100" dirty="0">
                <a:solidFill>
                  <a:schemeClr val="tx2">
                    <a:lumMod val="75000"/>
                  </a:schemeClr>
                </a:solidFill>
              </a:rPr>
              <a:t> y </a:t>
            </a:r>
            <a:r>
              <a:rPr lang="es-ES" sz="1100" i="1" dirty="0">
                <a:solidFill>
                  <a:schemeClr val="tx2">
                    <a:lumMod val="75000"/>
                  </a:schemeClr>
                </a:solidFill>
              </a:rPr>
              <a:t>localización geográfica</a:t>
            </a:r>
            <a:r>
              <a:rPr lang="es-ES" sz="1100" dirty="0">
                <a:solidFill>
                  <a:schemeClr val="tx2">
                    <a:lumMod val="75000"/>
                  </a:schemeClr>
                </a:solidFill>
              </a:rPr>
              <a:t> del español: desde los tiempos de la conquista de América “España, la metrópoli, y su corte o autores literarios determinan «la verdadera imagen de la lengua española» […] mientras que Hispanoamérica se convirtió en permanente periferia de la lengua y objeto pasivo de los juicios de corrección peninsulares” (Lara 1996: 345);</a:t>
            </a:r>
            <a:endParaRPr lang="cs-CZ" sz="1100" dirty="0">
              <a:solidFill>
                <a:schemeClr val="tx2">
                  <a:lumMod val="75000"/>
                </a:schemeClr>
              </a:solidFill>
            </a:endParaRPr>
          </a:p>
          <a:p>
            <a:pPr lvl="0">
              <a:lnSpc>
                <a:spcPct val="90000"/>
              </a:lnSpc>
            </a:pPr>
            <a:r>
              <a:rPr lang="es-ES" sz="1100" dirty="0">
                <a:solidFill>
                  <a:schemeClr val="tx2">
                    <a:lumMod val="75000"/>
                  </a:schemeClr>
                </a:solidFill>
              </a:rPr>
              <a:t> “Uso descuidado de la lengua”: imagen del inmigrante inculto (‘gallego’, ‘gachupín’); uso de expresiones consideradas incorrectas (mas leísmo, laísmo, loísmo)</a:t>
            </a:r>
            <a:endParaRPr lang="cs-CZ" sz="1100" dirty="0">
              <a:solidFill>
                <a:schemeClr val="tx2">
                  <a:lumMod val="75000"/>
                </a:schemeClr>
              </a:solidFill>
            </a:endParaRPr>
          </a:p>
          <a:p>
            <a:pPr>
              <a:lnSpc>
                <a:spcPct val="90000"/>
              </a:lnSpc>
            </a:pPr>
            <a:r>
              <a:rPr lang="es-ES" sz="1100" b="1" dirty="0">
                <a:solidFill>
                  <a:schemeClr val="tx2">
                    <a:lumMod val="75000"/>
                  </a:schemeClr>
                </a:solidFill>
              </a:rPr>
              <a:t>Rasgos generales del español de España</a:t>
            </a:r>
            <a:endParaRPr lang="cs-CZ" sz="1100" b="1" dirty="0">
              <a:solidFill>
                <a:schemeClr val="tx2">
                  <a:lumMod val="75000"/>
                </a:schemeClr>
              </a:solidFill>
            </a:endParaRPr>
          </a:p>
          <a:p>
            <a:pPr lvl="0">
              <a:lnSpc>
                <a:spcPct val="90000"/>
              </a:lnSpc>
            </a:pPr>
            <a:r>
              <a:rPr lang="es-ES" sz="1100" dirty="0">
                <a:solidFill>
                  <a:schemeClr val="tx2">
                    <a:lumMod val="75000"/>
                  </a:schemeClr>
                </a:solidFill>
              </a:rPr>
              <a:t>El uso de los pronombres personales tú y vosotros y las formas verbales de la segunda persona del plural.</a:t>
            </a:r>
            <a:endParaRPr lang="cs-CZ" sz="1100" dirty="0">
              <a:solidFill>
                <a:schemeClr val="tx2">
                  <a:lumMod val="75000"/>
                </a:schemeClr>
              </a:solidFill>
            </a:endParaRPr>
          </a:p>
          <a:p>
            <a:pPr lvl="0">
              <a:lnSpc>
                <a:spcPct val="90000"/>
              </a:lnSpc>
            </a:pPr>
            <a:r>
              <a:rPr lang="es-ES" sz="1100" dirty="0">
                <a:solidFill>
                  <a:schemeClr val="tx2">
                    <a:lumMod val="75000"/>
                  </a:schemeClr>
                </a:solidFill>
              </a:rPr>
              <a:t>En el nivel fónico comparten las características con las demás variedades del español.</a:t>
            </a:r>
            <a:endParaRPr lang="cs-CZ" sz="1100" dirty="0">
              <a:solidFill>
                <a:schemeClr val="tx2">
                  <a:lumMod val="75000"/>
                </a:schemeClr>
              </a:solidFill>
            </a:endParaRPr>
          </a:p>
          <a:p>
            <a:pPr>
              <a:lnSpc>
                <a:spcPct val="90000"/>
              </a:lnSpc>
            </a:pPr>
            <a:r>
              <a:rPr lang="es-ES" sz="1100" dirty="0">
                <a:solidFill>
                  <a:schemeClr val="tx2">
                    <a:lumMod val="75000"/>
                  </a:schemeClr>
                </a:solidFill>
              </a:rPr>
              <a:t>La diferencia más acusada: en el léxico – </a:t>
            </a:r>
            <a:r>
              <a:rPr lang="es-ES" sz="1100" i="1" dirty="0">
                <a:solidFill>
                  <a:schemeClr val="tx2">
                    <a:lumMod val="75000"/>
                  </a:schemeClr>
                </a:solidFill>
              </a:rPr>
              <a:t>chaval</a:t>
            </a:r>
            <a:r>
              <a:rPr lang="es-ES" sz="1100" dirty="0">
                <a:solidFill>
                  <a:schemeClr val="tx2">
                    <a:lumMod val="75000"/>
                  </a:schemeClr>
                </a:solidFill>
              </a:rPr>
              <a:t> ‘muchacho’, </a:t>
            </a:r>
            <a:r>
              <a:rPr lang="es-ES" sz="1100" i="1" dirty="0">
                <a:solidFill>
                  <a:schemeClr val="tx2">
                    <a:lumMod val="75000"/>
                  </a:schemeClr>
                </a:solidFill>
              </a:rPr>
              <a:t>albornoz</a:t>
            </a:r>
            <a:r>
              <a:rPr lang="es-ES" sz="1100" dirty="0">
                <a:solidFill>
                  <a:schemeClr val="tx2">
                    <a:lumMod val="75000"/>
                  </a:schemeClr>
                </a:solidFill>
              </a:rPr>
              <a:t> ‘bata baño’, </a:t>
            </a:r>
            <a:r>
              <a:rPr lang="es-ES" sz="1100" i="1" dirty="0">
                <a:solidFill>
                  <a:schemeClr val="tx2">
                    <a:lumMod val="75000"/>
                  </a:schemeClr>
                </a:solidFill>
              </a:rPr>
              <a:t>chándal</a:t>
            </a:r>
            <a:r>
              <a:rPr lang="es-ES" sz="1100" dirty="0">
                <a:solidFill>
                  <a:schemeClr val="tx2">
                    <a:lumMod val="75000"/>
                  </a:schemeClr>
                </a:solidFill>
              </a:rPr>
              <a:t> ‘sudadera’, </a:t>
            </a:r>
            <a:r>
              <a:rPr lang="es-ES" sz="1100" i="1" dirty="0">
                <a:solidFill>
                  <a:schemeClr val="tx2">
                    <a:lumMod val="75000"/>
                  </a:schemeClr>
                </a:solidFill>
              </a:rPr>
              <a:t>gilipollas</a:t>
            </a:r>
            <a:r>
              <a:rPr lang="es-ES" sz="1100" dirty="0">
                <a:solidFill>
                  <a:schemeClr val="tx2">
                    <a:lumMod val="75000"/>
                  </a:schemeClr>
                </a:solidFill>
              </a:rPr>
              <a:t> ‘tonto’, </a:t>
            </a:r>
            <a:r>
              <a:rPr lang="es-ES" sz="1100" i="1" dirty="0">
                <a:solidFill>
                  <a:schemeClr val="tx2">
                    <a:lumMod val="75000"/>
                  </a:schemeClr>
                </a:solidFill>
              </a:rPr>
              <a:t>molar</a:t>
            </a:r>
            <a:r>
              <a:rPr lang="es-ES" sz="1100" dirty="0">
                <a:solidFill>
                  <a:schemeClr val="tx2">
                    <a:lumMod val="75000"/>
                  </a:schemeClr>
                </a:solidFill>
              </a:rPr>
              <a:t> ‘gustar’, </a:t>
            </a:r>
            <a:r>
              <a:rPr lang="es-ES" sz="1100" i="1" dirty="0">
                <a:solidFill>
                  <a:schemeClr val="tx2">
                    <a:lumMod val="75000"/>
                  </a:schemeClr>
                </a:solidFill>
              </a:rPr>
              <a:t>ordenador</a:t>
            </a:r>
            <a:r>
              <a:rPr lang="es-ES" sz="1100" dirty="0">
                <a:solidFill>
                  <a:schemeClr val="tx2">
                    <a:lumMod val="75000"/>
                  </a:schemeClr>
                </a:solidFill>
              </a:rPr>
              <a:t> ‘computadora’, </a:t>
            </a:r>
            <a:r>
              <a:rPr lang="es-ES" sz="1100" i="1" dirty="0">
                <a:solidFill>
                  <a:schemeClr val="tx2">
                    <a:lumMod val="75000"/>
                  </a:schemeClr>
                </a:solidFill>
              </a:rPr>
              <a:t>parado</a:t>
            </a:r>
            <a:r>
              <a:rPr lang="es-ES" sz="1100" dirty="0">
                <a:solidFill>
                  <a:schemeClr val="tx2">
                    <a:lumMod val="75000"/>
                  </a:schemeClr>
                </a:solidFill>
              </a:rPr>
              <a:t> ‘desempleado’, </a:t>
            </a:r>
            <a:r>
              <a:rPr lang="es-ES" sz="1100" i="1" dirty="0">
                <a:solidFill>
                  <a:schemeClr val="tx2">
                    <a:lumMod val="75000"/>
                  </a:schemeClr>
                </a:solidFill>
              </a:rPr>
              <a:t>vale</a:t>
            </a:r>
            <a:r>
              <a:rPr lang="es-ES" sz="1100" dirty="0">
                <a:solidFill>
                  <a:schemeClr val="tx2">
                    <a:lumMod val="75000"/>
                  </a:schemeClr>
                </a:solidFill>
              </a:rPr>
              <a:t> (interjección para expresar acuerdo), </a:t>
            </a:r>
            <a:r>
              <a:rPr lang="es-ES" sz="1100" i="1" dirty="0">
                <a:solidFill>
                  <a:schemeClr val="tx2">
                    <a:lumMod val="75000"/>
                  </a:schemeClr>
                </a:solidFill>
              </a:rPr>
              <a:t>zumo</a:t>
            </a:r>
            <a:r>
              <a:rPr lang="es-ES" sz="1100" dirty="0">
                <a:solidFill>
                  <a:schemeClr val="tx2">
                    <a:lumMod val="75000"/>
                  </a:schemeClr>
                </a:solidFill>
              </a:rPr>
              <a:t> ‘jugo’, </a:t>
            </a:r>
            <a:r>
              <a:rPr lang="es-ES" sz="1100" dirty="0" err="1">
                <a:solidFill>
                  <a:schemeClr val="tx2">
                    <a:lumMod val="75000"/>
                  </a:schemeClr>
                </a:solidFill>
              </a:rPr>
              <a:t>etc</a:t>
            </a:r>
            <a:r>
              <a:rPr lang="cs-CZ" sz="1100" dirty="0">
                <a:solidFill>
                  <a:schemeClr val="tx2">
                    <a:lumMod val="75000"/>
                  </a:schemeClr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607618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D306B45-25EE-434D-ABA9-A27B79320C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99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314A22B9-F963-194F-B8DE-70641CFE0E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6019" y="942108"/>
            <a:ext cx="3256550" cy="4969113"/>
          </a:xfrm>
        </p:spPr>
        <p:txBody>
          <a:bodyPr anchor="ctr">
            <a:normAutofit/>
          </a:bodyPr>
          <a:lstStyle/>
          <a:p>
            <a:r>
              <a:rPr lang="es-ES" dirty="0">
                <a:solidFill>
                  <a:schemeClr val="tx2">
                    <a:lumMod val="75000"/>
                  </a:schemeClr>
                </a:solidFill>
              </a:rPr>
              <a:t>El español septentrional o castellano</a:t>
            </a:r>
            <a:r>
              <a:rPr lang="cs-CZ" dirty="0">
                <a:solidFill>
                  <a:schemeClr val="tx2">
                    <a:lumMod val="75000"/>
                  </a:schemeClr>
                </a:solidFill>
              </a:rPr>
              <a:t> </a:t>
            </a:r>
            <a:endParaRPr lang="cs-CZ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A42F85E-4939-431E-8B4A-EC07C8E0AB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7EBB3F9-D6F7-4F6A-8843-9FEBA15E49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871831"/>
            <a:ext cx="0" cy="3200400"/>
          </a:xfrm>
          <a:prstGeom prst="line">
            <a:avLst/>
          </a:prstGeom>
          <a:ln w="1587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Group 13">
            <a:extLst>
              <a:ext uri="{FF2B5EF4-FFF2-40B4-BE49-F238E27FC236}">
                <a16:creationId xmlns:a16="http://schemas.microsoft.com/office/drawing/2014/main" id="{5D2B17EF-74EB-4C33-B2E2-8E727B2E7D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6009967" y="0"/>
            <a:ext cx="6176982" cy="6853245"/>
            <a:chOff x="2487613" y="285750"/>
            <a:chExt cx="2428876" cy="5654676"/>
          </a:xfrm>
          <a:solidFill>
            <a:schemeClr val="bg1">
              <a:alpha val="30000"/>
            </a:schemeClr>
          </a:solidFill>
        </p:grpSpPr>
        <p:sp>
          <p:nvSpPr>
            <p:cNvPr id="15" name="Freeform 11">
              <a:extLst>
                <a:ext uri="{FF2B5EF4-FFF2-40B4-BE49-F238E27FC236}">
                  <a16:creationId xmlns:a16="http://schemas.microsoft.com/office/drawing/2014/main" id="{0A5F1F8A-3206-4B86-883F-65E98BB6E4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6" name="Freeform 12">
              <a:extLst>
                <a:ext uri="{FF2B5EF4-FFF2-40B4-BE49-F238E27FC236}">
                  <a16:creationId xmlns:a16="http://schemas.microsoft.com/office/drawing/2014/main" id="{6935F8C7-CC88-4243-9786-F3CDBF04A0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7" name="Freeform 13">
              <a:extLst>
                <a:ext uri="{FF2B5EF4-FFF2-40B4-BE49-F238E27FC236}">
                  <a16:creationId xmlns:a16="http://schemas.microsoft.com/office/drawing/2014/main" id="{9AF7BAD9-71B3-40D8-A089-EFF7FE67BD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8" name="Freeform 14">
              <a:extLst>
                <a:ext uri="{FF2B5EF4-FFF2-40B4-BE49-F238E27FC236}">
                  <a16:creationId xmlns:a16="http://schemas.microsoft.com/office/drawing/2014/main" id="{6467094F-AEF0-4D3B-BB76-8B3C1F08B9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9" name="Freeform 15">
              <a:extLst>
                <a:ext uri="{FF2B5EF4-FFF2-40B4-BE49-F238E27FC236}">
                  <a16:creationId xmlns:a16="http://schemas.microsoft.com/office/drawing/2014/main" id="{36F56AF9-DEF1-44E7-BF42-6AAC1AA9D1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0" name="Freeform 16">
              <a:extLst>
                <a:ext uri="{FF2B5EF4-FFF2-40B4-BE49-F238E27FC236}">
                  <a16:creationId xmlns:a16="http://schemas.microsoft.com/office/drawing/2014/main" id="{A43EBE71-20BA-4A40-A513-516678089D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1" name="Freeform 17">
              <a:extLst>
                <a:ext uri="{FF2B5EF4-FFF2-40B4-BE49-F238E27FC236}">
                  <a16:creationId xmlns:a16="http://schemas.microsoft.com/office/drawing/2014/main" id="{1DB39648-7B38-4D0B-93C5-048EC4A45C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2" name="Freeform 18">
              <a:extLst>
                <a:ext uri="{FF2B5EF4-FFF2-40B4-BE49-F238E27FC236}">
                  <a16:creationId xmlns:a16="http://schemas.microsoft.com/office/drawing/2014/main" id="{8DD2661F-DE5F-45EA-B30B-7C65896388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3" name="Freeform 19">
              <a:extLst>
                <a:ext uri="{FF2B5EF4-FFF2-40B4-BE49-F238E27FC236}">
                  <a16:creationId xmlns:a16="http://schemas.microsoft.com/office/drawing/2014/main" id="{ABF0A0E5-E68E-4183-A913-228692FD85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4" y="468286"/>
              <a:ext cx="1768475" cy="4262464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4" name="Freeform 20">
              <a:extLst>
                <a:ext uri="{FF2B5EF4-FFF2-40B4-BE49-F238E27FC236}">
                  <a16:creationId xmlns:a16="http://schemas.microsoft.com/office/drawing/2014/main" id="{615D8F55-8ACD-4EFE-A832-06E785479E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5" name="Freeform 21">
              <a:extLst>
                <a:ext uri="{FF2B5EF4-FFF2-40B4-BE49-F238E27FC236}">
                  <a16:creationId xmlns:a16="http://schemas.microsoft.com/office/drawing/2014/main" id="{0FDF4201-8CEC-474B-A6B1-88039B7041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6" name="Freeform 22">
              <a:extLst>
                <a:ext uri="{FF2B5EF4-FFF2-40B4-BE49-F238E27FC236}">
                  <a16:creationId xmlns:a16="http://schemas.microsoft.com/office/drawing/2014/main" id="{0F60AEA4-B25F-417E-93FC-59686DFBE5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2A45679-6D71-184C-8A67-9514E1AB1D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49062" y="942108"/>
            <a:ext cx="6455549" cy="4969114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s-ES" sz="1500" b="1" dirty="0">
                <a:solidFill>
                  <a:schemeClr val="tx2">
                    <a:lumMod val="75000"/>
                  </a:schemeClr>
                </a:solidFill>
              </a:rPr>
              <a:t>Nombre de la lengua </a:t>
            </a:r>
            <a:endParaRPr lang="cs-CZ" sz="1500" b="1" dirty="0">
              <a:solidFill>
                <a:schemeClr val="tx2">
                  <a:lumMod val="75000"/>
                </a:schemeClr>
              </a:solidFill>
            </a:endParaRPr>
          </a:p>
          <a:p>
            <a:pPr lvl="0">
              <a:lnSpc>
                <a:spcPct val="90000"/>
              </a:lnSpc>
            </a:pPr>
            <a:r>
              <a:rPr lang="es-ES" sz="1500" dirty="0">
                <a:solidFill>
                  <a:schemeClr val="tx2">
                    <a:lumMod val="75000"/>
                  </a:schemeClr>
                </a:solidFill>
              </a:rPr>
              <a:t>Factores históricos: el carácter fronterizo presentes en los cimientos del romance castellano en su etapa más antigua;</a:t>
            </a:r>
            <a:endParaRPr lang="cs-CZ" sz="1500" dirty="0">
              <a:solidFill>
                <a:schemeClr val="tx2">
                  <a:lumMod val="75000"/>
                </a:schemeClr>
              </a:solidFill>
            </a:endParaRPr>
          </a:p>
          <a:p>
            <a:pPr lvl="0">
              <a:lnSpc>
                <a:spcPct val="90000"/>
              </a:lnSpc>
            </a:pPr>
            <a:r>
              <a:rPr lang="es-ES" sz="1500" dirty="0">
                <a:solidFill>
                  <a:schemeClr val="tx2">
                    <a:lumMod val="75000"/>
                  </a:schemeClr>
                </a:solidFill>
              </a:rPr>
              <a:t>Expansión geográfica de las hablas castellanas =&gt; incorporación de elementos lingüísticos de las variedades desplazadas o en convivencia;</a:t>
            </a:r>
            <a:endParaRPr lang="cs-CZ" sz="1500" dirty="0">
              <a:solidFill>
                <a:schemeClr val="tx2">
                  <a:lumMod val="75000"/>
                </a:schemeClr>
              </a:solidFill>
            </a:endParaRPr>
          </a:p>
          <a:p>
            <a:pPr lvl="0">
              <a:lnSpc>
                <a:spcPct val="90000"/>
              </a:lnSpc>
            </a:pPr>
            <a:r>
              <a:rPr lang="es-ES" sz="1500" dirty="0">
                <a:solidFill>
                  <a:schemeClr val="tx2">
                    <a:lumMod val="75000"/>
                  </a:schemeClr>
                </a:solidFill>
              </a:rPr>
              <a:t>Paulatina </a:t>
            </a:r>
            <a:r>
              <a:rPr lang="es-ES" sz="1500" dirty="0" err="1">
                <a:solidFill>
                  <a:schemeClr val="tx2">
                    <a:lumMod val="75000"/>
                  </a:schemeClr>
                </a:solidFill>
              </a:rPr>
              <a:t>dialectalización</a:t>
            </a:r>
            <a:r>
              <a:rPr lang="es-ES" sz="1500" dirty="0">
                <a:solidFill>
                  <a:schemeClr val="tx2">
                    <a:lumMod val="75000"/>
                  </a:schemeClr>
                </a:solidFill>
              </a:rPr>
              <a:t> del castellano =&gt; en el s. XV: rasgos característicos propios suficientemente asentados;</a:t>
            </a:r>
            <a:endParaRPr lang="cs-CZ" sz="1500" dirty="0">
              <a:solidFill>
                <a:schemeClr val="tx2">
                  <a:lumMod val="75000"/>
                </a:schemeClr>
              </a:solidFill>
            </a:endParaRPr>
          </a:p>
          <a:p>
            <a:pPr lvl="0">
              <a:lnSpc>
                <a:spcPct val="90000"/>
              </a:lnSpc>
            </a:pPr>
            <a:r>
              <a:rPr lang="es-ES" sz="1500" dirty="0">
                <a:solidFill>
                  <a:schemeClr val="tx2">
                    <a:lumMod val="75000"/>
                  </a:schemeClr>
                </a:solidFill>
              </a:rPr>
              <a:t>El prestigio del castellano (lengua y modalidad de la corte entre los ss. XVI y XIX) =&gt; un modelo de referencia – las clases cultas (=&gt; RAE).</a:t>
            </a:r>
            <a:endParaRPr lang="cs-CZ" sz="1500" dirty="0">
              <a:solidFill>
                <a:schemeClr val="tx2">
                  <a:lumMod val="75000"/>
                </a:schemeClr>
              </a:solidFill>
            </a:endParaRPr>
          </a:p>
          <a:p>
            <a:pPr>
              <a:lnSpc>
                <a:spcPct val="90000"/>
              </a:lnSpc>
            </a:pPr>
            <a:r>
              <a:rPr lang="es-ES" sz="1500" b="1" dirty="0" err="1">
                <a:solidFill>
                  <a:schemeClr val="tx2">
                    <a:lumMod val="75000"/>
                  </a:schemeClr>
                </a:solidFill>
              </a:rPr>
              <a:t>Demodialectología</a:t>
            </a:r>
            <a:r>
              <a:rPr lang="es-ES" sz="1500" b="1" dirty="0">
                <a:solidFill>
                  <a:schemeClr val="tx2">
                    <a:lumMod val="75000"/>
                  </a:schemeClr>
                </a:solidFill>
              </a:rPr>
              <a:t> del castellano</a:t>
            </a:r>
            <a:endParaRPr lang="cs-CZ" sz="1500" b="1" dirty="0">
              <a:solidFill>
                <a:schemeClr val="tx2">
                  <a:lumMod val="75000"/>
                </a:schemeClr>
              </a:solidFill>
            </a:endParaRPr>
          </a:p>
          <a:p>
            <a:pPr lvl="0">
              <a:lnSpc>
                <a:spcPct val="90000"/>
              </a:lnSpc>
            </a:pPr>
            <a:r>
              <a:rPr lang="es-ES" sz="1500" dirty="0">
                <a:solidFill>
                  <a:schemeClr val="tx2">
                    <a:lumMod val="75000"/>
                  </a:schemeClr>
                </a:solidFill>
              </a:rPr>
              <a:t>Los hablantes de la modalidad castellana han sido la amplia mayoría a lo largo de los últimos dos siglos;</a:t>
            </a:r>
            <a:endParaRPr lang="cs-CZ" sz="1500" dirty="0">
              <a:solidFill>
                <a:schemeClr val="tx2">
                  <a:lumMod val="75000"/>
                </a:schemeClr>
              </a:solidFill>
            </a:endParaRPr>
          </a:p>
          <a:p>
            <a:pPr lvl="0">
              <a:lnSpc>
                <a:spcPct val="90000"/>
              </a:lnSpc>
            </a:pPr>
            <a:r>
              <a:rPr lang="es-ES" sz="1500" dirty="0">
                <a:solidFill>
                  <a:schemeClr val="tx2">
                    <a:lumMod val="75000"/>
                  </a:schemeClr>
                </a:solidFill>
              </a:rPr>
              <a:t>Enorme crecimiento de áreas bilingües en los últimos 100 años;</a:t>
            </a:r>
            <a:endParaRPr lang="cs-CZ" sz="1500" dirty="0">
              <a:solidFill>
                <a:schemeClr val="tx2">
                  <a:lumMod val="75000"/>
                </a:schemeClr>
              </a:solidFill>
            </a:endParaRPr>
          </a:p>
          <a:p>
            <a:pPr>
              <a:lnSpc>
                <a:spcPct val="90000"/>
              </a:lnSpc>
            </a:pPr>
            <a:r>
              <a:rPr lang="es-ES" sz="1500" dirty="0">
                <a:solidFill>
                  <a:schemeClr val="tx2">
                    <a:lumMod val="75000"/>
                  </a:schemeClr>
                </a:solidFill>
              </a:rPr>
              <a:t>¿Cuántos de sus habitantes eran monolingües en la lengua de la región, cuántos eran bilingües y cuántos monolingües del castellano?</a:t>
            </a:r>
            <a:endParaRPr lang="cs-CZ" sz="15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792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D306B45-25EE-434D-ABA9-A27B79320C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99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3EAE3409-9002-6C47-9373-9839859EE4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6019" y="942108"/>
            <a:ext cx="3256550" cy="4969113"/>
          </a:xfrm>
        </p:spPr>
        <p:txBody>
          <a:bodyPr anchor="ctr">
            <a:normAutofit/>
          </a:bodyPr>
          <a:lstStyle/>
          <a:p>
            <a:r>
              <a:rPr lang="es-ES">
                <a:solidFill>
                  <a:schemeClr val="tx2">
                    <a:lumMod val="75000"/>
                  </a:schemeClr>
                </a:solidFill>
              </a:rPr>
              <a:t>Elementos comunes en el español castellano</a:t>
            </a:r>
            <a:endParaRPr lang="cs-CZ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A42F85E-4939-431E-8B4A-EC07C8E0AB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7EBB3F9-D6F7-4F6A-8843-9FEBA15E49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871831"/>
            <a:ext cx="0" cy="3200400"/>
          </a:xfrm>
          <a:prstGeom prst="line">
            <a:avLst/>
          </a:prstGeom>
          <a:ln w="1587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Group 13">
            <a:extLst>
              <a:ext uri="{FF2B5EF4-FFF2-40B4-BE49-F238E27FC236}">
                <a16:creationId xmlns:a16="http://schemas.microsoft.com/office/drawing/2014/main" id="{5D2B17EF-74EB-4C33-B2E2-8E727B2E7D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6009967" y="0"/>
            <a:ext cx="6176982" cy="6853245"/>
            <a:chOff x="2487613" y="285750"/>
            <a:chExt cx="2428876" cy="5654676"/>
          </a:xfrm>
          <a:solidFill>
            <a:schemeClr val="bg1">
              <a:alpha val="30000"/>
            </a:schemeClr>
          </a:solidFill>
        </p:grpSpPr>
        <p:sp>
          <p:nvSpPr>
            <p:cNvPr id="15" name="Freeform 11">
              <a:extLst>
                <a:ext uri="{FF2B5EF4-FFF2-40B4-BE49-F238E27FC236}">
                  <a16:creationId xmlns:a16="http://schemas.microsoft.com/office/drawing/2014/main" id="{0A5F1F8A-3206-4B86-883F-65E98BB6E4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6" name="Freeform 12">
              <a:extLst>
                <a:ext uri="{FF2B5EF4-FFF2-40B4-BE49-F238E27FC236}">
                  <a16:creationId xmlns:a16="http://schemas.microsoft.com/office/drawing/2014/main" id="{6935F8C7-CC88-4243-9786-F3CDBF04A0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7" name="Freeform 13">
              <a:extLst>
                <a:ext uri="{FF2B5EF4-FFF2-40B4-BE49-F238E27FC236}">
                  <a16:creationId xmlns:a16="http://schemas.microsoft.com/office/drawing/2014/main" id="{9AF7BAD9-71B3-40D8-A089-EFF7FE67BD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8" name="Freeform 14">
              <a:extLst>
                <a:ext uri="{FF2B5EF4-FFF2-40B4-BE49-F238E27FC236}">
                  <a16:creationId xmlns:a16="http://schemas.microsoft.com/office/drawing/2014/main" id="{6467094F-AEF0-4D3B-BB76-8B3C1F08B9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9" name="Freeform 15">
              <a:extLst>
                <a:ext uri="{FF2B5EF4-FFF2-40B4-BE49-F238E27FC236}">
                  <a16:creationId xmlns:a16="http://schemas.microsoft.com/office/drawing/2014/main" id="{36F56AF9-DEF1-44E7-BF42-6AAC1AA9D1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0" name="Freeform 16">
              <a:extLst>
                <a:ext uri="{FF2B5EF4-FFF2-40B4-BE49-F238E27FC236}">
                  <a16:creationId xmlns:a16="http://schemas.microsoft.com/office/drawing/2014/main" id="{A43EBE71-20BA-4A40-A513-516678089D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1" name="Freeform 17">
              <a:extLst>
                <a:ext uri="{FF2B5EF4-FFF2-40B4-BE49-F238E27FC236}">
                  <a16:creationId xmlns:a16="http://schemas.microsoft.com/office/drawing/2014/main" id="{1DB39648-7B38-4D0B-93C5-048EC4A45C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2" name="Freeform 18">
              <a:extLst>
                <a:ext uri="{FF2B5EF4-FFF2-40B4-BE49-F238E27FC236}">
                  <a16:creationId xmlns:a16="http://schemas.microsoft.com/office/drawing/2014/main" id="{8DD2661F-DE5F-45EA-B30B-7C65896388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3" name="Freeform 19">
              <a:extLst>
                <a:ext uri="{FF2B5EF4-FFF2-40B4-BE49-F238E27FC236}">
                  <a16:creationId xmlns:a16="http://schemas.microsoft.com/office/drawing/2014/main" id="{ABF0A0E5-E68E-4183-A913-228692FD85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4" y="468286"/>
              <a:ext cx="1768475" cy="4262464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4" name="Freeform 20">
              <a:extLst>
                <a:ext uri="{FF2B5EF4-FFF2-40B4-BE49-F238E27FC236}">
                  <a16:creationId xmlns:a16="http://schemas.microsoft.com/office/drawing/2014/main" id="{615D8F55-8ACD-4EFE-A832-06E785479E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5" name="Freeform 21">
              <a:extLst>
                <a:ext uri="{FF2B5EF4-FFF2-40B4-BE49-F238E27FC236}">
                  <a16:creationId xmlns:a16="http://schemas.microsoft.com/office/drawing/2014/main" id="{0FDF4201-8CEC-474B-A6B1-88039B7041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6" name="Freeform 22">
              <a:extLst>
                <a:ext uri="{FF2B5EF4-FFF2-40B4-BE49-F238E27FC236}">
                  <a16:creationId xmlns:a16="http://schemas.microsoft.com/office/drawing/2014/main" id="{0F60AEA4-B25F-417E-93FC-59686DFBE5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75275FE-4432-9045-BB4B-320CED01EF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49062" y="942108"/>
            <a:ext cx="6455549" cy="4969114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s-ES" sz="1300" b="1" dirty="0">
                <a:solidFill>
                  <a:schemeClr val="tx2">
                    <a:lumMod val="75000"/>
                  </a:schemeClr>
                </a:solidFill>
              </a:rPr>
              <a:t>Plano fonético:</a:t>
            </a:r>
            <a:endParaRPr lang="cs-CZ" sz="1300" b="1" dirty="0">
              <a:solidFill>
                <a:schemeClr val="tx2">
                  <a:lumMod val="75000"/>
                </a:schemeClr>
              </a:solidFill>
            </a:endParaRPr>
          </a:p>
          <a:p>
            <a:pPr lvl="0">
              <a:lnSpc>
                <a:spcPct val="90000"/>
              </a:lnSpc>
            </a:pPr>
            <a:r>
              <a:rPr lang="es-ES" sz="1300" dirty="0">
                <a:solidFill>
                  <a:schemeClr val="tx2">
                    <a:lumMod val="75000"/>
                  </a:schemeClr>
                </a:solidFill>
              </a:rPr>
              <a:t>Distinción /s/ y /</a:t>
            </a:r>
            <a:r>
              <a:rPr lang="es-ES" sz="1300" dirty="0" err="1">
                <a:solidFill>
                  <a:schemeClr val="tx2">
                    <a:lumMod val="75000"/>
                  </a:schemeClr>
                </a:solidFill>
              </a:rPr>
              <a:t>θ</a:t>
            </a:r>
            <a:r>
              <a:rPr lang="es-ES" sz="1300" dirty="0">
                <a:solidFill>
                  <a:schemeClr val="tx2">
                    <a:lumMod val="75000"/>
                  </a:schemeClr>
                </a:solidFill>
              </a:rPr>
              <a:t>/</a:t>
            </a:r>
            <a:endParaRPr lang="cs-CZ" sz="1300" dirty="0">
              <a:solidFill>
                <a:schemeClr val="tx2">
                  <a:lumMod val="75000"/>
                </a:schemeClr>
              </a:solidFill>
            </a:endParaRPr>
          </a:p>
          <a:p>
            <a:pPr lvl="0">
              <a:lnSpc>
                <a:spcPct val="90000"/>
              </a:lnSpc>
            </a:pPr>
            <a:r>
              <a:rPr lang="es-ES" sz="1300" dirty="0">
                <a:solidFill>
                  <a:schemeClr val="tx2">
                    <a:lumMod val="75000"/>
                  </a:schemeClr>
                </a:solidFill>
              </a:rPr>
              <a:t>Pronunciación apicoalveolar de la /s/</a:t>
            </a:r>
            <a:endParaRPr lang="cs-CZ" sz="1300" dirty="0">
              <a:solidFill>
                <a:schemeClr val="tx2">
                  <a:lumMod val="75000"/>
                </a:schemeClr>
              </a:solidFill>
            </a:endParaRPr>
          </a:p>
          <a:p>
            <a:pPr lvl="0">
              <a:lnSpc>
                <a:spcPct val="90000"/>
              </a:lnSpc>
            </a:pPr>
            <a:r>
              <a:rPr lang="es-ES" sz="1300" dirty="0">
                <a:solidFill>
                  <a:schemeClr val="tx2">
                    <a:lumMod val="75000"/>
                  </a:schemeClr>
                </a:solidFill>
              </a:rPr>
              <a:t>Pronunciación fricativa sorda tensa de /x/</a:t>
            </a:r>
            <a:endParaRPr lang="cs-CZ" sz="1300" dirty="0">
              <a:solidFill>
                <a:schemeClr val="tx2">
                  <a:lumMod val="75000"/>
                </a:schemeClr>
              </a:solidFill>
            </a:endParaRPr>
          </a:p>
          <a:p>
            <a:pPr lvl="0">
              <a:lnSpc>
                <a:spcPct val="90000"/>
              </a:lnSpc>
            </a:pPr>
            <a:r>
              <a:rPr lang="es-ES" sz="1300" dirty="0">
                <a:solidFill>
                  <a:schemeClr val="tx2">
                    <a:lumMod val="75000"/>
                  </a:schemeClr>
                </a:solidFill>
              </a:rPr>
              <a:t>Tendencia a la conservación de consonantes en posición final de sílaba</a:t>
            </a:r>
            <a:endParaRPr lang="cs-CZ" sz="1300" dirty="0">
              <a:solidFill>
                <a:schemeClr val="tx2">
                  <a:lumMod val="75000"/>
                </a:schemeClr>
              </a:solidFill>
            </a:endParaRPr>
          </a:p>
          <a:p>
            <a:pPr>
              <a:lnSpc>
                <a:spcPct val="90000"/>
              </a:lnSpc>
            </a:pPr>
            <a:r>
              <a:rPr lang="es-ES" sz="1300" b="1" dirty="0">
                <a:solidFill>
                  <a:schemeClr val="tx2">
                    <a:lumMod val="75000"/>
                  </a:schemeClr>
                </a:solidFill>
              </a:rPr>
              <a:t>Plano gramatical:</a:t>
            </a:r>
            <a:endParaRPr lang="cs-CZ" sz="1300" b="1" dirty="0">
              <a:solidFill>
                <a:schemeClr val="tx2">
                  <a:lumMod val="75000"/>
                </a:schemeClr>
              </a:solidFill>
            </a:endParaRPr>
          </a:p>
          <a:p>
            <a:pPr lvl="0">
              <a:lnSpc>
                <a:spcPct val="90000"/>
              </a:lnSpc>
            </a:pPr>
            <a:r>
              <a:rPr lang="es-ES" sz="1300" dirty="0">
                <a:solidFill>
                  <a:schemeClr val="tx2">
                    <a:lumMod val="75000"/>
                  </a:schemeClr>
                </a:solidFill>
              </a:rPr>
              <a:t>Uso de </a:t>
            </a:r>
            <a:r>
              <a:rPr lang="es-ES" sz="1300" i="1" dirty="0">
                <a:solidFill>
                  <a:schemeClr val="tx2">
                    <a:lumMod val="75000"/>
                  </a:schemeClr>
                </a:solidFill>
              </a:rPr>
              <a:t>vosotros/as, vuestro/as </a:t>
            </a:r>
            <a:r>
              <a:rPr lang="es-ES" sz="1300" dirty="0">
                <a:solidFill>
                  <a:schemeClr val="tx2">
                    <a:lumMod val="75000"/>
                  </a:schemeClr>
                </a:solidFill>
              </a:rPr>
              <a:t>para la 2ª </a:t>
            </a:r>
            <a:r>
              <a:rPr lang="es-ES" sz="1300" dirty="0" err="1">
                <a:solidFill>
                  <a:schemeClr val="tx2">
                    <a:lumMod val="75000"/>
                  </a:schemeClr>
                </a:solidFill>
              </a:rPr>
              <a:t>pers.pl</a:t>
            </a:r>
            <a:r>
              <a:rPr lang="es-ES" sz="1300" dirty="0">
                <a:solidFill>
                  <a:schemeClr val="tx2">
                    <a:lumMod val="75000"/>
                  </a:schemeClr>
                </a:solidFill>
              </a:rPr>
              <a:t>.</a:t>
            </a:r>
            <a:endParaRPr lang="cs-CZ" sz="1300" dirty="0">
              <a:solidFill>
                <a:schemeClr val="tx2">
                  <a:lumMod val="75000"/>
                </a:schemeClr>
              </a:solidFill>
            </a:endParaRPr>
          </a:p>
          <a:p>
            <a:pPr lvl="0">
              <a:lnSpc>
                <a:spcPct val="90000"/>
              </a:lnSpc>
            </a:pPr>
            <a:r>
              <a:rPr lang="es-ES" sz="1300" dirty="0">
                <a:solidFill>
                  <a:schemeClr val="tx2">
                    <a:lumMod val="75000"/>
                  </a:schemeClr>
                </a:solidFill>
              </a:rPr>
              <a:t>Uso intenso de leísmo y avance de leísmo de persona con falta de concordancia: </a:t>
            </a:r>
            <a:r>
              <a:rPr lang="es-ES" sz="1300" i="1" dirty="0">
                <a:solidFill>
                  <a:schemeClr val="tx2">
                    <a:lumMod val="75000"/>
                  </a:schemeClr>
                </a:solidFill>
              </a:rPr>
              <a:t>le traje el libro a los muchachos;</a:t>
            </a:r>
            <a:endParaRPr lang="cs-CZ" sz="1300" dirty="0">
              <a:solidFill>
                <a:schemeClr val="tx2">
                  <a:lumMod val="75000"/>
                </a:schemeClr>
              </a:solidFill>
            </a:endParaRPr>
          </a:p>
          <a:p>
            <a:pPr lvl="0">
              <a:lnSpc>
                <a:spcPct val="90000"/>
              </a:lnSpc>
            </a:pPr>
            <a:r>
              <a:rPr lang="es-ES" sz="1300" dirty="0">
                <a:solidFill>
                  <a:schemeClr val="tx2">
                    <a:lumMod val="75000"/>
                  </a:schemeClr>
                </a:solidFill>
              </a:rPr>
              <a:t>Uso de laísmo y loísmo (centro-occidente): </a:t>
            </a:r>
            <a:r>
              <a:rPr lang="es-ES" sz="1300" i="1" dirty="0">
                <a:solidFill>
                  <a:schemeClr val="tx2">
                    <a:lumMod val="75000"/>
                  </a:schemeClr>
                </a:solidFill>
              </a:rPr>
              <a:t>dila a tu madre que venga</a:t>
            </a:r>
            <a:r>
              <a:rPr lang="es-ES" sz="1300" dirty="0">
                <a:solidFill>
                  <a:schemeClr val="tx2">
                    <a:lumMod val="75000"/>
                  </a:schemeClr>
                </a:solidFill>
              </a:rPr>
              <a:t>;</a:t>
            </a:r>
            <a:endParaRPr lang="cs-CZ" sz="1300" dirty="0">
              <a:solidFill>
                <a:schemeClr val="tx2">
                  <a:lumMod val="75000"/>
                </a:schemeClr>
              </a:solidFill>
            </a:endParaRPr>
          </a:p>
          <a:p>
            <a:pPr lvl="0">
              <a:lnSpc>
                <a:spcPct val="90000"/>
              </a:lnSpc>
            </a:pPr>
            <a:r>
              <a:rPr lang="es-ES" sz="1300" dirty="0">
                <a:solidFill>
                  <a:schemeClr val="tx2">
                    <a:lumMod val="75000"/>
                  </a:schemeClr>
                </a:solidFill>
              </a:rPr>
              <a:t>Preferencia por las formas –</a:t>
            </a:r>
            <a:r>
              <a:rPr lang="es-ES" sz="1300" i="1" dirty="0">
                <a:solidFill>
                  <a:schemeClr val="tx2">
                    <a:lumMod val="75000"/>
                  </a:schemeClr>
                </a:solidFill>
              </a:rPr>
              <a:t>se</a:t>
            </a:r>
            <a:r>
              <a:rPr lang="es-ES" sz="1300" dirty="0">
                <a:solidFill>
                  <a:schemeClr val="tx2">
                    <a:lumMod val="75000"/>
                  </a:schemeClr>
                </a:solidFill>
              </a:rPr>
              <a:t> de subjuntivo, </a:t>
            </a:r>
            <a:r>
              <a:rPr lang="es-ES" sz="1300" dirty="0" err="1">
                <a:solidFill>
                  <a:schemeClr val="tx2">
                    <a:lumMod val="75000"/>
                  </a:schemeClr>
                </a:solidFill>
              </a:rPr>
              <a:t>frenta</a:t>
            </a:r>
            <a:r>
              <a:rPr lang="es-ES" sz="1300" dirty="0">
                <a:solidFill>
                  <a:schemeClr val="tx2">
                    <a:lumMod val="75000"/>
                  </a:schemeClr>
                </a:solidFill>
              </a:rPr>
              <a:t> a –</a:t>
            </a:r>
            <a:r>
              <a:rPr lang="es-ES" sz="1300" i="1" dirty="0" err="1">
                <a:solidFill>
                  <a:schemeClr val="tx2">
                    <a:lumMod val="75000"/>
                  </a:schemeClr>
                </a:solidFill>
              </a:rPr>
              <a:t>ra</a:t>
            </a:r>
            <a:r>
              <a:rPr lang="es-ES" sz="1300" dirty="0">
                <a:solidFill>
                  <a:schemeClr val="tx2">
                    <a:lumMod val="75000"/>
                  </a:schemeClr>
                </a:solidFill>
              </a:rPr>
              <a:t> (</a:t>
            </a:r>
            <a:r>
              <a:rPr lang="es-ES" sz="1300" i="1" dirty="0">
                <a:solidFill>
                  <a:schemeClr val="tx2">
                    <a:lumMod val="75000"/>
                  </a:schemeClr>
                </a:solidFill>
              </a:rPr>
              <a:t>cantase, hubiese cantado</a:t>
            </a:r>
            <a:r>
              <a:rPr lang="es-ES" sz="1300" dirty="0">
                <a:solidFill>
                  <a:schemeClr val="tx2">
                    <a:lumMod val="75000"/>
                  </a:schemeClr>
                </a:solidFill>
              </a:rPr>
              <a:t>), pero más en la lengua escrita que hablada;</a:t>
            </a:r>
            <a:endParaRPr lang="cs-CZ" sz="1300" dirty="0">
              <a:solidFill>
                <a:schemeClr val="tx2">
                  <a:lumMod val="75000"/>
                </a:schemeClr>
              </a:solidFill>
            </a:endParaRPr>
          </a:p>
          <a:p>
            <a:pPr lvl="0">
              <a:lnSpc>
                <a:spcPct val="90000"/>
              </a:lnSpc>
            </a:pPr>
            <a:r>
              <a:rPr lang="es-ES" sz="1300" dirty="0">
                <a:solidFill>
                  <a:schemeClr val="tx2">
                    <a:lumMod val="75000"/>
                  </a:schemeClr>
                </a:solidFill>
              </a:rPr>
              <a:t>En </a:t>
            </a:r>
            <a:r>
              <a:rPr lang="es-ES" sz="1300" dirty="0" err="1">
                <a:solidFill>
                  <a:schemeClr val="tx2">
                    <a:lumMod val="75000"/>
                  </a:schemeClr>
                </a:solidFill>
              </a:rPr>
              <a:t>elhabla</a:t>
            </a:r>
            <a:r>
              <a:rPr lang="es-ES" sz="1300" dirty="0">
                <a:solidFill>
                  <a:schemeClr val="tx2">
                    <a:lumMod val="75000"/>
                  </a:schemeClr>
                </a:solidFill>
              </a:rPr>
              <a:t> popular, tendencia a cambios en el orden pronominal: </a:t>
            </a:r>
            <a:r>
              <a:rPr lang="es-ES" sz="1300" i="1" dirty="0">
                <a:solidFill>
                  <a:schemeClr val="tx2">
                    <a:lumMod val="75000"/>
                  </a:schemeClr>
                </a:solidFill>
              </a:rPr>
              <a:t>me se ha caído</a:t>
            </a:r>
            <a:r>
              <a:rPr lang="es-ES" sz="1300" dirty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es-ES" sz="1300" i="1" dirty="0">
                <a:solidFill>
                  <a:schemeClr val="tx2">
                    <a:lumMod val="75000"/>
                  </a:schemeClr>
                </a:solidFill>
              </a:rPr>
              <a:t>te se olvida</a:t>
            </a:r>
            <a:r>
              <a:rPr lang="es-ES" sz="1300" dirty="0">
                <a:solidFill>
                  <a:schemeClr val="tx2">
                    <a:lumMod val="75000"/>
                  </a:schemeClr>
                </a:solidFill>
              </a:rPr>
              <a:t> (en hablantes con poca instrucción);</a:t>
            </a:r>
            <a:endParaRPr lang="cs-CZ" sz="1300" dirty="0">
              <a:solidFill>
                <a:schemeClr val="tx2">
                  <a:lumMod val="75000"/>
                </a:schemeClr>
              </a:solidFill>
            </a:endParaRPr>
          </a:p>
          <a:p>
            <a:pPr>
              <a:lnSpc>
                <a:spcPct val="90000"/>
              </a:lnSpc>
            </a:pPr>
            <a:r>
              <a:rPr lang="es-ES" sz="1300" b="1" dirty="0">
                <a:solidFill>
                  <a:schemeClr val="tx2">
                    <a:lumMod val="75000"/>
                  </a:schemeClr>
                </a:solidFill>
              </a:rPr>
              <a:t>Plano léxico:</a:t>
            </a:r>
            <a:endParaRPr lang="cs-CZ" sz="1300" b="1" dirty="0">
              <a:solidFill>
                <a:schemeClr val="tx2">
                  <a:lumMod val="75000"/>
                </a:schemeClr>
              </a:solidFill>
            </a:endParaRPr>
          </a:p>
          <a:p>
            <a:pPr lvl="0">
              <a:lnSpc>
                <a:spcPct val="90000"/>
              </a:lnSpc>
            </a:pPr>
            <a:r>
              <a:rPr lang="es-ES" sz="1300" dirty="0">
                <a:solidFill>
                  <a:schemeClr val="tx2">
                    <a:lumMod val="75000"/>
                  </a:schemeClr>
                </a:solidFill>
              </a:rPr>
              <a:t>Castellanismos léxicos: </a:t>
            </a:r>
            <a:r>
              <a:rPr lang="es-ES" sz="1300" i="1" dirty="0">
                <a:solidFill>
                  <a:schemeClr val="tx2">
                    <a:lumMod val="75000"/>
                  </a:schemeClr>
                </a:solidFill>
              </a:rPr>
              <a:t>acochar</a:t>
            </a:r>
            <a:r>
              <a:rPr lang="es-ES" sz="1300" dirty="0">
                <a:solidFill>
                  <a:schemeClr val="tx2">
                    <a:lumMod val="75000"/>
                  </a:schemeClr>
                </a:solidFill>
              </a:rPr>
              <a:t> ‘acoger en el regazo’, </a:t>
            </a:r>
            <a:r>
              <a:rPr lang="es-ES" sz="1300" i="1" dirty="0">
                <a:solidFill>
                  <a:schemeClr val="tx2">
                    <a:lumMod val="75000"/>
                  </a:schemeClr>
                </a:solidFill>
              </a:rPr>
              <a:t>agostizo</a:t>
            </a:r>
            <a:r>
              <a:rPr lang="es-ES" sz="1300" dirty="0">
                <a:solidFill>
                  <a:schemeClr val="tx2">
                    <a:lumMod val="75000"/>
                  </a:schemeClr>
                </a:solidFill>
              </a:rPr>
              <a:t> ‘friolero’, </a:t>
            </a:r>
            <a:r>
              <a:rPr lang="es-ES" sz="1300" i="1" dirty="0" err="1">
                <a:solidFill>
                  <a:schemeClr val="tx2">
                    <a:lumMod val="75000"/>
                  </a:schemeClr>
                </a:solidFill>
              </a:rPr>
              <a:t>caguica</a:t>
            </a:r>
            <a:r>
              <a:rPr lang="es-ES" sz="1300" dirty="0">
                <a:solidFill>
                  <a:schemeClr val="tx2">
                    <a:lumMod val="75000"/>
                  </a:schemeClr>
                </a:solidFill>
              </a:rPr>
              <a:t> ‘miedoso’, </a:t>
            </a:r>
            <a:r>
              <a:rPr lang="es-ES" sz="1300" i="1" dirty="0">
                <a:solidFill>
                  <a:schemeClr val="tx2">
                    <a:lumMod val="75000"/>
                  </a:schemeClr>
                </a:solidFill>
              </a:rPr>
              <a:t>nacencia</a:t>
            </a:r>
            <a:r>
              <a:rPr lang="es-ES" sz="1300" dirty="0">
                <a:solidFill>
                  <a:schemeClr val="tx2">
                    <a:lumMod val="75000"/>
                  </a:schemeClr>
                </a:solidFill>
              </a:rPr>
              <a:t> ‘nacimiento’, </a:t>
            </a:r>
            <a:r>
              <a:rPr lang="es-ES" sz="1300" i="1" dirty="0">
                <a:solidFill>
                  <a:schemeClr val="tx2">
                    <a:lumMod val="75000"/>
                  </a:schemeClr>
                </a:solidFill>
              </a:rPr>
              <a:t>soseras</a:t>
            </a:r>
            <a:r>
              <a:rPr lang="es-ES" sz="1300" dirty="0">
                <a:solidFill>
                  <a:schemeClr val="tx2">
                    <a:lumMod val="75000"/>
                  </a:schemeClr>
                </a:solidFill>
              </a:rPr>
              <a:t> ‘soso, aburrido’, etc.</a:t>
            </a:r>
            <a:endParaRPr lang="cs-CZ" sz="13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35449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03BC569-38F2-9249-BC33-D1E72FD809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27632" y="624109"/>
            <a:ext cx="2487168" cy="5614951"/>
          </a:xfrm>
        </p:spPr>
        <p:txBody>
          <a:bodyPr>
            <a:normAutofit/>
          </a:bodyPr>
          <a:lstStyle/>
          <a:p>
            <a:r>
              <a:rPr lang="cs-CZ" sz="3200"/>
              <a:t>Variedades del español castellano</a:t>
            </a:r>
          </a:p>
        </p:txBody>
      </p:sp>
      <p:graphicFrame>
        <p:nvGraphicFramePr>
          <p:cNvPr id="5" name="Zástupný obsah 4">
            <a:extLst>
              <a:ext uri="{FF2B5EF4-FFF2-40B4-BE49-F238E27FC236}">
                <a16:creationId xmlns:a16="http://schemas.microsoft.com/office/drawing/2014/main" id="{16DB7739-7383-104E-BF34-2F49A7C542F6}"/>
              </a:ext>
            </a:extLst>
          </p:cNvPr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77216373"/>
              </p:ext>
            </p:extLst>
          </p:nvPr>
        </p:nvGraphicFramePr>
        <p:xfrm>
          <a:off x="3053872" y="1266418"/>
          <a:ext cx="9841053" cy="5040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461612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BCA140A-979E-AB4C-A552-3E72DD8C0F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87670" y="624110"/>
            <a:ext cx="4038876" cy="1280890"/>
          </a:xfrm>
        </p:spPr>
        <p:txBody>
          <a:bodyPr>
            <a:normAutofit/>
          </a:bodyPr>
          <a:lstStyle/>
          <a:p>
            <a:r>
              <a:rPr lang="cs-CZ" sz="3200"/>
              <a:t>El castellano de áreas bilingües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9EBCBBA-0A29-F94E-A992-91B79A6F6C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83956" y="2133600"/>
            <a:ext cx="4042589" cy="3777622"/>
          </a:xfrm>
        </p:spPr>
        <p:txBody>
          <a:bodyPr>
            <a:normAutofit/>
          </a:bodyPr>
          <a:lstStyle/>
          <a:p>
            <a:endParaRPr lang="cs-CZ" sz="1600" dirty="0">
              <a:solidFill>
                <a:schemeClr val="tx1"/>
              </a:solidFill>
            </a:endParaRP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8846A778-5F3D-1A40-9C3F-C6F6988347C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054033" y="440999"/>
            <a:ext cx="3382544" cy="3240000"/>
          </a:xfrm>
          <a:prstGeom prst="rect">
            <a:avLst/>
          </a:prstGeom>
          <a:noFill/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417B3B5B-2D74-BA44-9735-DB110383670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49973" y="2241221"/>
            <a:ext cx="3760001" cy="3384000"/>
          </a:xfrm>
          <a:prstGeom prst="rect">
            <a:avLst/>
          </a:prstGeom>
          <a:noFill/>
        </p:spPr>
      </p:pic>
      <p:pic>
        <p:nvPicPr>
          <p:cNvPr id="4" name="Obrázek 3" descr="Mapa con las lenguas de España">
            <a:extLst>
              <a:ext uri="{FF2B5EF4-FFF2-40B4-BE49-F238E27FC236}">
                <a16:creationId xmlns:a16="http://schemas.microsoft.com/office/drawing/2014/main" id="{EFEDE04C-D8B2-9D46-B522-66034005ACA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054034" y="3933221"/>
            <a:ext cx="4172058" cy="2880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761848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D306B45-25EE-434D-ABA9-A27B79320C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99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BFDEB602-5AB7-594B-8791-D49E12A0B8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6019" y="942108"/>
            <a:ext cx="3256550" cy="4969113"/>
          </a:xfrm>
        </p:spPr>
        <p:txBody>
          <a:bodyPr anchor="ctr">
            <a:normAutofit/>
          </a:bodyPr>
          <a:lstStyle/>
          <a:p>
            <a:r>
              <a:rPr lang="cs-CZ" dirty="0">
                <a:solidFill>
                  <a:schemeClr val="tx2">
                    <a:lumMod val="75000"/>
                  </a:schemeClr>
                </a:solidFill>
              </a:rPr>
              <a:t>El </a:t>
            </a:r>
            <a:r>
              <a:rPr lang="cs-CZ" dirty="0" err="1">
                <a:solidFill>
                  <a:schemeClr val="tx2">
                    <a:lumMod val="75000"/>
                  </a:schemeClr>
                </a:solidFill>
              </a:rPr>
              <a:t>castellano</a:t>
            </a:r>
            <a:r>
              <a:rPr lang="cs-CZ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cs-CZ" dirty="0" err="1">
                <a:solidFill>
                  <a:schemeClr val="tx2">
                    <a:lumMod val="75000"/>
                  </a:schemeClr>
                </a:solidFill>
              </a:rPr>
              <a:t>gallego</a:t>
            </a:r>
            <a:endParaRPr lang="cs-CZ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A42F85E-4939-431E-8B4A-EC07C8E0AB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7EBB3F9-D6F7-4F6A-8843-9FEBA15E49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871831"/>
            <a:ext cx="0" cy="3200400"/>
          </a:xfrm>
          <a:prstGeom prst="line">
            <a:avLst/>
          </a:prstGeom>
          <a:ln w="1587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Group 13">
            <a:extLst>
              <a:ext uri="{FF2B5EF4-FFF2-40B4-BE49-F238E27FC236}">
                <a16:creationId xmlns:a16="http://schemas.microsoft.com/office/drawing/2014/main" id="{5D2B17EF-74EB-4C33-B2E2-8E727B2E7D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6009967" y="0"/>
            <a:ext cx="6176982" cy="6853245"/>
            <a:chOff x="2487613" y="285750"/>
            <a:chExt cx="2428876" cy="5654676"/>
          </a:xfrm>
          <a:solidFill>
            <a:schemeClr val="bg1">
              <a:alpha val="30000"/>
            </a:schemeClr>
          </a:solidFill>
        </p:grpSpPr>
        <p:sp>
          <p:nvSpPr>
            <p:cNvPr id="15" name="Freeform 11">
              <a:extLst>
                <a:ext uri="{FF2B5EF4-FFF2-40B4-BE49-F238E27FC236}">
                  <a16:creationId xmlns:a16="http://schemas.microsoft.com/office/drawing/2014/main" id="{0A5F1F8A-3206-4B86-883F-65E98BB6E4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6" name="Freeform 12">
              <a:extLst>
                <a:ext uri="{FF2B5EF4-FFF2-40B4-BE49-F238E27FC236}">
                  <a16:creationId xmlns:a16="http://schemas.microsoft.com/office/drawing/2014/main" id="{6935F8C7-CC88-4243-9786-F3CDBF04A0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7" name="Freeform 13">
              <a:extLst>
                <a:ext uri="{FF2B5EF4-FFF2-40B4-BE49-F238E27FC236}">
                  <a16:creationId xmlns:a16="http://schemas.microsoft.com/office/drawing/2014/main" id="{9AF7BAD9-71B3-40D8-A089-EFF7FE67BD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8" name="Freeform 14">
              <a:extLst>
                <a:ext uri="{FF2B5EF4-FFF2-40B4-BE49-F238E27FC236}">
                  <a16:creationId xmlns:a16="http://schemas.microsoft.com/office/drawing/2014/main" id="{6467094F-AEF0-4D3B-BB76-8B3C1F08B9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9" name="Freeform 15">
              <a:extLst>
                <a:ext uri="{FF2B5EF4-FFF2-40B4-BE49-F238E27FC236}">
                  <a16:creationId xmlns:a16="http://schemas.microsoft.com/office/drawing/2014/main" id="{36F56AF9-DEF1-44E7-BF42-6AAC1AA9D1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0" name="Freeform 16">
              <a:extLst>
                <a:ext uri="{FF2B5EF4-FFF2-40B4-BE49-F238E27FC236}">
                  <a16:creationId xmlns:a16="http://schemas.microsoft.com/office/drawing/2014/main" id="{A43EBE71-20BA-4A40-A513-516678089D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1" name="Freeform 17">
              <a:extLst>
                <a:ext uri="{FF2B5EF4-FFF2-40B4-BE49-F238E27FC236}">
                  <a16:creationId xmlns:a16="http://schemas.microsoft.com/office/drawing/2014/main" id="{1DB39648-7B38-4D0B-93C5-048EC4A45C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2" name="Freeform 18">
              <a:extLst>
                <a:ext uri="{FF2B5EF4-FFF2-40B4-BE49-F238E27FC236}">
                  <a16:creationId xmlns:a16="http://schemas.microsoft.com/office/drawing/2014/main" id="{8DD2661F-DE5F-45EA-B30B-7C65896388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3" name="Freeform 19">
              <a:extLst>
                <a:ext uri="{FF2B5EF4-FFF2-40B4-BE49-F238E27FC236}">
                  <a16:creationId xmlns:a16="http://schemas.microsoft.com/office/drawing/2014/main" id="{ABF0A0E5-E68E-4183-A913-228692FD85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4" y="468286"/>
              <a:ext cx="1768475" cy="4262464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4" name="Freeform 20">
              <a:extLst>
                <a:ext uri="{FF2B5EF4-FFF2-40B4-BE49-F238E27FC236}">
                  <a16:creationId xmlns:a16="http://schemas.microsoft.com/office/drawing/2014/main" id="{615D8F55-8ACD-4EFE-A832-06E785479E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5" name="Freeform 21">
              <a:extLst>
                <a:ext uri="{FF2B5EF4-FFF2-40B4-BE49-F238E27FC236}">
                  <a16:creationId xmlns:a16="http://schemas.microsoft.com/office/drawing/2014/main" id="{0FDF4201-8CEC-474B-A6B1-88039B7041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6" name="Freeform 22">
              <a:extLst>
                <a:ext uri="{FF2B5EF4-FFF2-40B4-BE49-F238E27FC236}">
                  <a16:creationId xmlns:a16="http://schemas.microsoft.com/office/drawing/2014/main" id="{0F60AEA4-B25F-417E-93FC-59686DFBE5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85A8E38-3067-774B-AB18-6A9F858FD8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49062" y="942108"/>
            <a:ext cx="6455549" cy="4969114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s-ES" sz="1100" dirty="0">
                <a:solidFill>
                  <a:schemeClr val="tx2">
                    <a:lumMod val="75000"/>
                  </a:schemeClr>
                </a:solidFill>
              </a:rPr>
              <a:t>Incorpora elementos de origen gallego y comparte las tendencias generales de la variedad castellana, incluido el conservadurismo en su consonantismo.</a:t>
            </a:r>
            <a:endParaRPr lang="cs-CZ" sz="1100" dirty="0">
              <a:solidFill>
                <a:schemeClr val="tx2">
                  <a:lumMod val="75000"/>
                </a:schemeClr>
              </a:solidFill>
            </a:endParaRPr>
          </a:p>
          <a:p>
            <a:pPr>
              <a:lnSpc>
                <a:spcPct val="90000"/>
              </a:lnSpc>
            </a:pPr>
            <a:r>
              <a:rPr lang="es-ES" sz="1100" b="1" dirty="0">
                <a:solidFill>
                  <a:schemeClr val="tx2">
                    <a:lumMod val="75000"/>
                  </a:schemeClr>
                </a:solidFill>
              </a:rPr>
              <a:t>Plano fónico:</a:t>
            </a:r>
            <a:endParaRPr lang="cs-CZ" sz="1100" b="1" dirty="0">
              <a:solidFill>
                <a:schemeClr val="tx2">
                  <a:lumMod val="75000"/>
                </a:schemeClr>
              </a:solidFill>
            </a:endParaRPr>
          </a:p>
          <a:p>
            <a:pPr lvl="0">
              <a:lnSpc>
                <a:spcPct val="90000"/>
              </a:lnSpc>
            </a:pPr>
            <a:r>
              <a:rPr lang="es-ES" sz="1100" dirty="0">
                <a:solidFill>
                  <a:schemeClr val="tx2">
                    <a:lumMod val="75000"/>
                  </a:schemeClr>
                </a:solidFill>
              </a:rPr>
              <a:t>Sílaba tónica final con tono elevado; tonema con caída pronunciada;</a:t>
            </a:r>
            <a:endParaRPr lang="cs-CZ" sz="1100" dirty="0">
              <a:solidFill>
                <a:schemeClr val="tx2">
                  <a:lumMod val="75000"/>
                </a:schemeClr>
              </a:solidFill>
            </a:endParaRPr>
          </a:p>
          <a:p>
            <a:pPr lvl="0">
              <a:lnSpc>
                <a:spcPct val="90000"/>
              </a:lnSpc>
            </a:pPr>
            <a:r>
              <a:rPr lang="es-ES" sz="1100" dirty="0">
                <a:solidFill>
                  <a:schemeClr val="tx2">
                    <a:lumMod val="75000"/>
                  </a:schemeClr>
                </a:solidFill>
              </a:rPr>
              <a:t>Tendencia a la abertura de </a:t>
            </a:r>
            <a:r>
              <a:rPr lang="es-ES" sz="1100" i="1" dirty="0">
                <a:solidFill>
                  <a:schemeClr val="tx2">
                    <a:lumMod val="75000"/>
                  </a:schemeClr>
                </a:solidFill>
              </a:rPr>
              <a:t>e</a:t>
            </a:r>
            <a:r>
              <a:rPr lang="es-ES" sz="1100" dirty="0">
                <a:solidFill>
                  <a:schemeClr val="tx2">
                    <a:lumMod val="75000"/>
                  </a:schemeClr>
                </a:solidFill>
              </a:rPr>
              <a:t> y </a:t>
            </a:r>
            <a:r>
              <a:rPr lang="es-ES" sz="1100" i="1" dirty="0">
                <a:solidFill>
                  <a:schemeClr val="tx2">
                    <a:lumMod val="75000"/>
                  </a:schemeClr>
                </a:solidFill>
              </a:rPr>
              <a:t>o</a:t>
            </a:r>
            <a:r>
              <a:rPr lang="es-ES" sz="1100" dirty="0">
                <a:solidFill>
                  <a:schemeClr val="tx2">
                    <a:lumMod val="75000"/>
                  </a:schemeClr>
                </a:solidFill>
              </a:rPr>
              <a:t> tónicas: </a:t>
            </a:r>
            <a:r>
              <a:rPr lang="es-ES" sz="1100" i="1" dirty="0">
                <a:solidFill>
                  <a:schemeClr val="tx2">
                    <a:lumMod val="75000"/>
                  </a:schemeClr>
                </a:solidFill>
              </a:rPr>
              <a:t>café</a:t>
            </a:r>
            <a:r>
              <a:rPr lang="es-ES" sz="1100" dirty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es-ES" sz="1100" i="1" dirty="0">
                <a:solidFill>
                  <a:schemeClr val="tx2">
                    <a:lumMod val="75000"/>
                  </a:schemeClr>
                </a:solidFill>
              </a:rPr>
              <a:t>razón</a:t>
            </a:r>
            <a:r>
              <a:rPr lang="es-ES" sz="1100" dirty="0">
                <a:solidFill>
                  <a:schemeClr val="tx2">
                    <a:lumMod val="75000"/>
                  </a:schemeClr>
                </a:solidFill>
              </a:rPr>
              <a:t>;</a:t>
            </a:r>
            <a:endParaRPr lang="cs-CZ" sz="1100" dirty="0">
              <a:solidFill>
                <a:schemeClr val="tx2">
                  <a:lumMod val="75000"/>
                </a:schemeClr>
              </a:solidFill>
            </a:endParaRPr>
          </a:p>
          <a:p>
            <a:pPr lvl="0">
              <a:lnSpc>
                <a:spcPct val="90000"/>
              </a:lnSpc>
            </a:pPr>
            <a:r>
              <a:rPr lang="es-ES" sz="1100" dirty="0">
                <a:solidFill>
                  <a:schemeClr val="tx2">
                    <a:lumMod val="75000"/>
                  </a:schemeClr>
                </a:solidFill>
              </a:rPr>
              <a:t>Tendencia a la asimilación vocálica: </a:t>
            </a:r>
            <a:r>
              <a:rPr lang="es-ES" sz="1100" i="1" dirty="0" err="1">
                <a:solidFill>
                  <a:schemeClr val="tx2">
                    <a:lumMod val="75000"/>
                  </a:schemeClr>
                </a:solidFill>
              </a:rPr>
              <a:t>feminino</a:t>
            </a:r>
            <a:r>
              <a:rPr lang="es-ES" sz="1100" dirty="0">
                <a:solidFill>
                  <a:schemeClr val="tx2">
                    <a:lumMod val="75000"/>
                  </a:schemeClr>
                </a:solidFill>
              </a:rPr>
              <a:t> ‘femenino’, </a:t>
            </a:r>
            <a:r>
              <a:rPr lang="es-ES" sz="1100" i="1" dirty="0" err="1">
                <a:solidFill>
                  <a:schemeClr val="tx2">
                    <a:lumMod val="75000"/>
                  </a:schemeClr>
                </a:solidFill>
              </a:rPr>
              <a:t>repitiría</a:t>
            </a:r>
            <a:r>
              <a:rPr lang="es-ES" sz="1100" dirty="0">
                <a:solidFill>
                  <a:schemeClr val="tx2">
                    <a:lumMod val="75000"/>
                  </a:schemeClr>
                </a:solidFill>
              </a:rPr>
              <a:t> ‘repetiría’;</a:t>
            </a:r>
            <a:endParaRPr lang="cs-CZ" sz="1100" dirty="0">
              <a:solidFill>
                <a:schemeClr val="tx2">
                  <a:lumMod val="75000"/>
                </a:schemeClr>
              </a:solidFill>
            </a:endParaRPr>
          </a:p>
          <a:p>
            <a:pPr lvl="0">
              <a:lnSpc>
                <a:spcPct val="90000"/>
              </a:lnSpc>
            </a:pPr>
            <a:r>
              <a:rPr lang="pt-PT" sz="1100" dirty="0" err="1">
                <a:solidFill>
                  <a:schemeClr val="tx2">
                    <a:lumMod val="75000"/>
                  </a:schemeClr>
                </a:solidFill>
              </a:rPr>
              <a:t>Tendencia</a:t>
            </a:r>
            <a:r>
              <a:rPr lang="pt-PT" sz="1100" dirty="0">
                <a:solidFill>
                  <a:schemeClr val="tx2">
                    <a:lumMod val="75000"/>
                  </a:schemeClr>
                </a:solidFill>
              </a:rPr>
              <a:t> al hiato: </a:t>
            </a:r>
            <a:r>
              <a:rPr lang="pt-PT" sz="1100" i="1" dirty="0">
                <a:solidFill>
                  <a:schemeClr val="tx2">
                    <a:lumMod val="75000"/>
                  </a:schemeClr>
                </a:solidFill>
              </a:rPr>
              <a:t>vi-u-da</a:t>
            </a:r>
            <a:r>
              <a:rPr lang="pt-PT" sz="1100" dirty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pt-PT" sz="1100" i="1" dirty="0" err="1">
                <a:solidFill>
                  <a:schemeClr val="tx2">
                    <a:lumMod val="75000"/>
                  </a:schemeClr>
                </a:solidFill>
              </a:rPr>
              <a:t>ru-i-do</a:t>
            </a:r>
            <a:r>
              <a:rPr lang="pt-PT" sz="1100" dirty="0">
                <a:solidFill>
                  <a:schemeClr val="tx2">
                    <a:lumMod val="75000"/>
                  </a:schemeClr>
                </a:solidFill>
              </a:rPr>
              <a:t>;</a:t>
            </a:r>
            <a:endParaRPr lang="cs-CZ" sz="1100" dirty="0">
              <a:solidFill>
                <a:schemeClr val="tx2">
                  <a:lumMod val="75000"/>
                </a:schemeClr>
              </a:solidFill>
            </a:endParaRPr>
          </a:p>
          <a:p>
            <a:pPr lvl="0">
              <a:lnSpc>
                <a:spcPct val="90000"/>
              </a:lnSpc>
            </a:pPr>
            <a:r>
              <a:rPr lang="es-ES" sz="1100" dirty="0">
                <a:solidFill>
                  <a:schemeClr val="tx2">
                    <a:lumMod val="75000"/>
                  </a:schemeClr>
                </a:solidFill>
              </a:rPr>
              <a:t>Simplificación de los grupos consonánticos cultos: </a:t>
            </a:r>
            <a:r>
              <a:rPr lang="es-ES" sz="1100" i="1" dirty="0">
                <a:solidFill>
                  <a:schemeClr val="tx2">
                    <a:lumMod val="75000"/>
                  </a:schemeClr>
                </a:solidFill>
              </a:rPr>
              <a:t>corruto</a:t>
            </a:r>
            <a:r>
              <a:rPr lang="es-ES" sz="1100" dirty="0">
                <a:solidFill>
                  <a:schemeClr val="tx2">
                    <a:lumMod val="75000"/>
                  </a:schemeClr>
                </a:solidFill>
              </a:rPr>
              <a:t> ‘corrupto’; </a:t>
            </a:r>
            <a:r>
              <a:rPr lang="es-ES" sz="1100" i="1" dirty="0" err="1">
                <a:solidFill>
                  <a:schemeClr val="tx2">
                    <a:lumMod val="75000"/>
                  </a:schemeClr>
                </a:solidFill>
              </a:rPr>
              <a:t>manífico</a:t>
            </a:r>
            <a:r>
              <a:rPr lang="es-ES" sz="1100" dirty="0">
                <a:solidFill>
                  <a:schemeClr val="tx2">
                    <a:lumMod val="75000"/>
                  </a:schemeClr>
                </a:solidFill>
              </a:rPr>
              <a:t> ‘magnífico’, </a:t>
            </a:r>
            <a:r>
              <a:rPr lang="es-ES" sz="1100" i="1" dirty="0" err="1">
                <a:solidFill>
                  <a:schemeClr val="tx2">
                    <a:lumMod val="75000"/>
                  </a:schemeClr>
                </a:solidFill>
              </a:rPr>
              <a:t>perfeto</a:t>
            </a:r>
            <a:r>
              <a:rPr lang="es-ES" sz="1100" dirty="0">
                <a:solidFill>
                  <a:schemeClr val="tx2">
                    <a:lumMod val="75000"/>
                  </a:schemeClr>
                </a:solidFill>
              </a:rPr>
              <a:t> ‘perfecto’, etc.</a:t>
            </a:r>
            <a:endParaRPr lang="cs-CZ" sz="1100" dirty="0">
              <a:solidFill>
                <a:schemeClr val="tx2">
                  <a:lumMod val="75000"/>
                </a:schemeClr>
              </a:solidFill>
            </a:endParaRPr>
          </a:p>
          <a:p>
            <a:pPr>
              <a:lnSpc>
                <a:spcPct val="90000"/>
              </a:lnSpc>
            </a:pPr>
            <a:r>
              <a:rPr lang="es-ES" sz="1100" b="1" dirty="0">
                <a:solidFill>
                  <a:schemeClr val="tx2">
                    <a:lumMod val="75000"/>
                  </a:schemeClr>
                </a:solidFill>
              </a:rPr>
              <a:t>Plano gramatical:</a:t>
            </a:r>
            <a:endParaRPr lang="cs-CZ" sz="1100" b="1" dirty="0">
              <a:solidFill>
                <a:schemeClr val="tx2">
                  <a:lumMod val="75000"/>
                </a:schemeClr>
              </a:solidFill>
            </a:endParaRPr>
          </a:p>
          <a:p>
            <a:pPr lvl="0">
              <a:lnSpc>
                <a:spcPct val="90000"/>
              </a:lnSpc>
            </a:pPr>
            <a:r>
              <a:rPr lang="es-ES" sz="1100" dirty="0">
                <a:solidFill>
                  <a:schemeClr val="tx2">
                    <a:lumMod val="75000"/>
                  </a:schemeClr>
                </a:solidFill>
              </a:rPr>
              <a:t>Uso frecuente de diminutivo –</a:t>
            </a:r>
            <a:r>
              <a:rPr lang="es-ES" sz="1100" i="1" dirty="0" err="1">
                <a:solidFill>
                  <a:schemeClr val="tx2">
                    <a:lumMod val="75000"/>
                  </a:schemeClr>
                </a:solidFill>
              </a:rPr>
              <a:t>iño</a:t>
            </a:r>
            <a:r>
              <a:rPr lang="es-ES" sz="1100" i="1" dirty="0">
                <a:solidFill>
                  <a:schemeClr val="tx2">
                    <a:lumMod val="75000"/>
                  </a:schemeClr>
                </a:solidFill>
              </a:rPr>
              <a:t>/a</a:t>
            </a:r>
            <a:r>
              <a:rPr lang="es-ES" sz="1100" dirty="0">
                <a:solidFill>
                  <a:schemeClr val="tx2">
                    <a:lumMod val="75000"/>
                  </a:schemeClr>
                </a:solidFill>
              </a:rPr>
              <a:t>: </a:t>
            </a:r>
            <a:r>
              <a:rPr lang="es-ES" sz="1100" i="1" dirty="0" err="1">
                <a:solidFill>
                  <a:schemeClr val="tx2">
                    <a:lumMod val="75000"/>
                  </a:schemeClr>
                </a:solidFill>
              </a:rPr>
              <a:t>minutiño</a:t>
            </a:r>
            <a:r>
              <a:rPr lang="es-ES" sz="1100" dirty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es-ES" sz="1100" i="1" dirty="0" err="1">
                <a:solidFill>
                  <a:schemeClr val="tx2">
                    <a:lumMod val="75000"/>
                  </a:schemeClr>
                </a:solidFill>
              </a:rPr>
              <a:t>rapaciña</a:t>
            </a:r>
            <a:r>
              <a:rPr lang="es-ES" sz="1100" dirty="0">
                <a:solidFill>
                  <a:schemeClr val="tx2">
                    <a:lumMod val="75000"/>
                  </a:schemeClr>
                </a:solidFill>
              </a:rPr>
              <a:t>;</a:t>
            </a:r>
            <a:endParaRPr lang="cs-CZ" sz="1100" dirty="0">
              <a:solidFill>
                <a:schemeClr val="tx2">
                  <a:lumMod val="75000"/>
                </a:schemeClr>
              </a:solidFill>
            </a:endParaRPr>
          </a:p>
          <a:p>
            <a:pPr lvl="0">
              <a:lnSpc>
                <a:spcPct val="90000"/>
              </a:lnSpc>
            </a:pPr>
            <a:r>
              <a:rPr lang="es-ES" sz="1100" dirty="0">
                <a:solidFill>
                  <a:schemeClr val="tx2">
                    <a:lumMod val="75000"/>
                  </a:schemeClr>
                </a:solidFill>
              </a:rPr>
              <a:t>Género alternativo: </a:t>
            </a:r>
            <a:r>
              <a:rPr lang="es-ES" sz="1100" i="1" dirty="0">
                <a:solidFill>
                  <a:schemeClr val="tx2">
                    <a:lumMod val="75000"/>
                  </a:schemeClr>
                </a:solidFill>
              </a:rPr>
              <a:t>el sal</a:t>
            </a:r>
            <a:r>
              <a:rPr lang="es-ES" sz="1100" dirty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es-ES" sz="1100" i="1" dirty="0">
                <a:solidFill>
                  <a:schemeClr val="tx2">
                    <a:lumMod val="75000"/>
                  </a:schemeClr>
                </a:solidFill>
              </a:rPr>
              <a:t>el víspera</a:t>
            </a:r>
            <a:r>
              <a:rPr lang="es-ES" sz="1100" dirty="0">
                <a:solidFill>
                  <a:schemeClr val="tx2">
                    <a:lumMod val="75000"/>
                  </a:schemeClr>
                </a:solidFill>
              </a:rPr>
              <a:t>;</a:t>
            </a:r>
            <a:endParaRPr lang="cs-CZ" sz="1100" dirty="0">
              <a:solidFill>
                <a:schemeClr val="tx2">
                  <a:lumMod val="75000"/>
                </a:schemeClr>
              </a:solidFill>
            </a:endParaRPr>
          </a:p>
          <a:p>
            <a:pPr lvl="0">
              <a:lnSpc>
                <a:spcPct val="90000"/>
              </a:lnSpc>
            </a:pPr>
            <a:r>
              <a:rPr lang="es-ES" sz="1100" dirty="0">
                <a:solidFill>
                  <a:schemeClr val="tx2">
                    <a:lumMod val="75000"/>
                  </a:schemeClr>
                </a:solidFill>
              </a:rPr>
              <a:t>Uso de indefinido vinculado al presente: </a:t>
            </a:r>
            <a:r>
              <a:rPr lang="es-ES" sz="1100" i="1" dirty="0">
                <a:solidFill>
                  <a:schemeClr val="tx2">
                    <a:lumMod val="75000"/>
                  </a:schemeClr>
                </a:solidFill>
              </a:rPr>
              <a:t>lo terminé hoy</a:t>
            </a:r>
            <a:r>
              <a:rPr lang="es-ES" sz="1100" dirty="0">
                <a:solidFill>
                  <a:schemeClr val="tx2">
                    <a:lumMod val="75000"/>
                  </a:schemeClr>
                </a:solidFill>
              </a:rPr>
              <a:t>;</a:t>
            </a:r>
            <a:endParaRPr lang="cs-CZ" sz="1100" dirty="0">
              <a:solidFill>
                <a:schemeClr val="tx2">
                  <a:lumMod val="75000"/>
                </a:schemeClr>
              </a:solidFill>
            </a:endParaRPr>
          </a:p>
          <a:p>
            <a:pPr lvl="0">
              <a:lnSpc>
                <a:spcPct val="90000"/>
              </a:lnSpc>
            </a:pPr>
            <a:r>
              <a:rPr lang="es-ES" sz="1100" dirty="0">
                <a:solidFill>
                  <a:schemeClr val="tx2">
                    <a:lumMod val="75000"/>
                  </a:schemeClr>
                </a:solidFill>
              </a:rPr>
              <a:t>Uso del imperfecto de subjuntivo con valores indicativo: </a:t>
            </a:r>
            <a:r>
              <a:rPr lang="es-ES" sz="1100" i="1" dirty="0">
                <a:solidFill>
                  <a:schemeClr val="tx2">
                    <a:lumMod val="75000"/>
                  </a:schemeClr>
                </a:solidFill>
              </a:rPr>
              <a:t>nos dijo que llegara el mes pasado</a:t>
            </a:r>
            <a:r>
              <a:rPr lang="es-ES" sz="1100" dirty="0">
                <a:solidFill>
                  <a:schemeClr val="tx2">
                    <a:lumMod val="75000"/>
                  </a:schemeClr>
                </a:solidFill>
              </a:rPr>
              <a:t> ‘había llegado’;</a:t>
            </a:r>
            <a:endParaRPr lang="cs-CZ" sz="1100" dirty="0">
              <a:solidFill>
                <a:schemeClr val="tx2">
                  <a:lumMod val="75000"/>
                </a:schemeClr>
              </a:solidFill>
            </a:endParaRPr>
          </a:p>
          <a:p>
            <a:pPr lvl="0">
              <a:lnSpc>
                <a:spcPct val="90000"/>
              </a:lnSpc>
            </a:pPr>
            <a:r>
              <a:rPr lang="es-ES" sz="1100" dirty="0">
                <a:solidFill>
                  <a:schemeClr val="tx2">
                    <a:lumMod val="75000"/>
                  </a:schemeClr>
                </a:solidFill>
              </a:rPr>
              <a:t>Uso de </a:t>
            </a:r>
            <a:r>
              <a:rPr lang="es-ES" sz="1100" dirty="0" err="1">
                <a:solidFill>
                  <a:schemeClr val="tx2">
                    <a:lumMod val="75000"/>
                  </a:schemeClr>
                </a:solidFill>
              </a:rPr>
              <a:t>dar+participio</a:t>
            </a:r>
            <a:r>
              <a:rPr lang="es-ES" sz="1100" dirty="0">
                <a:solidFill>
                  <a:schemeClr val="tx2">
                    <a:lumMod val="75000"/>
                  </a:schemeClr>
                </a:solidFill>
              </a:rPr>
              <a:t> con valor culminativo: </a:t>
            </a:r>
            <a:r>
              <a:rPr lang="es-ES" sz="1100" i="1" dirty="0">
                <a:solidFill>
                  <a:schemeClr val="tx2">
                    <a:lumMod val="75000"/>
                  </a:schemeClr>
                </a:solidFill>
              </a:rPr>
              <a:t>no doy acabado el libro</a:t>
            </a:r>
            <a:r>
              <a:rPr lang="es-ES" sz="1100" dirty="0">
                <a:solidFill>
                  <a:schemeClr val="tx2">
                    <a:lumMod val="75000"/>
                  </a:schemeClr>
                </a:solidFill>
              </a:rPr>
              <a:t> ‘no consigo acabar el libro’;</a:t>
            </a:r>
            <a:endParaRPr lang="cs-CZ" sz="1100" dirty="0">
              <a:solidFill>
                <a:schemeClr val="tx2">
                  <a:lumMod val="75000"/>
                </a:schemeClr>
              </a:solidFill>
            </a:endParaRPr>
          </a:p>
          <a:p>
            <a:pPr lvl="0">
              <a:lnSpc>
                <a:spcPct val="90000"/>
              </a:lnSpc>
            </a:pPr>
            <a:r>
              <a:rPr lang="es-ES" sz="1100" dirty="0">
                <a:solidFill>
                  <a:schemeClr val="tx2">
                    <a:lumMod val="75000"/>
                  </a:schemeClr>
                </a:solidFill>
              </a:rPr>
              <a:t>Uso de formas de subjuntivo especiales: </a:t>
            </a:r>
            <a:r>
              <a:rPr lang="es-ES" sz="1100" i="1" dirty="0" err="1">
                <a:solidFill>
                  <a:schemeClr val="tx2">
                    <a:lumMod val="75000"/>
                  </a:schemeClr>
                </a:solidFill>
              </a:rPr>
              <a:t>dea</a:t>
            </a:r>
            <a:r>
              <a:rPr lang="es-ES" sz="1100" dirty="0">
                <a:solidFill>
                  <a:schemeClr val="tx2">
                    <a:lumMod val="75000"/>
                  </a:schemeClr>
                </a:solidFill>
              </a:rPr>
              <a:t> ‘dé’, </a:t>
            </a:r>
            <a:r>
              <a:rPr lang="es-ES" sz="1100" i="1" dirty="0" err="1">
                <a:solidFill>
                  <a:schemeClr val="tx2">
                    <a:lumMod val="75000"/>
                  </a:schemeClr>
                </a:solidFill>
              </a:rPr>
              <a:t>estea</a:t>
            </a:r>
            <a:r>
              <a:rPr lang="es-ES" sz="1100" dirty="0">
                <a:solidFill>
                  <a:schemeClr val="tx2">
                    <a:lumMod val="75000"/>
                  </a:schemeClr>
                </a:solidFill>
              </a:rPr>
              <a:t> ‘esté’;</a:t>
            </a:r>
            <a:endParaRPr lang="cs-CZ" sz="1100" dirty="0">
              <a:solidFill>
                <a:schemeClr val="tx2">
                  <a:lumMod val="75000"/>
                </a:schemeClr>
              </a:solidFill>
            </a:endParaRPr>
          </a:p>
          <a:p>
            <a:pPr lvl="0">
              <a:lnSpc>
                <a:spcPct val="90000"/>
              </a:lnSpc>
            </a:pPr>
            <a:r>
              <a:rPr lang="es-ES" sz="1100" dirty="0" err="1">
                <a:solidFill>
                  <a:schemeClr val="tx2">
                    <a:lumMod val="75000"/>
                  </a:schemeClr>
                </a:solidFill>
              </a:rPr>
              <a:t>Aunsencia</a:t>
            </a:r>
            <a:r>
              <a:rPr lang="es-ES" sz="1100" dirty="0">
                <a:solidFill>
                  <a:schemeClr val="tx2">
                    <a:lumMod val="75000"/>
                  </a:schemeClr>
                </a:solidFill>
              </a:rPr>
              <a:t> de pronombre en construcciones pronominales: </a:t>
            </a:r>
            <a:r>
              <a:rPr lang="es-ES" sz="1100" i="1" dirty="0">
                <a:solidFill>
                  <a:schemeClr val="tx2">
                    <a:lumMod val="75000"/>
                  </a:schemeClr>
                </a:solidFill>
              </a:rPr>
              <a:t>voy (a) cortar el pelo</a:t>
            </a:r>
            <a:r>
              <a:rPr lang="es-ES" sz="1100" dirty="0">
                <a:solidFill>
                  <a:schemeClr val="tx2">
                    <a:lumMod val="75000"/>
                  </a:schemeClr>
                </a:solidFill>
              </a:rPr>
              <a:t> ‘cortarme’</a:t>
            </a:r>
            <a:endParaRPr lang="cs-CZ" sz="11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382229"/>
      </p:ext>
    </p:extLst>
  </p:cSld>
  <p:clrMapOvr>
    <a:masterClrMapping/>
  </p:clrMapOvr>
</p:sld>
</file>

<file path=ppt/theme/theme1.xml><?xml version="1.0" encoding="utf-8"?>
<a:theme xmlns:a="http://schemas.openxmlformats.org/drawingml/2006/main" name="Stébla">
  <a:themeElements>
    <a:clrScheme name="Stébla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Stébla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tébla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2567</Words>
  <Application>Microsoft Macintosh PowerPoint</Application>
  <PresentationFormat>Širokoúhlá obrazovka</PresentationFormat>
  <Paragraphs>200</Paragraphs>
  <Slides>22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6" baseType="lpstr">
      <vt:lpstr>Arial</vt:lpstr>
      <vt:lpstr>Century Gothic</vt:lpstr>
      <vt:lpstr>Wingdings 3</vt:lpstr>
      <vt:lpstr>Stébla</vt:lpstr>
      <vt:lpstr>El español septentrional o castellano</vt:lpstr>
      <vt:lpstr>Las áreas del español en Europa</vt:lpstr>
      <vt:lpstr>Las áreas del español en Europa</vt:lpstr>
      <vt:lpstr>El español septentrional o castellano </vt:lpstr>
      <vt:lpstr>El español septentrional o castellano </vt:lpstr>
      <vt:lpstr>Elementos comunes en el español castellano</vt:lpstr>
      <vt:lpstr>Variedades del español castellano</vt:lpstr>
      <vt:lpstr>El castellano de áreas bilingües</vt:lpstr>
      <vt:lpstr>El castellano gallego</vt:lpstr>
      <vt:lpstr>El castellano gallego</vt:lpstr>
      <vt:lpstr>El castellano vasco</vt:lpstr>
      <vt:lpstr>El castellano vasco</vt:lpstr>
      <vt:lpstr>El castellano catalán</vt:lpstr>
      <vt:lpstr>El castellano catalán</vt:lpstr>
      <vt:lpstr>El castellano norteño occidental </vt:lpstr>
      <vt:lpstr>El castellano norteño occidental </vt:lpstr>
      <vt:lpstr>El castellano norteño occidental </vt:lpstr>
      <vt:lpstr>El castellano norteño occidental </vt:lpstr>
      <vt:lpstr>El castellano norteño oriental </vt:lpstr>
      <vt:lpstr>El castellano norteño oriental </vt:lpstr>
      <vt:lpstr>Madrid y el castellano manchego </vt:lpstr>
      <vt:lpstr>Madrid y el castellano manchego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español septentrional o castellano</dc:title>
  <dc:creator>Ivo Buzek</dc:creator>
  <cp:lastModifiedBy>Ivo Buzek</cp:lastModifiedBy>
  <cp:revision>3</cp:revision>
  <dcterms:created xsi:type="dcterms:W3CDTF">2020-10-13T15:47:57Z</dcterms:created>
  <dcterms:modified xsi:type="dcterms:W3CDTF">2020-10-13T17:54:47Z</dcterms:modified>
</cp:coreProperties>
</file>