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8"/>
  </p:notesMasterIdLst>
  <p:handoutMasterIdLst>
    <p:handoutMasterId r:id="rId9"/>
  </p:handoutMasterIdLst>
  <p:sldIdLst>
    <p:sldId id="256" r:id="rId2"/>
    <p:sldId id="465" r:id="rId3"/>
    <p:sldId id="466" r:id="rId4"/>
    <p:sldId id="467" r:id="rId5"/>
    <p:sldId id="468" r:id="rId6"/>
    <p:sldId id="469" r:id="rId7"/>
  </p:sldIdLst>
  <p:sldSz cx="12192000" cy="6858000"/>
  <p:notesSz cx="6858000" cy="994727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na" initials="A" lastIdx="1" clrIdx="0">
    <p:extLst>
      <p:ext uri="{19B8F6BF-5375-455C-9EA6-DF929625EA0E}">
        <p15:presenceInfo xmlns:p15="http://schemas.microsoft.com/office/powerpoint/2012/main" userId="Ale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1FC24"/>
    <a:srgbClr val="DB1C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86" autoAdjust="0"/>
    <p:restoredTop sz="94660"/>
  </p:normalViewPr>
  <p:slideViewPr>
    <p:cSldViewPr snapToGrid="0">
      <p:cViewPr varScale="1">
        <p:scale>
          <a:sx n="87" d="100"/>
          <a:sy n="87" d="100"/>
        </p:scale>
        <p:origin x="461" y="8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5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85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B934BC-94FD-4BC2-AEF0-451E18BEA9D7}" type="datetimeFigureOut">
              <a:rPr lang="fr-FR" smtClean="0"/>
              <a:t>14/12/2020</a:t>
            </a:fld>
            <a:endParaRPr lang="fr-FR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8721"/>
            <a:ext cx="2971800" cy="4985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9448721"/>
            <a:ext cx="2971800" cy="4985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1089F-EBCB-406F-95FF-F62EAEAAA90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766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12E5F-B7F6-4425-AF56-C02BE0F11D23}" type="datetimeFigureOut">
              <a:rPr lang="fr-FR" smtClean="0"/>
              <a:t>14/12/2020</a:t>
            </a:fld>
            <a:endParaRPr lang="fr-FR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48186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9448186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0430B0-4080-4D35-B877-61192B60C7E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6383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">
            <a:extLst>
              <a:ext uri="{FF2B5EF4-FFF2-40B4-BE49-F238E27FC236}">
                <a16:creationId xmlns:a16="http://schemas.microsoft.com/office/drawing/2014/main" id="{AD5917AD-0377-40A2-A11C-BAA92657E6A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7EC1E3D-3F38-4ECF-BCE6-518E1E3ABD46}" type="slidenum">
              <a:rPr lang="cs-CZ" altLang="cs-CZ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6147" name="Text Box 1">
            <a:extLst>
              <a:ext uri="{FF2B5EF4-FFF2-40B4-BE49-F238E27FC236}">
                <a16:creationId xmlns:a16="http://schemas.microsoft.com/office/drawing/2014/main" id="{AB5592CA-3735-4F95-B602-0B97600CFB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0BED404B-CD2C-4294-8F06-302724AD3E11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6148" name="Rectangle 2">
            <a:extLst>
              <a:ext uri="{FF2B5EF4-FFF2-40B4-BE49-F238E27FC236}">
                <a16:creationId xmlns:a16="http://schemas.microsoft.com/office/drawing/2014/main" id="{68133607-D78A-496F-9800-ABCBE5874C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9" name="Rectangle 3">
            <a:extLst>
              <a:ext uri="{FF2B5EF4-FFF2-40B4-BE49-F238E27FC236}">
                <a16:creationId xmlns:a16="http://schemas.microsoft.com/office/drawing/2014/main" id="{A188D463-7021-4229-B21B-8EDB0BC41A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>
            <a:extLst>
              <a:ext uri="{FF2B5EF4-FFF2-40B4-BE49-F238E27FC236}">
                <a16:creationId xmlns:a16="http://schemas.microsoft.com/office/drawing/2014/main" id="{79819631-519F-4D8E-A707-B156C35BD2A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D9D982C-00FC-4B95-97C6-BC96C8C5E8EB}" type="slidenum">
              <a:rPr lang="cs-CZ" altLang="cs-CZ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5" name="Text Box 1">
            <a:extLst>
              <a:ext uri="{FF2B5EF4-FFF2-40B4-BE49-F238E27FC236}">
                <a16:creationId xmlns:a16="http://schemas.microsoft.com/office/drawing/2014/main" id="{385E0E08-1D50-49FA-AD05-43DD0E8FE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A7D731D-3535-46AA-A99A-4D73E7D844EC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3B74F5C0-227B-4485-B054-1404A9A08D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57E3F4B4-617C-4C14-AB94-BE5E45F293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048756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>
            <a:extLst>
              <a:ext uri="{FF2B5EF4-FFF2-40B4-BE49-F238E27FC236}">
                <a16:creationId xmlns:a16="http://schemas.microsoft.com/office/drawing/2014/main" id="{79819631-519F-4D8E-A707-B156C35BD2A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D9D982C-00FC-4B95-97C6-BC96C8C5E8EB}" type="slidenum">
              <a:rPr lang="cs-CZ" altLang="cs-CZ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5" name="Text Box 1">
            <a:extLst>
              <a:ext uri="{FF2B5EF4-FFF2-40B4-BE49-F238E27FC236}">
                <a16:creationId xmlns:a16="http://schemas.microsoft.com/office/drawing/2014/main" id="{385E0E08-1D50-49FA-AD05-43DD0E8FE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A7D731D-3535-46AA-A99A-4D73E7D844EC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3B74F5C0-227B-4485-B054-1404A9A08D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57E3F4B4-617C-4C14-AB94-BE5E45F293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568178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>
            <a:extLst>
              <a:ext uri="{FF2B5EF4-FFF2-40B4-BE49-F238E27FC236}">
                <a16:creationId xmlns:a16="http://schemas.microsoft.com/office/drawing/2014/main" id="{79819631-519F-4D8E-A707-B156C35BD2A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D9D982C-00FC-4B95-97C6-BC96C8C5E8EB}" type="slidenum">
              <a:rPr lang="cs-CZ" altLang="cs-CZ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5" name="Text Box 1">
            <a:extLst>
              <a:ext uri="{FF2B5EF4-FFF2-40B4-BE49-F238E27FC236}">
                <a16:creationId xmlns:a16="http://schemas.microsoft.com/office/drawing/2014/main" id="{385E0E08-1D50-49FA-AD05-43DD0E8FE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A7D731D-3535-46AA-A99A-4D73E7D844EC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3B74F5C0-227B-4485-B054-1404A9A08D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57E3F4B4-617C-4C14-AB94-BE5E45F293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834240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>
            <a:extLst>
              <a:ext uri="{FF2B5EF4-FFF2-40B4-BE49-F238E27FC236}">
                <a16:creationId xmlns:a16="http://schemas.microsoft.com/office/drawing/2014/main" id="{79819631-519F-4D8E-A707-B156C35BD2A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D9D982C-00FC-4B95-97C6-BC96C8C5E8EB}" type="slidenum">
              <a:rPr lang="cs-CZ" altLang="cs-CZ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5" name="Text Box 1">
            <a:extLst>
              <a:ext uri="{FF2B5EF4-FFF2-40B4-BE49-F238E27FC236}">
                <a16:creationId xmlns:a16="http://schemas.microsoft.com/office/drawing/2014/main" id="{385E0E08-1D50-49FA-AD05-43DD0E8FE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A7D731D-3535-46AA-A99A-4D73E7D844EC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3B74F5C0-227B-4485-B054-1404A9A08D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57E3F4B4-617C-4C14-AB94-BE5E45F293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679538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>
            <a:extLst>
              <a:ext uri="{FF2B5EF4-FFF2-40B4-BE49-F238E27FC236}">
                <a16:creationId xmlns:a16="http://schemas.microsoft.com/office/drawing/2014/main" id="{79819631-519F-4D8E-A707-B156C35BD2A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D9D982C-00FC-4B95-97C6-BC96C8C5E8EB}" type="slidenum">
              <a:rPr lang="cs-CZ" altLang="cs-CZ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5" name="Text Box 1">
            <a:extLst>
              <a:ext uri="{FF2B5EF4-FFF2-40B4-BE49-F238E27FC236}">
                <a16:creationId xmlns:a16="http://schemas.microsoft.com/office/drawing/2014/main" id="{385E0E08-1D50-49FA-AD05-43DD0E8FE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A7D731D-3535-46AA-A99A-4D73E7D844EC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3B74F5C0-227B-4485-B054-1404A9A08D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57E3F4B4-617C-4C14-AB94-BE5E45F293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68452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725FF-D271-4E53-B6F7-B4D4579C387D}" type="datetime1">
              <a:rPr lang="fr-FR" smtClean="0"/>
              <a:t>14/12/2020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2161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5CCBE-9879-431C-A466-F755C2DCFE5C}" type="datetime1">
              <a:rPr lang="fr-FR" smtClean="0"/>
              <a:t>14/12/2020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2864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12BBF-9801-48F3-9C22-98BCF8BA2B1E}" type="datetime1">
              <a:rPr lang="fr-FR" smtClean="0"/>
              <a:t>14/12/2020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92169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7D7B5-95AD-4F56-8C85-8E7D742564FF}" type="datetime1">
              <a:rPr lang="fr-FR" smtClean="0"/>
              <a:t>14/12/2020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34324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BB49F-B501-4E8F-80E3-E29365F9901D}" type="datetime1">
              <a:rPr lang="fr-FR" smtClean="0"/>
              <a:t>14/12/2020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69124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49FD7-390E-4191-B877-C8E4831E133B}" type="datetime1">
              <a:rPr lang="fr-FR" smtClean="0"/>
              <a:t>14/12/2020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26696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74322-4496-4156-BEE3-02AB30888F4E}" type="datetime1">
              <a:rPr lang="fr-FR" smtClean="0"/>
              <a:t>14/12/2020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72643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809DB-F2CA-478A-B553-6DF45AFC29B6}" type="datetime1">
              <a:rPr lang="fr-FR" smtClean="0"/>
              <a:t>14/12/2020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97916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EB7F2-4294-4EF7-A49C-E4D69F719749}" type="datetime1">
              <a:rPr lang="fr-FR" smtClean="0"/>
              <a:t>14/12/2020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0086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A51-9896-4462-9180-57F2AAE61AA8}" type="datetime1">
              <a:rPr lang="fr-FR" smtClean="0"/>
              <a:t>14/12/2020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831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ECB35-AFEF-44FE-9248-DFEFCAFBC02A}" type="datetime1">
              <a:rPr lang="fr-FR" smtClean="0"/>
              <a:t>14/12/2020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0140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5159-7C23-4DF1-B2B1-2093247B8531}" type="datetime1">
              <a:rPr lang="fr-FR" smtClean="0"/>
              <a:t>14/12/2020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3389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3380-C13E-4FDA-9A67-0B38C34F5BF6}" type="datetime1">
              <a:rPr lang="fr-FR" smtClean="0"/>
              <a:t>14/12/2020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9196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4E7FD-07C9-4824-B791-27482DBAE1B9}" type="datetime1">
              <a:rPr lang="fr-FR" smtClean="0"/>
              <a:t>14/12/2020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8364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8577-4E49-403A-92E6-1D8995838B55}" type="datetime1">
              <a:rPr lang="fr-FR" smtClean="0"/>
              <a:t>14/12/2020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0381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11E0B-96FF-4C71-B196-5DE41711CA0E}" type="datetime1">
              <a:rPr lang="fr-FR" smtClean="0"/>
              <a:t>14/12/2020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3841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7487F-3779-4B7D-9985-93037B15F873}" type="datetime1">
              <a:rPr lang="fr-FR" smtClean="0"/>
              <a:t>14/12/2020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9394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F3E2E95-9B60-425A-A0F4-B830E817108F}" type="datetime1">
              <a:rPr lang="fr-FR" smtClean="0"/>
              <a:t>14/12/2020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39321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>
            <a:extLst>
              <a:ext uri="{FF2B5EF4-FFF2-40B4-BE49-F238E27FC236}">
                <a16:creationId xmlns:a16="http://schemas.microsoft.com/office/drawing/2014/main" id="{DC81E007-5F1D-47B1-83FC-44FAEB5504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0063" y="55828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C72226D-F7BA-4CBC-BC83-6CDCDF66985E}" type="slidenum">
              <a:rPr lang="cs-CZ" altLang="cs-CZ" sz="1600" smtClean="0">
                <a:solidFill>
                  <a:schemeClr val="tx1"/>
                </a:solidFill>
                <a:latin typeface="Arial" panose="020B0604020202020204" pitchFamily="34" charset="0"/>
              </a:rPr>
              <a:t>1</a:t>
            </a:fld>
            <a:endParaRPr lang="cs-CZ" altLang="cs-CZ" sz="16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5123" name="Text Box 2">
            <a:extLst>
              <a:ext uri="{FF2B5EF4-FFF2-40B4-BE49-F238E27FC236}">
                <a16:creationId xmlns:a16="http://schemas.microsoft.com/office/drawing/2014/main" id="{49C08969-64D5-4E20-B774-3A507761E4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4889" y="2701925"/>
            <a:ext cx="8161337" cy="252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500" b="1" dirty="0">
                <a:solidFill>
                  <a:schemeClr val="tx1"/>
                </a:solidFill>
                <a:latin typeface="+mj-lt"/>
              </a:rPr>
              <a:t>Španělská lingvistika I</a:t>
            </a:r>
          </a:p>
          <a:p>
            <a:pPr algn="ctr">
              <a:spcBef>
                <a:spcPts val="1200"/>
              </a:spcBef>
              <a:buClrTx/>
            </a:pPr>
            <a:r>
              <a:rPr lang="cs-CZ" sz="3600" b="1" dirty="0">
                <a:solidFill>
                  <a:schemeClr val="tx1"/>
                </a:solidFill>
                <a:latin typeface="+mn-lt"/>
              </a:rPr>
              <a:t>2. Morfologie španělštiny</a:t>
            </a:r>
          </a:p>
          <a:p>
            <a:pPr algn="ctr"/>
            <a:r>
              <a:rPr lang="cs-CZ" sz="3000" b="1" dirty="0">
                <a:solidFill>
                  <a:schemeClr val="tx1"/>
                </a:solidFill>
                <a:latin typeface="+mj-lt"/>
              </a:rPr>
              <a:t>(10)</a:t>
            </a:r>
          </a:p>
          <a:p>
            <a:pPr algn="ctr"/>
            <a:endParaRPr lang="cs-CZ" sz="2600" dirty="0">
              <a:solidFill>
                <a:schemeClr val="bg2">
                  <a:lumMod val="20000"/>
                  <a:lumOff val="80000"/>
                </a:schemeClr>
              </a:solidFill>
              <a:latin typeface="+mj-lt"/>
            </a:endParaRPr>
          </a:p>
          <a:p>
            <a:pPr algn="ctr"/>
            <a:r>
              <a:rPr lang="cs-CZ" sz="2600" dirty="0">
                <a:solidFill>
                  <a:schemeClr val="bg2">
                    <a:lumMod val="20000"/>
                    <a:lumOff val="80000"/>
                  </a:schemeClr>
                </a:solidFill>
                <a:latin typeface="+mj-lt"/>
              </a:rPr>
              <a:t>doc. Mgr. Petr Stehlík, Ph.D. </a:t>
            </a:r>
          </a:p>
          <a:p>
            <a:pPr algn="ctr"/>
            <a:r>
              <a:rPr lang="cs-CZ" sz="2600" dirty="0">
                <a:solidFill>
                  <a:schemeClr val="bg2">
                    <a:lumMod val="20000"/>
                    <a:lumOff val="80000"/>
                  </a:schemeClr>
                </a:solidFill>
                <a:latin typeface="+mn-lt"/>
              </a:rPr>
              <a:t>ÚRJL FF MU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cs-CZ" altLang="cs-CZ" sz="4500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ransition spd="med" advTm="9655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24FE961-C00B-4181-BBF1-B2673EE77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226" y="469495"/>
            <a:ext cx="9404723" cy="1400530"/>
          </a:xfrm>
        </p:spPr>
        <p:txBody>
          <a:bodyPr/>
          <a:lstStyle/>
          <a:p>
            <a:pPr algn="ctr">
              <a:lnSpc>
                <a:spcPct val="90000"/>
              </a:lnSpc>
              <a:defRPr/>
            </a:pPr>
            <a:r>
              <a:rPr lang="cs-CZ" altLang="cs-CZ" b="1" dirty="0" err="1"/>
              <a:t>Prefijación</a:t>
            </a:r>
            <a:endParaRPr lang="cs-CZ" b="1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BEFF368-C66F-44C8-A795-F21DBA0DE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021888" cy="4406605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ClrTx/>
              <a:buNone/>
            </a:pPr>
            <a:r>
              <a:rPr lang="es-ES" altLang="cs-CZ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Características definitorias:</a:t>
            </a:r>
          </a:p>
          <a:p>
            <a:pPr>
              <a:lnSpc>
                <a:spcPct val="90000"/>
              </a:lnSpc>
              <a:spcAft>
                <a:spcPts val="400"/>
              </a:spcAft>
              <a:buClrTx/>
              <a:buNone/>
            </a:pPr>
            <a:r>
              <a:rPr lang="es-ES" altLang="cs-CZ" sz="2600" b="1" dirty="0"/>
              <a:t>a) Posición </a:t>
            </a:r>
            <a:r>
              <a:rPr lang="cs-CZ" altLang="cs-CZ" sz="2600" b="1" dirty="0"/>
              <a:t>ante</a:t>
            </a:r>
            <a:r>
              <a:rPr lang="es-ES" altLang="cs-CZ" sz="2600" b="1" dirty="0"/>
              <a:t>puesta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400"/>
              </a:spcAft>
              <a:buClrTx/>
              <a:buNone/>
            </a:pPr>
            <a:r>
              <a:rPr lang="es-ES" altLang="cs-CZ" sz="2600" b="1" dirty="0"/>
              <a:t>b) </a:t>
            </a:r>
            <a:r>
              <a:rPr lang="cs-CZ" altLang="cs-CZ" sz="2600" b="1" dirty="0" err="1"/>
              <a:t>Modificación</a:t>
            </a:r>
            <a:r>
              <a:rPr lang="cs-CZ" altLang="cs-CZ" sz="2600" b="1" dirty="0"/>
              <a:t> </a:t>
            </a:r>
            <a:r>
              <a:rPr lang="cs-CZ" altLang="cs-CZ" sz="2600" b="1" dirty="0" err="1"/>
              <a:t>semántica</a:t>
            </a:r>
            <a:r>
              <a:rPr lang="cs-CZ" altLang="cs-CZ" sz="2600" b="1" dirty="0"/>
              <a:t> de la base</a:t>
            </a:r>
            <a:endParaRPr lang="es-ES" altLang="cs-CZ" sz="2600" b="1" dirty="0"/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400"/>
              </a:spcAft>
              <a:buClrTx/>
              <a:buNone/>
            </a:pPr>
            <a:r>
              <a:rPr lang="cs-CZ" altLang="cs-CZ" sz="2600" b="1" dirty="0">
                <a:cs typeface="Tahoma" panose="020B0604030504040204" pitchFamily="34" charset="0"/>
              </a:rPr>
              <a:t>c</a:t>
            </a:r>
            <a:r>
              <a:rPr lang="es-ES" altLang="cs-CZ" sz="2600" b="1" dirty="0">
                <a:cs typeface="Tahoma" panose="020B0604030504040204" pitchFamily="34" charset="0"/>
              </a:rPr>
              <a:t>) </a:t>
            </a:r>
            <a:r>
              <a:rPr lang="cs-CZ" altLang="cs-CZ" sz="2600" b="1" dirty="0" err="1">
                <a:cs typeface="Tahoma" panose="020B0604030504040204" pitchFamily="34" charset="0"/>
              </a:rPr>
              <a:t>Inc</a:t>
            </a:r>
            <a:r>
              <a:rPr lang="es-ES" altLang="cs-CZ" sz="2600" b="1" dirty="0">
                <a:cs typeface="Tahoma" panose="020B0604030504040204" pitchFamily="34" charset="0"/>
              </a:rPr>
              <a:t>apacidad </a:t>
            </a:r>
            <a:r>
              <a:rPr lang="cs-CZ" altLang="cs-CZ" sz="2600" b="1" dirty="0">
                <a:cs typeface="Tahoma" panose="020B0604030504040204" pitchFamily="34" charset="0"/>
              </a:rPr>
              <a:t>para </a:t>
            </a:r>
            <a:r>
              <a:rPr lang="cs-CZ" altLang="cs-CZ" sz="2600" b="1" dirty="0" err="1">
                <a:cs typeface="Tahoma" panose="020B0604030504040204" pitchFamily="34" charset="0"/>
              </a:rPr>
              <a:t>cambiar</a:t>
            </a:r>
            <a:r>
              <a:rPr lang="cs-CZ" altLang="cs-CZ" sz="2600" b="1" dirty="0">
                <a:cs typeface="Tahoma" panose="020B0604030504040204" pitchFamily="34" charset="0"/>
              </a:rPr>
              <a:t> la </a:t>
            </a:r>
            <a:r>
              <a:rPr lang="cs-CZ" altLang="cs-CZ" sz="2600" b="1" dirty="0" err="1">
                <a:cs typeface="Tahoma" panose="020B0604030504040204" pitchFamily="34" charset="0"/>
              </a:rPr>
              <a:t>categoría</a:t>
            </a:r>
            <a:r>
              <a:rPr lang="cs-CZ" altLang="cs-CZ" sz="2600" b="1" dirty="0">
                <a:cs typeface="Tahoma" panose="020B0604030504040204" pitchFamily="34" charset="0"/>
              </a:rPr>
              <a:t> </a:t>
            </a:r>
            <a:r>
              <a:rPr lang="cs-CZ" altLang="cs-CZ" sz="2600" b="1" dirty="0" err="1">
                <a:cs typeface="Tahoma" panose="020B0604030504040204" pitchFamily="34" charset="0"/>
              </a:rPr>
              <a:t>gramatical</a:t>
            </a:r>
            <a:r>
              <a:rPr lang="cs-CZ" altLang="cs-CZ" sz="2600" b="1" dirty="0">
                <a:cs typeface="Tahoma" panose="020B0604030504040204" pitchFamily="34" charset="0"/>
              </a:rPr>
              <a:t>        	de la 	base (</a:t>
            </a:r>
            <a:r>
              <a:rPr lang="cs-CZ" altLang="cs-CZ" sz="2600" b="1" dirty="0" err="1">
                <a:cs typeface="Tahoma" panose="020B0604030504040204" pitchFamily="34" charset="0"/>
              </a:rPr>
              <a:t>derivación</a:t>
            </a:r>
            <a:r>
              <a:rPr lang="cs-CZ" altLang="cs-CZ" sz="2600" b="1" dirty="0">
                <a:cs typeface="Tahoma" panose="020B0604030504040204" pitchFamily="34" charset="0"/>
              </a:rPr>
              <a:t> </a:t>
            </a:r>
            <a:r>
              <a:rPr lang="cs-CZ" altLang="cs-CZ" sz="2600" b="1" dirty="0" err="1">
                <a:cs typeface="Tahoma" panose="020B0604030504040204" pitchFamily="34" charset="0"/>
              </a:rPr>
              <a:t>homogénea</a:t>
            </a:r>
            <a:r>
              <a:rPr lang="cs-CZ" altLang="cs-CZ" sz="2600" b="1" dirty="0">
                <a:cs typeface="Tahoma" panose="020B0604030504040204" pitchFamily="34" charset="0"/>
              </a:rPr>
              <a:t>)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400"/>
              </a:spcAft>
              <a:buClrTx/>
              <a:buNone/>
            </a:pPr>
            <a:r>
              <a:rPr lang="cs-CZ" altLang="cs-CZ" sz="2600" b="1" dirty="0">
                <a:cs typeface="Tahoma" panose="020B0604030504040204" pitchFamily="34" charset="0"/>
              </a:rPr>
              <a:t>d) </a:t>
            </a:r>
            <a:r>
              <a:rPr lang="cs-CZ" altLang="cs-CZ" sz="2600" b="1" dirty="0" err="1">
                <a:cs typeface="Tahoma" panose="020B0604030504040204" pitchFamily="34" charset="0"/>
              </a:rPr>
              <a:t>Carácter</a:t>
            </a:r>
            <a:r>
              <a:rPr lang="cs-CZ" altLang="cs-CZ" sz="2600" b="1" dirty="0">
                <a:cs typeface="Tahoma" panose="020B0604030504040204" pitchFamily="34" charset="0"/>
              </a:rPr>
              <a:t> </a:t>
            </a:r>
            <a:r>
              <a:rPr lang="cs-CZ" altLang="cs-CZ" sz="2600" b="1" dirty="0" err="1">
                <a:cs typeface="Tahoma" panose="020B0604030504040204" pitchFamily="34" charset="0"/>
              </a:rPr>
              <a:t>átono</a:t>
            </a:r>
            <a:endParaRPr lang="es-ES" altLang="cs-CZ" sz="2600" b="1" dirty="0">
              <a:cs typeface="Tahoma" panose="020B0604030504040204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400"/>
              </a:spcAft>
              <a:buClrTx/>
              <a:buNone/>
            </a:pPr>
            <a:r>
              <a:rPr lang="es-ES" altLang="cs-CZ" sz="2600" b="1" dirty="0">
                <a:cs typeface="Tahoma" panose="020B0604030504040204" pitchFamily="34" charset="0"/>
              </a:rPr>
              <a:t>e) Morfema </a:t>
            </a:r>
            <a:r>
              <a:rPr lang="cs-CZ" altLang="cs-CZ" sz="2600" b="1" dirty="0" err="1"/>
              <a:t>libre</a:t>
            </a:r>
            <a:r>
              <a:rPr lang="cs-CZ" altLang="cs-CZ" sz="2600" b="1" dirty="0"/>
              <a:t> o </a:t>
            </a:r>
            <a:r>
              <a:rPr lang="cs-CZ" altLang="cs-CZ" sz="2600" b="1" dirty="0" err="1"/>
              <a:t>ligado</a:t>
            </a:r>
            <a:r>
              <a:rPr lang="cs-CZ" altLang="cs-CZ" sz="2600" b="1" dirty="0"/>
              <a:t> (</a:t>
            </a:r>
            <a:r>
              <a:rPr lang="cs-CZ" altLang="cs-CZ" sz="2600" b="1" dirty="0" err="1"/>
              <a:t>trabado</a:t>
            </a:r>
            <a:r>
              <a:rPr lang="cs-CZ" altLang="cs-CZ" sz="2600" b="1" dirty="0"/>
              <a:t>)</a:t>
            </a:r>
            <a:endParaRPr lang="es-ES" altLang="cs-CZ" sz="2600" b="1" dirty="0">
              <a:cs typeface="Tahoma" panose="020B0604030504040204" pitchFamily="34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  <a:buClrTx/>
              <a:buNone/>
            </a:pPr>
            <a:endParaRPr lang="cs-CZ" altLang="cs-CZ" sz="1500" dirty="0">
              <a:cs typeface="Tahoma" panose="020B0604030504040204" pitchFamily="34" charset="0"/>
            </a:endParaRPr>
          </a:p>
          <a:p>
            <a:pPr marL="0" indent="0">
              <a:lnSpc>
                <a:spcPct val="90000"/>
              </a:lnSpc>
              <a:buClr>
                <a:schemeClr val="tx1"/>
              </a:buClr>
              <a:buSzPct val="100000"/>
              <a:buNone/>
            </a:pPr>
            <a:r>
              <a:rPr lang="cs-CZ" altLang="cs-CZ" sz="2600" b="1" dirty="0" err="1"/>
              <a:t>Ejemplos</a:t>
            </a:r>
            <a:r>
              <a:rPr lang="cs-CZ" altLang="cs-CZ" sz="2600" b="1" dirty="0"/>
              <a:t>: 	</a:t>
            </a:r>
            <a:r>
              <a:rPr lang="cs-CZ" altLang="cs-CZ" sz="2600" i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admisible</a:t>
            </a:r>
            <a:r>
              <a:rPr lang="cs-CZ" altLang="cs-CZ" sz="26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	&gt; 	</a:t>
            </a:r>
            <a:r>
              <a:rPr lang="cs-CZ" altLang="cs-CZ" sz="2600" i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inadmisible</a:t>
            </a:r>
            <a:endParaRPr lang="cs-CZ" altLang="cs-CZ" sz="2600" i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0" indent="0">
              <a:lnSpc>
                <a:spcPct val="90000"/>
              </a:lnSpc>
              <a:buClr>
                <a:schemeClr val="tx1"/>
              </a:buClr>
              <a:buSzPct val="100000"/>
              <a:buNone/>
            </a:pPr>
            <a:r>
              <a:rPr lang="cs-CZ" altLang="cs-CZ" sz="26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				</a:t>
            </a:r>
            <a:r>
              <a:rPr lang="cs-CZ" altLang="cs-CZ" sz="2600" i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clima</a:t>
            </a:r>
            <a:r>
              <a:rPr lang="cs-CZ" altLang="cs-CZ" sz="26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		&gt; 	</a:t>
            </a:r>
            <a:r>
              <a:rPr lang="cs-CZ" altLang="cs-CZ" sz="2600" i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microclima</a:t>
            </a:r>
            <a:endParaRPr lang="es-ES" altLang="cs-CZ" sz="26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Text Box 1">
            <a:extLst>
              <a:ext uri="{FF2B5EF4-FFF2-40B4-BE49-F238E27FC236}">
                <a16:creationId xmlns:a16="http://schemas.microsoft.com/office/drawing/2014/main" id="{A923474A-9E0E-484A-9A34-6603DEAC8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21097" y="585235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E171848-69A6-4FD0-8961-D942F185E92E}" type="slidenum">
              <a:rPr lang="cs-CZ" altLang="cs-CZ" sz="1600" smtClean="0">
                <a:solidFill>
                  <a:schemeClr val="tx1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cs-CZ" altLang="cs-CZ" sz="16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753763"/>
      </p:ext>
    </p:extLst>
  </p:cSld>
  <p:clrMapOvr>
    <a:masterClrMapping/>
  </p:clrMapOvr>
  <p:transition spd="med" advTm="78977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24FE961-C00B-4181-BBF1-B2673EE77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226" y="469495"/>
            <a:ext cx="9404723" cy="1400530"/>
          </a:xfrm>
        </p:spPr>
        <p:txBody>
          <a:bodyPr/>
          <a:lstStyle/>
          <a:p>
            <a:pPr algn="ctr">
              <a:lnSpc>
                <a:spcPct val="90000"/>
              </a:lnSpc>
              <a:defRPr/>
            </a:pPr>
            <a:r>
              <a:rPr lang="es-ES" altLang="cs-CZ" b="1" dirty="0"/>
              <a:t>Clasificación de los </a:t>
            </a:r>
            <a:r>
              <a:rPr lang="cs-CZ" altLang="cs-CZ" b="1" dirty="0" err="1"/>
              <a:t>pref</a:t>
            </a:r>
            <a:r>
              <a:rPr lang="es-ES" altLang="cs-CZ" b="1" dirty="0"/>
              <a:t>ijos</a:t>
            </a:r>
            <a:endParaRPr lang="cs-CZ" b="1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BEFF368-C66F-44C8-A795-F21DBA0DE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106880" cy="4406605"/>
          </a:xfrm>
        </p:spPr>
        <p:txBody>
          <a:bodyPr>
            <a:noAutofit/>
          </a:bodyPr>
          <a:lstStyle/>
          <a:p>
            <a:pPr marL="514350" indent="-514350">
              <a:lnSpc>
                <a:spcPct val="90000"/>
              </a:lnSpc>
              <a:buClrTx/>
              <a:buSzPct val="100000"/>
              <a:buFont typeface="+mj-lt"/>
              <a:buAutoNum type="arabicParenR"/>
              <a:defRPr/>
            </a:pPr>
            <a:endParaRPr lang="cs-CZ" altLang="cs-CZ" sz="15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514350" indent="-514350">
              <a:lnSpc>
                <a:spcPct val="90000"/>
              </a:lnSpc>
              <a:buClrTx/>
              <a:buSzPct val="100000"/>
              <a:buFont typeface="+mj-lt"/>
              <a:buAutoNum type="arabicParenR"/>
              <a:defRPr/>
            </a:pPr>
            <a:r>
              <a:rPr lang="es-ES" altLang="cs-CZ" sz="2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Criterio </a:t>
            </a:r>
            <a:r>
              <a:rPr lang="cs-CZ" altLang="cs-CZ" sz="2600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funcional</a:t>
            </a:r>
            <a:endParaRPr lang="es-ES" altLang="cs-CZ" sz="26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Tx/>
              <a:buNone/>
              <a:defRPr/>
            </a:pPr>
            <a:r>
              <a:rPr lang="cs-CZ" altLang="cs-CZ" sz="2300" b="1" dirty="0" err="1"/>
              <a:t>Prefijos</a:t>
            </a:r>
            <a:r>
              <a:rPr lang="cs-CZ" altLang="cs-CZ" sz="2300" b="1" dirty="0"/>
              <a:t> </a:t>
            </a:r>
            <a:r>
              <a:rPr lang="cs-CZ" altLang="cs-CZ" sz="2300" b="1" dirty="0" err="1"/>
              <a:t>preposicionales</a:t>
            </a:r>
            <a:r>
              <a:rPr lang="cs-CZ" altLang="cs-CZ" sz="2300" b="1" dirty="0"/>
              <a:t>, </a:t>
            </a:r>
            <a:r>
              <a:rPr lang="cs-CZ" altLang="cs-CZ" sz="2300" b="1" dirty="0" err="1"/>
              <a:t>adjetivales</a:t>
            </a:r>
            <a:r>
              <a:rPr lang="cs-CZ" altLang="cs-CZ" sz="2300" b="1" dirty="0"/>
              <a:t>, </a:t>
            </a:r>
            <a:r>
              <a:rPr lang="cs-CZ" altLang="cs-CZ" sz="2300" b="1" dirty="0" err="1"/>
              <a:t>adverbiales</a:t>
            </a:r>
            <a:endParaRPr lang="cs-CZ" altLang="cs-CZ" sz="2300" b="1" dirty="0"/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Tx/>
              <a:buNone/>
              <a:defRPr/>
            </a:pPr>
            <a:endParaRPr lang="es-ES" altLang="cs-CZ" sz="1500" b="1" dirty="0"/>
          </a:p>
          <a:p>
            <a:pPr marL="171450" indent="-514350">
              <a:lnSpc>
                <a:spcPct val="90000"/>
              </a:lnSpc>
              <a:buClrTx/>
              <a:buSzPct val="100000"/>
              <a:buFont typeface="+mj-lt"/>
              <a:buAutoNum type="arabicParenR" startAt="2"/>
              <a:defRPr/>
            </a:pPr>
            <a:r>
              <a:rPr lang="es-ES" altLang="cs-CZ" sz="2600" b="1" dirty="0">
                <a:solidFill>
                  <a:schemeClr val="accent2">
                    <a:lumMod val="60000"/>
                    <a:lumOff val="40000"/>
                  </a:schemeClr>
                </a:solidFill>
                <a:cs typeface="Tahoma" panose="020B0604030504040204" pitchFamily="34" charset="0"/>
              </a:rPr>
              <a:t>Criterio </a:t>
            </a:r>
            <a:r>
              <a:rPr lang="cs-CZ" altLang="cs-CZ" sz="2600" b="1" dirty="0" err="1">
                <a:solidFill>
                  <a:schemeClr val="accent2">
                    <a:lumMod val="60000"/>
                    <a:lumOff val="40000"/>
                  </a:schemeClr>
                </a:solidFill>
                <a:cs typeface="Tahoma" panose="020B0604030504040204" pitchFamily="34" charset="0"/>
              </a:rPr>
              <a:t>semántico</a:t>
            </a:r>
            <a:endParaRPr lang="es-ES" altLang="cs-CZ" sz="2600" dirty="0">
              <a:solidFill>
                <a:schemeClr val="accent2">
                  <a:lumMod val="60000"/>
                  <a:lumOff val="40000"/>
                </a:schemeClr>
              </a:solidFill>
              <a:cs typeface="Tahoma" panose="020B0604030504040204" pitchFamily="34" charset="0"/>
            </a:endParaRPr>
          </a:p>
          <a:p>
            <a:pPr marL="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Tx/>
              <a:buNone/>
              <a:defRPr/>
            </a:pPr>
            <a:r>
              <a:rPr lang="cs-CZ" altLang="cs-CZ" sz="2300" b="1" dirty="0">
                <a:cs typeface="Tahoma" panose="020B0604030504040204" pitchFamily="34" charset="0"/>
              </a:rPr>
              <a:t>a) </a:t>
            </a:r>
            <a:r>
              <a:rPr lang="cs-CZ" altLang="cs-CZ" sz="2300" b="1" dirty="0" err="1">
                <a:cs typeface="Tahoma" panose="020B0604030504040204" pitchFamily="34" charset="0"/>
              </a:rPr>
              <a:t>Pre</a:t>
            </a:r>
            <a:r>
              <a:rPr lang="es-ES" altLang="cs-CZ" sz="2300" b="1" dirty="0">
                <a:cs typeface="Tahoma" panose="020B0604030504040204" pitchFamily="34" charset="0"/>
              </a:rPr>
              <a:t>fijos </a:t>
            </a:r>
            <a:r>
              <a:rPr lang="cs-CZ" altLang="cs-CZ" sz="2300" b="1" dirty="0" err="1">
                <a:cs typeface="Tahoma" panose="020B0604030504040204" pitchFamily="34" charset="0"/>
              </a:rPr>
              <a:t>apreciativos</a:t>
            </a:r>
            <a:r>
              <a:rPr lang="cs-CZ" altLang="cs-CZ" sz="2300" b="1" dirty="0">
                <a:cs typeface="Tahoma" panose="020B0604030504040204" pitchFamily="34" charset="0"/>
              </a:rPr>
              <a:t> </a:t>
            </a:r>
            <a:r>
              <a:rPr lang="cs-CZ" altLang="cs-CZ" sz="2300" b="1" i="1" dirty="0">
                <a:cs typeface="Tahoma" panose="020B0604030504040204" pitchFamily="34" charset="0"/>
              </a:rPr>
              <a:t>vs.</a:t>
            </a:r>
            <a:r>
              <a:rPr lang="cs-CZ" altLang="cs-CZ" sz="2300" b="1" dirty="0">
                <a:cs typeface="Tahoma" panose="020B0604030504040204" pitchFamily="34" charset="0"/>
              </a:rPr>
              <a:t> </a:t>
            </a:r>
            <a:r>
              <a:rPr lang="cs-CZ" altLang="cs-CZ" sz="2300" b="1" dirty="0" err="1">
                <a:cs typeface="Tahoma" panose="020B0604030504040204" pitchFamily="34" charset="0"/>
              </a:rPr>
              <a:t>significativos</a:t>
            </a:r>
            <a:endParaRPr lang="cs-CZ" altLang="cs-CZ" sz="2300" b="1" dirty="0">
              <a:cs typeface="Tahoma" panose="020B0604030504040204" pitchFamily="34" charset="0"/>
            </a:endParaRPr>
          </a:p>
          <a:p>
            <a:pPr marL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None/>
              <a:defRPr/>
            </a:pPr>
            <a:r>
              <a:rPr lang="cs-CZ" altLang="cs-CZ" sz="2300" b="1" dirty="0">
                <a:cs typeface="Tahoma" panose="020B0604030504040204" pitchFamily="34" charset="0"/>
              </a:rPr>
              <a:t>b) Campos </a:t>
            </a:r>
            <a:r>
              <a:rPr lang="cs-CZ" altLang="cs-CZ" sz="2300" b="1" dirty="0" err="1">
                <a:cs typeface="Tahoma" panose="020B0604030504040204" pitchFamily="34" charset="0"/>
              </a:rPr>
              <a:t>semánticos</a:t>
            </a:r>
            <a:r>
              <a:rPr lang="cs-CZ" altLang="cs-CZ" sz="2300" b="1" dirty="0">
                <a:cs typeface="Tahoma" panose="020B0604030504040204" pitchFamily="34" charset="0"/>
              </a:rPr>
              <a:t> (</a:t>
            </a:r>
            <a:r>
              <a:rPr lang="cs-CZ" altLang="cs-CZ" sz="2300" b="1" dirty="0" err="1">
                <a:cs typeface="Tahoma" panose="020B0604030504040204" pitchFamily="34" charset="0"/>
              </a:rPr>
              <a:t>prefijos</a:t>
            </a:r>
            <a:r>
              <a:rPr lang="cs-CZ" altLang="cs-CZ" sz="2300" b="1" dirty="0">
                <a:cs typeface="Tahoma" panose="020B0604030504040204" pitchFamily="34" charset="0"/>
              </a:rPr>
              <a:t> de </a:t>
            </a:r>
            <a:r>
              <a:rPr lang="cs-CZ" altLang="cs-CZ" sz="2300" b="1" dirty="0" err="1">
                <a:cs typeface="Tahoma" panose="020B0604030504040204" pitchFamily="34" charset="0"/>
              </a:rPr>
              <a:t>lugar</a:t>
            </a:r>
            <a:r>
              <a:rPr lang="cs-CZ" altLang="cs-CZ" sz="2300" b="1" dirty="0">
                <a:cs typeface="Tahoma" panose="020B0604030504040204" pitchFamily="34" charset="0"/>
              </a:rPr>
              <a:t>, de </a:t>
            </a:r>
            <a:r>
              <a:rPr lang="cs-CZ" altLang="cs-CZ" sz="2300" b="1" dirty="0" err="1">
                <a:cs typeface="Tahoma" panose="020B0604030504040204" pitchFamily="34" charset="0"/>
              </a:rPr>
              <a:t>tiempo</a:t>
            </a:r>
            <a:r>
              <a:rPr lang="cs-CZ" altLang="cs-CZ" sz="2300" b="1" dirty="0">
                <a:cs typeface="Tahoma" panose="020B0604030504040204" pitchFamily="34" charset="0"/>
              </a:rPr>
              <a:t>, de </a:t>
            </a:r>
            <a:r>
              <a:rPr lang="cs-CZ" altLang="cs-CZ" sz="2300" b="1" dirty="0" err="1">
                <a:cs typeface="Tahoma" panose="020B0604030504040204" pitchFamily="34" charset="0"/>
              </a:rPr>
              <a:t>negación</a:t>
            </a:r>
            <a:r>
              <a:rPr lang="cs-CZ" altLang="cs-CZ" sz="2300" b="1" dirty="0">
                <a:cs typeface="Tahoma" panose="020B0604030504040204" pitchFamily="34" charset="0"/>
              </a:rPr>
              <a:t>, 		de </a:t>
            </a:r>
            <a:r>
              <a:rPr lang="cs-CZ" altLang="cs-CZ" sz="2300" b="1" dirty="0" err="1">
                <a:cs typeface="Tahoma" panose="020B0604030504040204" pitchFamily="34" charset="0"/>
              </a:rPr>
              <a:t>intensificación</a:t>
            </a:r>
            <a:r>
              <a:rPr lang="cs-CZ" altLang="cs-CZ" sz="2300" b="1" dirty="0">
                <a:cs typeface="Tahoma" panose="020B0604030504040204" pitchFamily="34" charset="0"/>
              </a:rPr>
              <a:t>, de </a:t>
            </a:r>
            <a:r>
              <a:rPr lang="cs-CZ" altLang="cs-CZ" sz="2300" b="1" dirty="0" err="1">
                <a:cs typeface="Tahoma" panose="020B0604030504040204" pitchFamily="34" charset="0"/>
              </a:rPr>
              <a:t>cantidad</a:t>
            </a:r>
            <a:r>
              <a:rPr lang="cs-CZ" altLang="cs-CZ" sz="2300" b="1" dirty="0">
                <a:cs typeface="Tahoma" panose="020B0604030504040204" pitchFamily="34" charset="0"/>
              </a:rPr>
              <a:t>…)</a:t>
            </a:r>
          </a:p>
          <a:p>
            <a:pPr marL="0">
              <a:lnSpc>
                <a:spcPct val="90000"/>
              </a:lnSpc>
              <a:buClrTx/>
              <a:buNone/>
              <a:defRPr/>
            </a:pPr>
            <a:endParaRPr lang="cs-CZ" altLang="cs-CZ" sz="1050" b="1" dirty="0"/>
          </a:p>
          <a:p>
            <a:pPr marL="0" indent="0">
              <a:lnSpc>
                <a:spcPct val="90000"/>
              </a:lnSpc>
              <a:buClr>
                <a:schemeClr val="tx1"/>
              </a:buClr>
              <a:buSzPct val="100000"/>
              <a:buNone/>
            </a:pPr>
            <a:endParaRPr lang="es-ES" altLang="cs-CZ" sz="2600" b="1" dirty="0"/>
          </a:p>
        </p:txBody>
      </p:sp>
      <p:sp>
        <p:nvSpPr>
          <p:cNvPr id="6" name="Text Box 1">
            <a:extLst>
              <a:ext uri="{FF2B5EF4-FFF2-40B4-BE49-F238E27FC236}">
                <a16:creationId xmlns:a16="http://schemas.microsoft.com/office/drawing/2014/main" id="{A923474A-9E0E-484A-9A34-6603DEAC8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21097" y="585235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E171848-69A6-4FD0-8961-D942F185E92E}" type="slidenum">
              <a:rPr lang="cs-CZ" altLang="cs-CZ" sz="1600" smtClean="0">
                <a:solidFill>
                  <a:schemeClr val="tx1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cs-CZ" altLang="cs-CZ" sz="16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422714"/>
      </p:ext>
    </p:extLst>
  </p:cSld>
  <p:clrMapOvr>
    <a:masterClrMapping/>
  </p:clrMapOvr>
  <p:transition spd="med" advTm="64948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24FE961-C00B-4181-BBF1-B2673EE77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226" y="469495"/>
            <a:ext cx="9404723" cy="1400530"/>
          </a:xfrm>
        </p:spPr>
        <p:txBody>
          <a:bodyPr/>
          <a:lstStyle/>
          <a:p>
            <a:pPr algn="ctr">
              <a:lnSpc>
                <a:spcPct val="90000"/>
              </a:lnSpc>
              <a:defRPr/>
            </a:pPr>
            <a:r>
              <a:rPr lang="cs-CZ" altLang="cs-CZ" b="1" dirty="0" err="1"/>
              <a:t>Prefijos</a:t>
            </a:r>
            <a:r>
              <a:rPr lang="cs-CZ" altLang="cs-CZ" b="1" dirty="0"/>
              <a:t> </a:t>
            </a:r>
            <a:r>
              <a:rPr lang="cs-CZ" altLang="cs-CZ" b="1" dirty="0" err="1"/>
              <a:t>transcategorizadores</a:t>
            </a:r>
            <a:endParaRPr lang="cs-CZ" b="1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BEFF368-C66F-44C8-A795-F21DBA0DE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106880" cy="4406605"/>
          </a:xfrm>
        </p:spPr>
        <p:txBody>
          <a:bodyPr>
            <a:noAutofit/>
          </a:bodyPr>
          <a:lstStyle/>
          <a:p>
            <a:pPr marL="0">
              <a:spcBef>
                <a:spcPct val="0"/>
              </a:spcBef>
              <a:buClrTx/>
              <a:buNone/>
            </a:pPr>
            <a:r>
              <a:rPr lang="es-ES" altLang="cs-CZ" sz="2600" b="1" dirty="0">
                <a:cs typeface="NewBaskervilltcTOT-Rom" charset="0"/>
              </a:rPr>
              <a:t>Prefijación = derivación homogénea (vs. sufijación</a:t>
            </a:r>
            <a:r>
              <a:rPr lang="cs-CZ" altLang="cs-CZ" sz="2600" b="1" dirty="0">
                <a:cs typeface="NewBaskervilltcTOT-Rom" charset="0"/>
              </a:rPr>
              <a:t>)</a:t>
            </a:r>
            <a:endParaRPr lang="es-ES" altLang="cs-CZ" sz="2600" b="1" dirty="0">
              <a:cs typeface="NewBaskervilltcTOT-Rom" charset="0"/>
            </a:endParaRPr>
          </a:p>
          <a:p>
            <a:pPr marL="0">
              <a:buClrTx/>
              <a:buNone/>
            </a:pPr>
            <a:r>
              <a:rPr lang="es-ES" altLang="cs-CZ" sz="2400" b="1" dirty="0">
                <a:cs typeface="NewBaskervilltcTOT-Rom" charset="0"/>
              </a:rPr>
              <a:t>Pero:</a:t>
            </a:r>
          </a:p>
          <a:p>
            <a:pPr marL="0">
              <a:spcBef>
                <a:spcPct val="0"/>
              </a:spcBef>
              <a:buClrTx/>
              <a:buNone/>
            </a:pPr>
            <a:r>
              <a:rPr lang="cs-CZ" altLang="cs-CZ" sz="2400" i="1" dirty="0" err="1">
                <a:solidFill>
                  <a:schemeClr val="bg2">
                    <a:lumMod val="40000"/>
                    <a:lumOff val="60000"/>
                  </a:schemeClr>
                </a:solidFill>
                <a:cs typeface="NewBaskervilltcTOT-Rom" charset="0"/>
              </a:rPr>
              <a:t>campaña</a:t>
            </a:r>
            <a:r>
              <a:rPr lang="cs-CZ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  <a:cs typeface="NewBaskervilltcTOT-Rom" charset="0"/>
              </a:rPr>
              <a:t> 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  <a:cs typeface="NewBaskervilltcTOT-Rom" charset="0"/>
              </a:rPr>
              <a:t>anti</a:t>
            </a:r>
            <a:r>
              <a:rPr lang="cs-CZ" altLang="cs-CZ" sz="2400" i="1" dirty="0" err="1">
                <a:solidFill>
                  <a:schemeClr val="bg2">
                    <a:lumMod val="40000"/>
                    <a:lumOff val="60000"/>
                  </a:schemeClr>
                </a:solidFill>
                <a:cs typeface="NewBaskervilltcTOT-Rom" charset="0"/>
              </a:rPr>
              <a:t>tabaco</a:t>
            </a:r>
            <a:r>
              <a:rPr lang="cs-CZ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  <a:cs typeface="NewBaskervilltcTOT-Rom" charset="0"/>
              </a:rPr>
              <a:t> / </a:t>
            </a:r>
            <a:r>
              <a:rPr lang="cs-CZ" altLang="cs-CZ" sz="2400" i="1" dirty="0" err="1">
                <a:solidFill>
                  <a:schemeClr val="bg2">
                    <a:lumMod val="40000"/>
                    <a:lumOff val="60000"/>
                  </a:schemeClr>
                </a:solidFill>
                <a:cs typeface="NewBaskervilltcTOT-Rom" charset="0"/>
              </a:rPr>
              <a:t>proaborto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  <a:cs typeface="NewBaskervilltcTOT-Rom" charset="0"/>
              </a:rPr>
              <a:t> </a:t>
            </a:r>
            <a:endParaRPr lang="cs-CZ" altLang="cs-CZ" sz="2400" i="1" dirty="0">
              <a:solidFill>
                <a:schemeClr val="bg2">
                  <a:lumMod val="40000"/>
                  <a:lumOff val="60000"/>
                </a:schemeClr>
              </a:solidFill>
              <a:cs typeface="NewBaskervilltcTOT-Rom" charset="0"/>
            </a:endParaRPr>
          </a:p>
          <a:p>
            <a:pPr marL="0">
              <a:spcBef>
                <a:spcPct val="0"/>
              </a:spcBef>
              <a:buClrTx/>
              <a:buNone/>
            </a:pP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  <a:cs typeface="NewBaskervilltcTOT-Rom" charset="0"/>
              </a:rPr>
              <a:t>llave multiuso</a:t>
            </a:r>
            <a:r>
              <a:rPr lang="cs-CZ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  <a:cs typeface="NewBaskervilltcTOT-Rom" charset="0"/>
              </a:rPr>
              <a:t>(s), 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  <a:cs typeface="NewBaskervilltcTOT-Rom" charset="0"/>
              </a:rPr>
              <a:t>envase monodosis</a:t>
            </a:r>
          </a:p>
          <a:p>
            <a:pPr>
              <a:spcBef>
                <a:spcPct val="0"/>
              </a:spcBef>
              <a:buClrTx/>
              <a:buNone/>
            </a:pPr>
            <a:endParaRPr lang="es-ES" altLang="cs-CZ" sz="2800" b="1" dirty="0">
              <a:cs typeface="NewBaskervilltcTOT-Rom" charset="0"/>
            </a:endParaRPr>
          </a:p>
          <a:p>
            <a:pPr>
              <a:spcAft>
                <a:spcPts val="600"/>
              </a:spcAft>
              <a:buClrTx/>
              <a:buNone/>
            </a:pPr>
            <a:r>
              <a:rPr lang="es-ES" altLang="cs-CZ" sz="2600" b="1" dirty="0">
                <a:cs typeface="NewBaskervilltcTOT-Rom" charset="0"/>
              </a:rPr>
              <a:t>Explicaciones</a:t>
            </a:r>
            <a:r>
              <a:rPr lang="cs-CZ" altLang="cs-CZ" sz="2600" b="1" dirty="0">
                <a:cs typeface="NewBaskervilltcTOT-Rom" charset="0"/>
              </a:rPr>
              <a:t>:</a:t>
            </a:r>
            <a:r>
              <a:rPr lang="es-ES" altLang="cs-CZ" sz="2600" b="1" dirty="0">
                <a:cs typeface="NewBaskervilltcTOT-Rom" charset="0"/>
              </a:rPr>
              <a:t> 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s-ES" altLang="cs-CZ" sz="2400" dirty="0">
                <a:cs typeface="NewBaskervilltcTOT-Rom" charset="0"/>
              </a:rPr>
              <a:t>1) prefijo transcategorizador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s-ES" altLang="cs-CZ" sz="2400" dirty="0">
                <a:cs typeface="NewBaskervilltcTOT-Rom" charset="0"/>
              </a:rPr>
              <a:t>2) sufijo cero (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  <a:cs typeface="NewBaskervilltcTOT-Rom" charset="0"/>
              </a:rPr>
              <a:t>antialcohol</a:t>
            </a:r>
            <a:r>
              <a:rPr lang="cs-CZ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  <a:cs typeface="NewBaskervilltcTOT-Rom" charset="0"/>
              </a:rPr>
              <a:t>(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  <a:cs typeface="NewBaskervilltcTOT-Rom" charset="0"/>
              </a:rPr>
              <a:t>-ico</a:t>
            </a:r>
            <a:r>
              <a:rPr lang="cs-CZ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  <a:cs typeface="NewBaskervilltcTOT-Rom" charset="0"/>
              </a:rPr>
              <a:t>)</a:t>
            </a:r>
            <a:r>
              <a:rPr lang="es-ES" altLang="cs-CZ" sz="2400" dirty="0">
                <a:cs typeface="NewBaskervilltcTOT-Rom" charset="0"/>
              </a:rPr>
              <a:t>)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s-ES" altLang="cs-CZ" sz="2400" dirty="0">
                <a:cs typeface="NewBaskervilltcTOT-Rom" charset="0"/>
              </a:rPr>
              <a:t>3) uso preposicional (</a:t>
            </a:r>
            <a:r>
              <a:rPr lang="es-ES" altLang="cs-CZ" sz="2400" i="1" dirty="0">
                <a:solidFill>
                  <a:schemeClr val="accent2">
                    <a:lumMod val="60000"/>
                    <a:lumOff val="40000"/>
                  </a:schemeClr>
                </a:solidFill>
                <a:cs typeface="NewBaskervilltcTOT-Rom" charset="0"/>
              </a:rPr>
              <a:t>anti-</a:t>
            </a:r>
            <a:r>
              <a:rPr lang="es-ES" altLang="cs-CZ" sz="2400" i="1" dirty="0">
                <a:cs typeface="NewBaskervilltcTOT-Rom" charset="0"/>
              </a:rPr>
              <a:t>,</a:t>
            </a:r>
            <a:r>
              <a:rPr lang="es-ES" altLang="cs-CZ" sz="2400" i="1" dirty="0">
                <a:solidFill>
                  <a:schemeClr val="accent2">
                    <a:lumMod val="60000"/>
                    <a:lumOff val="40000"/>
                  </a:schemeClr>
                </a:solidFill>
                <a:cs typeface="NewBaskervilltcTOT-Rom" charset="0"/>
              </a:rPr>
              <a:t> pro-</a:t>
            </a:r>
            <a:r>
              <a:rPr lang="es-ES" altLang="cs-CZ" sz="2400" i="1" dirty="0">
                <a:cs typeface="NewBaskervilltcTOT-Rom" charset="0"/>
              </a:rPr>
              <a:t>,</a:t>
            </a:r>
            <a:r>
              <a:rPr lang="es-ES" altLang="cs-CZ" sz="2400" i="1" dirty="0">
                <a:solidFill>
                  <a:schemeClr val="accent2">
                    <a:lumMod val="60000"/>
                    <a:lumOff val="40000"/>
                  </a:schemeClr>
                </a:solidFill>
                <a:cs typeface="NewBaskervilltcTOT-Rom" charset="0"/>
              </a:rPr>
              <a:t> inter-</a:t>
            </a:r>
            <a:r>
              <a:rPr lang="es-ES" altLang="cs-CZ" sz="2400" dirty="0">
                <a:cs typeface="NewBaskervilltcTOT-Rom" charset="0"/>
              </a:rPr>
              <a:t>)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s-ES" altLang="cs-CZ" sz="2400" dirty="0">
                <a:cs typeface="NewBaskervilltcTOT-Rom" charset="0"/>
              </a:rPr>
              <a:t>4) construcciones apositivas N</a:t>
            </a:r>
            <a:r>
              <a:rPr lang="cs-CZ" altLang="cs-CZ" sz="2400" dirty="0">
                <a:cs typeface="NewBaskervilltcTOT-Rom" charset="0"/>
              </a:rPr>
              <a:t> </a:t>
            </a:r>
            <a:r>
              <a:rPr lang="es-ES" altLang="cs-CZ" sz="2400" dirty="0">
                <a:cs typeface="NewBaskervilltcTOT-Rom" charset="0"/>
              </a:rPr>
              <a:t>+</a:t>
            </a:r>
            <a:r>
              <a:rPr lang="cs-CZ" altLang="cs-CZ" sz="2400" dirty="0">
                <a:cs typeface="NewBaskervilltcTOT-Rom" charset="0"/>
              </a:rPr>
              <a:t> </a:t>
            </a:r>
            <a:r>
              <a:rPr lang="es-ES" altLang="cs-CZ" sz="2400" dirty="0">
                <a:cs typeface="NewBaskervilltcTOT-Rom" charset="0"/>
              </a:rPr>
              <a:t>N </a:t>
            </a:r>
          </a:p>
          <a:p>
            <a:pPr marL="0" indent="0">
              <a:lnSpc>
                <a:spcPct val="90000"/>
              </a:lnSpc>
              <a:buClr>
                <a:schemeClr val="tx1"/>
              </a:buClr>
              <a:buSzPct val="100000"/>
              <a:buNone/>
            </a:pPr>
            <a:endParaRPr lang="es-ES" altLang="cs-CZ" sz="2600" b="1" dirty="0"/>
          </a:p>
        </p:txBody>
      </p:sp>
      <p:sp>
        <p:nvSpPr>
          <p:cNvPr id="6" name="Text Box 1">
            <a:extLst>
              <a:ext uri="{FF2B5EF4-FFF2-40B4-BE49-F238E27FC236}">
                <a16:creationId xmlns:a16="http://schemas.microsoft.com/office/drawing/2014/main" id="{A923474A-9E0E-484A-9A34-6603DEAC8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21097" y="585235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E171848-69A6-4FD0-8961-D942F185E92E}" type="slidenum">
              <a:rPr lang="cs-CZ" altLang="cs-CZ" sz="1600" smtClean="0">
                <a:solidFill>
                  <a:schemeClr val="tx1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cs-CZ" altLang="cs-CZ" sz="16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821217"/>
      </p:ext>
    </p:extLst>
  </p:cSld>
  <p:clrMapOvr>
    <a:masterClrMapping/>
  </p:clrMapOvr>
  <p:transition spd="med" advTm="118942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24FE961-C00B-4181-BBF1-B2673EE77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226" y="469495"/>
            <a:ext cx="9404723" cy="1400530"/>
          </a:xfrm>
        </p:spPr>
        <p:txBody>
          <a:bodyPr/>
          <a:lstStyle/>
          <a:p>
            <a:pPr algn="ctr">
              <a:lnSpc>
                <a:spcPct val="90000"/>
              </a:lnSpc>
              <a:defRPr/>
            </a:pPr>
            <a:r>
              <a:rPr lang="cs-CZ" altLang="cs-CZ" b="1" dirty="0" err="1"/>
              <a:t>Interfijación</a:t>
            </a:r>
            <a:endParaRPr lang="cs-CZ" b="1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BEFF368-C66F-44C8-A795-F21DBA0DE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106880" cy="4406605"/>
          </a:xfrm>
        </p:spPr>
        <p:txBody>
          <a:bodyPr>
            <a:noAutofit/>
          </a:bodyPr>
          <a:lstStyle/>
          <a:p>
            <a:pPr marL="0" algn="just">
              <a:spcBef>
                <a:spcPct val="0"/>
              </a:spcBef>
              <a:buClrTx/>
              <a:buNone/>
              <a:defRPr/>
            </a:pPr>
            <a:r>
              <a:rPr lang="cs-CZ" altLang="cs-CZ" sz="2800" b="1" dirty="0">
                <a:cs typeface="Times New Roman" panose="02020603050405020304" pitchFamily="18" charset="0"/>
              </a:rPr>
              <a:t>La </a:t>
            </a:r>
            <a:r>
              <a:rPr lang="es-ES" altLang="cs-CZ" sz="2800" b="1" dirty="0">
                <a:cs typeface="Times New Roman" panose="02020603050405020304" pitchFamily="18" charset="0"/>
              </a:rPr>
              <a:t>inserción de un morfema átono</a:t>
            </a:r>
            <a:r>
              <a:rPr lang="cs-CZ" altLang="cs-CZ" sz="2800" b="1" dirty="0">
                <a:cs typeface="Times New Roman" panose="02020603050405020304" pitchFamily="18" charset="0"/>
              </a:rPr>
              <a:t> </a:t>
            </a:r>
            <a:r>
              <a:rPr lang="es-ES" altLang="cs-CZ" sz="2800" b="1" dirty="0">
                <a:cs typeface="Times New Roman" panose="02020603050405020304" pitchFamily="18" charset="0"/>
              </a:rPr>
              <a:t>(</a:t>
            </a:r>
            <a:r>
              <a:rPr lang="es-ES" altLang="cs-CZ" sz="2800" b="1" dirty="0">
                <a:solidFill>
                  <a:schemeClr val="accent2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interfijo</a:t>
            </a:r>
            <a:r>
              <a:rPr lang="es-ES" altLang="cs-CZ" sz="2800" b="1" dirty="0">
                <a:cs typeface="Times New Roman" panose="02020603050405020304" pitchFamily="18" charset="0"/>
              </a:rPr>
              <a:t>) entre la base y el sufijo.</a:t>
            </a:r>
          </a:p>
          <a:p>
            <a:pPr marL="0">
              <a:spcBef>
                <a:spcPct val="0"/>
              </a:spcBef>
              <a:buClrTx/>
              <a:buNone/>
              <a:defRPr/>
            </a:pPr>
            <a:endParaRPr lang="cs-CZ" altLang="cs-CZ" sz="2800" b="1" dirty="0"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ClrTx/>
              <a:buNone/>
              <a:defRPr/>
            </a:pPr>
            <a:r>
              <a:rPr lang="es-ES" altLang="cs-CZ" sz="2600" b="1" dirty="0">
                <a:cs typeface="Times New Roman" panose="02020603050405020304" pitchFamily="18" charset="0"/>
              </a:rPr>
              <a:t>Problemas:</a:t>
            </a:r>
          </a:p>
          <a:p>
            <a:pPr marL="479425" indent="-457200" algn="just">
              <a:spcBef>
                <a:spcPct val="0"/>
              </a:spcBef>
              <a:buClrTx/>
              <a:buSzPct val="100000"/>
              <a:buFontTx/>
              <a:buAutoNum type="arabicParenR"/>
              <a:defRPr/>
            </a:pPr>
            <a:r>
              <a:rPr lang="es-ES" altLang="cs-CZ" sz="2400" b="1" dirty="0">
                <a:cs typeface="Times New Roman" panose="02020603050405020304" pitchFamily="18" charset="0"/>
              </a:rPr>
              <a:t>No </a:t>
            </a:r>
            <a:r>
              <a:rPr lang="cs-CZ" altLang="cs-CZ" sz="2400" b="1" dirty="0">
                <a:cs typeface="Times New Roman" panose="02020603050405020304" pitchFamily="18" charset="0"/>
              </a:rPr>
              <a:t>se trata de</a:t>
            </a:r>
            <a:r>
              <a:rPr lang="es-ES" altLang="cs-CZ" sz="2400" b="1" dirty="0">
                <a:cs typeface="Times New Roman" panose="02020603050405020304" pitchFamily="18" charset="0"/>
              </a:rPr>
              <a:t> un </a:t>
            </a:r>
            <a:r>
              <a:rPr lang="cs-CZ" altLang="cs-CZ" sz="2400" b="1" dirty="0" err="1">
                <a:cs typeface="Times New Roman" panose="02020603050405020304" pitchFamily="18" charset="0"/>
              </a:rPr>
              <a:t>mecanismo</a:t>
            </a:r>
            <a:r>
              <a:rPr lang="es-ES" altLang="cs-CZ" sz="2400" b="1" dirty="0">
                <a:cs typeface="Times New Roman" panose="02020603050405020304" pitchFamily="18" charset="0"/>
              </a:rPr>
              <a:t> de formación de palabras activo.</a:t>
            </a:r>
          </a:p>
          <a:p>
            <a:pPr marL="479425" indent="-457200" algn="just">
              <a:spcBef>
                <a:spcPct val="0"/>
              </a:spcBef>
              <a:buClrTx/>
              <a:buSzPct val="100000"/>
              <a:buFontTx/>
              <a:buAutoNum type="arabicParenR"/>
              <a:defRPr/>
            </a:pPr>
            <a:r>
              <a:rPr lang="es-ES" altLang="cs-CZ" sz="2400" b="1" dirty="0">
                <a:cs typeface="Times New Roman" panose="02020603050405020304" pitchFamily="18" charset="0"/>
              </a:rPr>
              <a:t>La mayoría de los interfijos no aportan ningún siginificado a la palabra formada </a:t>
            </a:r>
            <a:r>
              <a:rPr lang="es-ES" altLang="cs-CZ" sz="2400" dirty="0">
                <a:cs typeface="Times New Roman" panose="02020603050405020304" pitchFamily="18" charset="0"/>
              </a:rPr>
              <a:t>(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  <a:cs typeface="Times New Roman" panose="02020603050405020304" pitchFamily="18" charset="0"/>
              </a:rPr>
              <a:t>mujer-</a:t>
            </a:r>
            <a:r>
              <a:rPr lang="es-ES" altLang="cs-CZ" sz="2400" i="1" u="sng" dirty="0">
                <a:solidFill>
                  <a:schemeClr val="bg2">
                    <a:lumMod val="40000"/>
                    <a:lumOff val="60000"/>
                  </a:schemeClr>
                </a:solidFill>
                <a:cs typeface="Times New Roman" panose="02020603050405020304" pitchFamily="18" charset="0"/>
              </a:rPr>
              <a:t>c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  <a:cs typeface="Times New Roman" panose="02020603050405020304" pitchFamily="18" charset="0"/>
              </a:rPr>
              <a:t>-ita, buen-</a:t>
            </a:r>
            <a:r>
              <a:rPr lang="es-ES" altLang="cs-CZ" sz="2400" i="1" u="sng" dirty="0">
                <a:solidFill>
                  <a:schemeClr val="bg2">
                    <a:lumMod val="40000"/>
                    <a:lumOff val="60000"/>
                  </a:schemeClr>
                </a:solidFill>
                <a:cs typeface="Times New Roman" panose="02020603050405020304" pitchFamily="18" charset="0"/>
              </a:rPr>
              <a:t>ec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  <a:cs typeface="Times New Roman" panose="02020603050405020304" pitchFamily="18" charset="0"/>
              </a:rPr>
              <a:t>-ito, hum-</a:t>
            </a:r>
            <a:r>
              <a:rPr lang="es-ES" altLang="cs-CZ" sz="2400" i="1" u="sng" dirty="0">
                <a:solidFill>
                  <a:schemeClr val="bg2">
                    <a:lumMod val="40000"/>
                    <a:lumOff val="60000"/>
                  </a:schemeClr>
                </a:solidFill>
                <a:cs typeface="Times New Roman" panose="02020603050405020304" pitchFamily="18" charset="0"/>
              </a:rPr>
              <a:t>ar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  <a:cs typeface="Times New Roman" panose="02020603050405020304" pitchFamily="18" charset="0"/>
              </a:rPr>
              <a:t>-eda</a:t>
            </a:r>
            <a:r>
              <a:rPr lang="cs-CZ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  <a:cs typeface="Times New Roman" panose="02020603050405020304" pitchFamily="18" charset="0"/>
              </a:rPr>
              <a:t>…</a:t>
            </a:r>
            <a:r>
              <a:rPr lang="es-ES" altLang="cs-CZ" sz="2400" dirty="0">
                <a:cs typeface="Times New Roman" panose="02020603050405020304" pitchFamily="18" charset="0"/>
              </a:rPr>
              <a:t>)</a:t>
            </a:r>
            <a:r>
              <a:rPr lang="es-ES" altLang="cs-CZ" sz="2400" b="1" dirty="0">
                <a:cs typeface="Times New Roman" panose="02020603050405020304" pitchFamily="18" charset="0"/>
              </a:rPr>
              <a:t>.</a:t>
            </a:r>
          </a:p>
          <a:p>
            <a:pPr marL="479425" indent="-457200" algn="just">
              <a:spcBef>
                <a:spcPct val="0"/>
              </a:spcBef>
              <a:buClrTx/>
              <a:buSzPct val="100000"/>
              <a:buFontTx/>
              <a:buAutoNum type="arabicParenR"/>
              <a:defRPr/>
            </a:pPr>
            <a:r>
              <a:rPr lang="es-ES" altLang="cs-CZ" sz="2400" b="1" dirty="0">
                <a:cs typeface="Times New Roman" panose="02020603050405020304" pitchFamily="18" charset="0"/>
              </a:rPr>
              <a:t>Los interfijos con función semántica </a:t>
            </a:r>
            <a:r>
              <a:rPr lang="es-ES" altLang="cs-CZ" sz="2400" dirty="0">
                <a:cs typeface="Times New Roman" panose="02020603050405020304" pitchFamily="18" charset="0"/>
              </a:rPr>
              <a:t>(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cant-</a:t>
            </a:r>
            <a:r>
              <a:rPr lang="es-ES" altLang="cs-CZ" sz="2400" i="1" u="sng" dirty="0">
                <a:solidFill>
                  <a:schemeClr val="bg2">
                    <a:lumMod val="40000"/>
                    <a:lumOff val="60000"/>
                  </a:schemeClr>
                </a:solidFill>
              </a:rPr>
              <a:t>urr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-ear, llor-</a:t>
            </a:r>
            <a:r>
              <a:rPr lang="es-ES" altLang="cs-CZ" sz="2400" i="1" u="sng" dirty="0">
                <a:solidFill>
                  <a:schemeClr val="bg2">
                    <a:lumMod val="40000"/>
                    <a:lumOff val="60000"/>
                  </a:schemeClr>
                </a:solidFill>
              </a:rPr>
              <a:t>iqu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-ear, vent-</a:t>
            </a:r>
            <a:r>
              <a:rPr lang="es-ES" altLang="cs-CZ" sz="2400" i="1" u="sng" dirty="0">
                <a:solidFill>
                  <a:schemeClr val="bg2">
                    <a:lumMod val="40000"/>
                    <a:lumOff val="60000"/>
                  </a:schemeClr>
                </a:solidFill>
              </a:rPr>
              <a:t>arr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-ón</a:t>
            </a:r>
            <a:r>
              <a:rPr lang="cs-CZ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…</a:t>
            </a:r>
            <a:r>
              <a:rPr lang="es-ES" altLang="cs-CZ" sz="2400" dirty="0"/>
              <a:t>)</a:t>
            </a:r>
            <a:r>
              <a:rPr lang="es-ES" altLang="cs-CZ" sz="2400" b="1" dirty="0"/>
              <a:t> coinciden con sufijos apreciativos.</a:t>
            </a:r>
            <a:endParaRPr lang="es-ES" altLang="cs-CZ" sz="2400" b="1" dirty="0"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Clr>
                <a:schemeClr val="tx1"/>
              </a:buClr>
              <a:buSzPct val="100000"/>
              <a:buNone/>
            </a:pPr>
            <a:endParaRPr lang="es-ES" altLang="cs-CZ" sz="2600" b="1" dirty="0"/>
          </a:p>
        </p:txBody>
      </p:sp>
      <p:sp>
        <p:nvSpPr>
          <p:cNvPr id="6" name="Text Box 1">
            <a:extLst>
              <a:ext uri="{FF2B5EF4-FFF2-40B4-BE49-F238E27FC236}">
                <a16:creationId xmlns:a16="http://schemas.microsoft.com/office/drawing/2014/main" id="{A923474A-9E0E-484A-9A34-6603DEAC8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21097" y="585235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E171848-69A6-4FD0-8961-D942F185E92E}" type="slidenum">
              <a:rPr lang="cs-CZ" altLang="cs-CZ" sz="1600" smtClean="0">
                <a:solidFill>
                  <a:schemeClr val="tx1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cs-CZ" altLang="cs-CZ" sz="16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253964"/>
      </p:ext>
    </p:extLst>
  </p:cSld>
  <p:clrMapOvr>
    <a:masterClrMapping/>
  </p:clrMapOvr>
  <p:transition spd="med" advTm="104854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24FE961-C00B-4181-BBF1-B2673EE77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226" y="469495"/>
            <a:ext cx="9404723" cy="1400530"/>
          </a:xfrm>
        </p:spPr>
        <p:txBody>
          <a:bodyPr/>
          <a:lstStyle/>
          <a:p>
            <a:pPr algn="ctr">
              <a:lnSpc>
                <a:spcPct val="90000"/>
              </a:lnSpc>
              <a:defRPr/>
            </a:pPr>
            <a:r>
              <a:rPr lang="cs-CZ" altLang="cs-CZ" b="1" dirty="0">
                <a:cs typeface="Tahoma" panose="020B0604030504040204" pitchFamily="34" charset="0"/>
              </a:rPr>
              <a:t>¿</a:t>
            </a:r>
            <a:r>
              <a:rPr lang="es-ES" altLang="cs-CZ" b="1" dirty="0">
                <a:cs typeface="Tahoma" panose="020B0604030504040204" pitchFamily="34" charset="0"/>
              </a:rPr>
              <a:t>I</a:t>
            </a:r>
            <a:r>
              <a:rPr lang="es-ES" altLang="cs-CZ" b="1" dirty="0"/>
              <a:t>nterfijos</a:t>
            </a:r>
            <a:r>
              <a:rPr lang="cs-CZ" altLang="cs-CZ" b="1" dirty="0"/>
              <a:t> o </a:t>
            </a:r>
            <a:r>
              <a:rPr lang="es-ES" altLang="cs-CZ" b="1" dirty="0"/>
              <a:t>infijos</a:t>
            </a:r>
            <a:r>
              <a:rPr lang="cs-CZ" altLang="cs-CZ" b="1" dirty="0"/>
              <a:t>?</a:t>
            </a:r>
            <a:endParaRPr lang="cs-CZ" b="1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BEFF368-C66F-44C8-A795-F21DBA0DE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106880" cy="4406605"/>
          </a:xfrm>
        </p:spPr>
        <p:txBody>
          <a:bodyPr>
            <a:noAutofit/>
          </a:bodyPr>
          <a:lstStyle/>
          <a:p>
            <a:pPr marL="0" algn="just">
              <a:lnSpc>
                <a:spcPct val="90000"/>
              </a:lnSpc>
              <a:buClrTx/>
              <a:buNone/>
              <a:defRPr/>
            </a:pPr>
            <a:r>
              <a:rPr lang="es-ES" altLang="cs-CZ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Infijo:</a:t>
            </a:r>
            <a:r>
              <a:rPr lang="es-ES" altLang="cs-CZ" sz="2800" b="1" dirty="0"/>
              <a:t> interrumpe la raíz de la palabra, no se inserta entre la base y el sufijo.</a:t>
            </a:r>
          </a:p>
          <a:p>
            <a:pPr>
              <a:lnSpc>
                <a:spcPct val="90000"/>
              </a:lnSpc>
              <a:buClrTx/>
              <a:buNone/>
              <a:defRPr/>
            </a:pPr>
            <a:endParaRPr lang="es-ES" altLang="cs-CZ" sz="1050" b="1" i="1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ClrTx/>
              <a:buNone/>
              <a:defRPr/>
            </a:pP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  <a:cs typeface="Times New Roman" panose="02020603050405020304" pitchFamily="18" charset="0"/>
              </a:rPr>
              <a:t>Carlos </a:t>
            </a:r>
            <a:r>
              <a:rPr lang="es-ES" altLang="cs-CZ" sz="2400" dirty="0">
                <a:solidFill>
                  <a:schemeClr val="bg2">
                    <a:lumMod val="40000"/>
                    <a:lumOff val="60000"/>
                  </a:schemeClr>
                </a:solidFill>
                <a:cs typeface="Times New Roman" panose="02020603050405020304" pitchFamily="18" charset="0"/>
              </a:rPr>
              <a:t>&gt;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  <a:cs typeface="Times New Roman" panose="02020603050405020304" pitchFamily="18" charset="0"/>
              </a:rPr>
              <a:t> Carl</a:t>
            </a:r>
            <a:r>
              <a:rPr lang="cs-CZ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  <a:cs typeface="Times New Roman" panose="02020603050405020304" pitchFamily="18" charset="0"/>
              </a:rPr>
              <a:t>-</a:t>
            </a:r>
            <a:r>
              <a:rPr lang="es-ES" altLang="cs-CZ" sz="2400" i="1" u="sng" dirty="0">
                <a:solidFill>
                  <a:schemeClr val="bg2">
                    <a:lumMod val="40000"/>
                    <a:lumOff val="60000"/>
                  </a:schemeClr>
                </a:solidFill>
                <a:cs typeface="Times New Roman" panose="02020603050405020304" pitchFamily="18" charset="0"/>
              </a:rPr>
              <a:t>it</a:t>
            </a:r>
            <a:r>
              <a:rPr lang="cs-CZ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  <a:cs typeface="Times New Roman" panose="02020603050405020304" pitchFamily="18" charset="0"/>
              </a:rPr>
              <a:t>-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  <a:cs typeface="Times New Roman" panose="02020603050405020304" pitchFamily="18" charset="0"/>
              </a:rPr>
              <a:t>os</a:t>
            </a:r>
          </a:p>
          <a:p>
            <a:pPr>
              <a:lnSpc>
                <a:spcPct val="90000"/>
              </a:lnSpc>
              <a:buClrTx/>
              <a:buNone/>
              <a:defRPr/>
            </a:pP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ahora </a:t>
            </a:r>
            <a:r>
              <a:rPr lang="es-ES" altLang="cs-CZ" sz="24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&gt;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ahor</a:t>
            </a:r>
            <a:r>
              <a:rPr lang="cs-CZ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-</a:t>
            </a:r>
            <a:r>
              <a:rPr lang="es-ES" altLang="cs-CZ" sz="2400" i="1" u="sng" dirty="0">
                <a:solidFill>
                  <a:schemeClr val="bg2">
                    <a:lumMod val="40000"/>
                    <a:lumOff val="60000"/>
                  </a:schemeClr>
                </a:solidFill>
              </a:rPr>
              <a:t>it</a:t>
            </a:r>
            <a:r>
              <a:rPr lang="cs-CZ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-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a</a:t>
            </a:r>
          </a:p>
          <a:p>
            <a:pPr>
              <a:lnSpc>
                <a:spcPct val="90000"/>
              </a:lnSpc>
              <a:buClrTx/>
              <a:buNone/>
              <a:defRPr/>
            </a:pP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lejos </a:t>
            </a:r>
            <a:r>
              <a:rPr lang="es-ES" altLang="cs-CZ" sz="24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&gt;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lej</a:t>
            </a:r>
            <a:r>
              <a:rPr lang="cs-CZ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-</a:t>
            </a:r>
            <a:r>
              <a:rPr lang="es-ES" altLang="cs-CZ" sz="2400" i="1" u="sng" dirty="0">
                <a:solidFill>
                  <a:schemeClr val="bg2">
                    <a:lumMod val="40000"/>
                    <a:lumOff val="60000"/>
                  </a:schemeClr>
                </a:solidFill>
              </a:rPr>
              <a:t>it</a:t>
            </a:r>
            <a:r>
              <a:rPr lang="cs-CZ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-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os</a:t>
            </a:r>
          </a:p>
          <a:p>
            <a:pPr marL="0" algn="just">
              <a:lnSpc>
                <a:spcPct val="90000"/>
              </a:lnSpc>
              <a:buClrTx/>
              <a:buNone/>
              <a:defRPr/>
            </a:pPr>
            <a:endParaRPr lang="cs-CZ" altLang="cs-CZ" sz="1500" b="1" dirty="0"/>
          </a:p>
          <a:p>
            <a:pPr marL="0" algn="just">
              <a:lnSpc>
                <a:spcPct val="90000"/>
              </a:lnSpc>
              <a:buClrTx/>
              <a:buNone/>
              <a:defRPr/>
            </a:pPr>
            <a:r>
              <a:rPr lang="es-ES" altLang="cs-CZ" sz="2400" b="1" dirty="0"/>
              <a:t>En la morfología actual, </a:t>
            </a:r>
            <a:r>
              <a:rPr lang="es-ES" altLang="cs-CZ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la interfijación y</a:t>
            </a:r>
            <a:r>
              <a:rPr lang="cs-CZ" altLang="cs-CZ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/o</a:t>
            </a:r>
            <a:r>
              <a:rPr lang="es-ES" altLang="cs-CZ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la infijación ya no se incluyen entre los tipos de derivación</a:t>
            </a:r>
            <a:r>
              <a:rPr lang="es-ES" altLang="cs-CZ" sz="2400" b="1" dirty="0"/>
              <a:t> (solo la </a:t>
            </a:r>
            <a:r>
              <a:rPr lang="cs-CZ" altLang="cs-CZ" sz="2400" b="1" dirty="0" err="1"/>
              <a:t>sufijación</a:t>
            </a:r>
            <a:r>
              <a:rPr lang="cs-CZ" altLang="cs-CZ" sz="2400" b="1" dirty="0"/>
              <a:t> y la </a:t>
            </a:r>
            <a:r>
              <a:rPr lang="es-ES" altLang="cs-CZ" sz="2400" b="1" dirty="0"/>
              <a:t>prefijación).</a:t>
            </a:r>
            <a:endParaRPr lang="es-ES" altLang="cs-CZ" sz="2400" dirty="0"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Clr>
                <a:schemeClr val="tx1"/>
              </a:buClr>
              <a:buSzPct val="100000"/>
              <a:buNone/>
            </a:pPr>
            <a:endParaRPr lang="es-ES" altLang="cs-CZ" sz="2600" b="1" dirty="0"/>
          </a:p>
        </p:txBody>
      </p:sp>
      <p:sp>
        <p:nvSpPr>
          <p:cNvPr id="6" name="Text Box 1">
            <a:extLst>
              <a:ext uri="{FF2B5EF4-FFF2-40B4-BE49-F238E27FC236}">
                <a16:creationId xmlns:a16="http://schemas.microsoft.com/office/drawing/2014/main" id="{A923474A-9E0E-484A-9A34-6603DEAC8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21097" y="585235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E171848-69A6-4FD0-8961-D942F185E92E}" type="slidenum">
              <a:rPr lang="cs-CZ" altLang="cs-CZ" sz="1600" smtClean="0">
                <a:solidFill>
                  <a:schemeClr val="tx1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cs-CZ" altLang="cs-CZ" sz="16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959390"/>
      </p:ext>
    </p:extLst>
  </p:cSld>
  <p:clrMapOvr>
    <a:masterClrMapping/>
  </p:clrMapOvr>
  <p:transition spd="med" advTm="88783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3697</TotalTime>
  <Words>357</Words>
  <Application>Microsoft Office PowerPoint</Application>
  <PresentationFormat>Širokoúhlá obrazovka</PresentationFormat>
  <Paragraphs>68</Paragraphs>
  <Slides>6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Gothic</vt:lpstr>
      <vt:lpstr>Times New Roman</vt:lpstr>
      <vt:lpstr>Wingdings 3</vt:lpstr>
      <vt:lpstr>Ion</vt:lpstr>
      <vt:lpstr>Prezentace aplikace PowerPoint</vt:lpstr>
      <vt:lpstr>Prefijación</vt:lpstr>
      <vt:lpstr>Clasificación de los prefijos</vt:lpstr>
      <vt:lpstr>Prefijos transcategorizadores</vt:lpstr>
      <vt:lpstr>Interfijación</vt:lpstr>
      <vt:lpstr>¿Interfijos o infijos?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 Stehlík</dc:creator>
  <cp:lastModifiedBy>Petr Stehlík</cp:lastModifiedBy>
  <cp:revision>275</cp:revision>
  <dcterms:created xsi:type="dcterms:W3CDTF">2020-09-30T07:04:29Z</dcterms:created>
  <dcterms:modified xsi:type="dcterms:W3CDTF">2020-12-14T09:26:55Z</dcterms:modified>
</cp:coreProperties>
</file>