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</p:sldMasterIdLst>
  <p:notesMasterIdLst>
    <p:notesMasterId r:id="rId13"/>
  </p:notesMasterIdLst>
  <p:handoutMasterIdLst>
    <p:handoutMasterId r:id="rId14"/>
  </p:handoutMasterIdLst>
  <p:sldIdLst>
    <p:sldId id="256" r:id="rId2"/>
    <p:sldId id="465" r:id="rId3"/>
    <p:sldId id="470" r:id="rId4"/>
    <p:sldId id="466" r:id="rId5"/>
    <p:sldId id="471" r:id="rId6"/>
    <p:sldId id="467" r:id="rId7"/>
    <p:sldId id="472" r:id="rId8"/>
    <p:sldId id="468" r:id="rId9"/>
    <p:sldId id="473" r:id="rId10"/>
    <p:sldId id="469" r:id="rId11"/>
    <p:sldId id="474" r:id="rId12"/>
  </p:sldIdLst>
  <p:sldSz cx="12192000" cy="6858000"/>
  <p:notesSz cx="6858000" cy="994727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na" initials="A" lastIdx="1" clrIdx="0">
    <p:extLst>
      <p:ext uri="{19B8F6BF-5375-455C-9EA6-DF929625EA0E}">
        <p15:presenceInfo xmlns:p15="http://schemas.microsoft.com/office/powerpoint/2012/main" userId="Alen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FC24"/>
    <a:srgbClr val="DB1C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86" autoAdjust="0"/>
    <p:restoredTop sz="94660"/>
  </p:normalViewPr>
  <p:slideViewPr>
    <p:cSldViewPr snapToGrid="0">
      <p:cViewPr varScale="1">
        <p:scale>
          <a:sx n="87" d="100"/>
          <a:sy n="87" d="100"/>
        </p:scale>
        <p:origin x="461" y="8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B934BC-94FD-4BC2-AEF0-451E18BEA9D7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9448721"/>
            <a:ext cx="2971800" cy="4985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21089F-EBCB-406F-95FF-F62EAEAAA90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76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12E5F-B7F6-4425-AF56-C02BE0F11D23}" type="datetimeFigureOut">
              <a:rPr lang="fr-FR" smtClean="0"/>
              <a:t>14/12/2020</a:t>
            </a:fld>
            <a:endParaRPr lang="fr-FR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fr-FR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9448186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430B0-4080-4D35-B877-61192B60C7E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6383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0">
            <a:extLst>
              <a:ext uri="{FF2B5EF4-FFF2-40B4-BE49-F238E27FC236}">
                <a16:creationId xmlns:a16="http://schemas.microsoft.com/office/drawing/2014/main" id="{AD5917AD-0377-40A2-A11C-BAA92657E6A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47EC1E3D-3F38-4ECF-BCE6-518E1E3ABD46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7" name="Text Box 1">
            <a:extLst>
              <a:ext uri="{FF2B5EF4-FFF2-40B4-BE49-F238E27FC236}">
                <a16:creationId xmlns:a16="http://schemas.microsoft.com/office/drawing/2014/main" id="{AB5592CA-3735-4F95-B602-0B97600CFB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0BED404B-CD2C-4294-8F06-302724AD3E11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6148" name="Rectangle 2">
            <a:extLst>
              <a:ext uri="{FF2B5EF4-FFF2-40B4-BE49-F238E27FC236}">
                <a16:creationId xmlns:a16="http://schemas.microsoft.com/office/drawing/2014/main" id="{68133607-D78A-496F-9800-ABCBE5874C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>
            <a:extLst>
              <a:ext uri="{FF2B5EF4-FFF2-40B4-BE49-F238E27FC236}">
                <a16:creationId xmlns:a16="http://schemas.microsoft.com/office/drawing/2014/main" id="{A188D463-7021-4229-B21B-8EDB0BC41A6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684523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16896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48756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54527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568178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69612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3424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754110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67953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0">
            <a:extLst>
              <a:ext uri="{FF2B5EF4-FFF2-40B4-BE49-F238E27FC236}">
                <a16:creationId xmlns:a16="http://schemas.microsoft.com/office/drawing/2014/main" id="{79819631-519F-4D8E-A707-B156C35BD2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6D9D982C-00FC-4B95-97C6-BC96C8C5E8EB}" type="slidenum">
              <a:rPr lang="cs-CZ" altLang="cs-CZ">
                <a:latin typeface="Arial" panose="020B0604020202020204" pitchFamily="34" charset="0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5" name="Text Box 1">
            <a:extLst>
              <a:ext uri="{FF2B5EF4-FFF2-40B4-BE49-F238E27FC236}">
                <a16:creationId xmlns:a16="http://schemas.microsoft.com/office/drawing/2014/main" id="{385E0E08-1D50-49FA-AD05-43DD0E8FE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4613" y="8685213"/>
            <a:ext cx="29702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AA7D731D-3535-46AA-A99A-4D73E7D844EC}" type="slidenum">
              <a:rPr lang="cs-CZ" altLang="cs-CZ"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>
              <a:latin typeface="Arial" panose="020B0604020202020204" pitchFamily="34" charset="0"/>
            </a:endParaRPr>
          </a:p>
        </p:txBody>
      </p:sp>
      <p:sp>
        <p:nvSpPr>
          <p:cNvPr id="8196" name="Rectangle 2">
            <a:extLst>
              <a:ext uri="{FF2B5EF4-FFF2-40B4-BE49-F238E27FC236}">
                <a16:creationId xmlns:a16="http://schemas.microsoft.com/office/drawing/2014/main" id="{3B74F5C0-227B-4485-B054-1404A9A08DD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7" name="Rectangle 3">
            <a:extLst>
              <a:ext uri="{FF2B5EF4-FFF2-40B4-BE49-F238E27FC236}">
                <a16:creationId xmlns:a16="http://schemas.microsoft.com/office/drawing/2014/main" id="{57E3F4B4-617C-4C14-AB94-BE5E45F293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5212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725FF-D271-4E53-B6F7-B4D4579C387D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216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D5CCBE-9879-431C-A466-F755C2DCFE5C}" type="datetime1">
              <a:rPr lang="fr-FR" smtClean="0"/>
              <a:t>14/12/2020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2864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012BBF-9801-48F3-9C22-98BCF8BA2B1E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9216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cs-CZ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7D7B5-95AD-4F56-8C85-8E7D742564FF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34324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BB49F-B501-4E8F-80E3-E29365F9901D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69124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349FD7-390E-4191-B877-C8E4831E133B}" type="datetime1">
              <a:rPr lang="fr-FR" smtClean="0"/>
              <a:t>14/12/2020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26696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74322-4496-4156-BEE3-02AB30888F4E}" type="datetime1">
              <a:rPr lang="fr-FR" smtClean="0"/>
              <a:t>14/12/2020</a:t>
            </a:fld>
            <a:endParaRPr lang="fr-F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672643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809DB-F2CA-478A-B553-6DF45AFC29B6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97916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EB7F2-4294-4EF7-A49C-E4D69F719749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0086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200A51-9896-4462-9180-57F2AAE61AA8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831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ECB35-AFEF-44FE-9248-DFEFCAFBC02A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0140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65159-7C23-4DF1-B2B1-2093247B8531}" type="datetime1">
              <a:rPr lang="fr-FR" smtClean="0"/>
              <a:t>14/12/2020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338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43380-C13E-4FDA-9A67-0B38C34F5BF6}" type="datetime1">
              <a:rPr lang="fr-FR" smtClean="0"/>
              <a:t>14/12/2020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1961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4E7FD-07C9-4824-B791-27482DBAE1B9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83646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8577-4E49-403A-92E6-1D8995838B55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0381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11E0B-96FF-4C71-B196-5DE41711CA0E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84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7487F-3779-4B7D-9985-93037B15F873}" type="datetime1">
              <a:rPr lang="fr-FR" smtClean="0"/>
              <a:t>14/12/2020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KMF, Praha 13.12.2013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9394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F3E2E95-9B60-425A-A0F4-B830E817108F}" type="datetime1">
              <a:rPr lang="fr-FR" smtClean="0"/>
              <a:t>14/12/2020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r>
              <a:rPr lang="fr-FR"/>
              <a:t>KMF, Praha 13.12.2013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C6337-CE92-4805-951A-B68939D4C72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393213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  <p:sldLayoutId id="2147483717" r:id="rId15"/>
    <p:sldLayoutId id="2147483718" r:id="rId16"/>
    <p:sldLayoutId id="214748371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>
            <a:extLst>
              <a:ext uri="{FF2B5EF4-FFF2-40B4-BE49-F238E27FC236}">
                <a16:creationId xmlns:a16="http://schemas.microsoft.com/office/drawing/2014/main" id="{DC81E007-5F1D-47B1-83FC-44FAEB550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063" y="55828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4C72226D-F7BA-4CBC-BC83-6CDCDF66985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t>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23" name="Text Box 2">
            <a:extLst>
              <a:ext uri="{FF2B5EF4-FFF2-40B4-BE49-F238E27FC236}">
                <a16:creationId xmlns:a16="http://schemas.microsoft.com/office/drawing/2014/main" id="{49C08969-64D5-4E20-B774-3A507761E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9" y="2701925"/>
            <a:ext cx="8161337" cy="252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cs-CZ" sz="4500" b="1" dirty="0">
                <a:solidFill>
                  <a:schemeClr val="tx1"/>
                </a:solidFill>
                <a:latin typeface="+mj-lt"/>
              </a:rPr>
              <a:t>Španělská lingvistika I</a:t>
            </a:r>
          </a:p>
          <a:p>
            <a:pPr algn="ctr">
              <a:spcBef>
                <a:spcPts val="1200"/>
              </a:spcBef>
              <a:buClrTx/>
            </a:pPr>
            <a:r>
              <a:rPr lang="cs-CZ" sz="3600" b="1" dirty="0">
                <a:solidFill>
                  <a:schemeClr val="tx1"/>
                </a:solidFill>
                <a:latin typeface="+mn-lt"/>
              </a:rPr>
              <a:t>2. Morfologie španělštiny</a:t>
            </a:r>
          </a:p>
          <a:p>
            <a:pPr algn="ctr"/>
            <a:r>
              <a:rPr lang="cs-CZ" sz="3000" b="1" dirty="0">
                <a:solidFill>
                  <a:schemeClr val="tx1"/>
                </a:solidFill>
                <a:latin typeface="+mj-lt"/>
              </a:rPr>
              <a:t>(10)</a:t>
            </a:r>
          </a:p>
          <a:p>
            <a:pPr algn="ctr"/>
            <a:endParaRPr lang="cs-CZ" sz="2600" dirty="0">
              <a:solidFill>
                <a:schemeClr val="bg2">
                  <a:lumMod val="20000"/>
                  <a:lumOff val="80000"/>
                </a:schemeClr>
              </a:solidFill>
              <a:latin typeface="+mj-lt"/>
            </a:endParaRP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j-lt"/>
              </a:rPr>
              <a:t>doc. Mgr. Petr Stehlík, Ph.D. </a:t>
            </a:r>
          </a:p>
          <a:p>
            <a:pPr algn="ctr"/>
            <a:r>
              <a:rPr lang="cs-CZ" sz="2600" dirty="0">
                <a:solidFill>
                  <a:schemeClr val="bg2">
                    <a:lumMod val="20000"/>
                    <a:lumOff val="80000"/>
                  </a:schemeClr>
                </a:solidFill>
                <a:latin typeface="+mn-lt"/>
              </a:rPr>
              <a:t>ÚRJL FF MU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endParaRPr lang="cs-CZ" altLang="cs-CZ" sz="45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83378956-1E73-4A1F-8300-009DCD7FE8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spd="med" advTm="96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>
                <a:cs typeface="Tahoma" panose="020B0604030504040204" pitchFamily="34" charset="0"/>
              </a:rPr>
              <a:t>¿</a:t>
            </a:r>
            <a:r>
              <a:rPr lang="es-ES" altLang="cs-CZ" b="1" dirty="0">
                <a:cs typeface="Tahoma" panose="020B0604030504040204" pitchFamily="34" charset="0"/>
              </a:rPr>
              <a:t>I</a:t>
            </a:r>
            <a:r>
              <a:rPr lang="es-ES" altLang="cs-CZ" b="1" dirty="0"/>
              <a:t>nterfijos</a:t>
            </a:r>
            <a:r>
              <a:rPr lang="cs-CZ" altLang="cs-CZ" b="1" dirty="0"/>
              <a:t> o </a:t>
            </a:r>
            <a:r>
              <a:rPr lang="es-ES" altLang="cs-CZ" b="1" dirty="0"/>
              <a:t>infijos</a:t>
            </a:r>
            <a:r>
              <a:rPr lang="cs-CZ" altLang="cs-CZ" b="1" dirty="0"/>
              <a:t>?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Infijo:</a:t>
            </a:r>
            <a:r>
              <a:rPr lang="es-ES" altLang="cs-CZ" sz="2800" b="1" dirty="0"/>
              <a:t> interrumpe la raíz de la palabra, no se inserta entre la base y el sufijo.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endParaRPr lang="es-ES" altLang="cs-CZ" sz="1050" b="1" i="1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Carlos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 Carl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it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os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ahora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ahor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lejos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lej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os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/>
              <a:t>En la morfología actual,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 interfijación y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/o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la infijación ya no se incluyen entre los tipos de derivación</a:t>
            </a:r>
            <a:r>
              <a:rPr lang="es-ES" altLang="cs-CZ" sz="2400" b="1" dirty="0"/>
              <a:t> (solo la </a:t>
            </a:r>
            <a:r>
              <a:rPr lang="cs-CZ" altLang="cs-CZ" sz="2400" b="1" dirty="0" err="1"/>
              <a:t>sufijación</a:t>
            </a:r>
            <a:r>
              <a:rPr lang="cs-CZ" altLang="cs-CZ" sz="2400" b="1" dirty="0"/>
              <a:t> y la </a:t>
            </a:r>
            <a:r>
              <a:rPr lang="es-ES" altLang="cs-CZ" sz="2400" b="1" dirty="0"/>
              <a:t>prefijación).</a:t>
            </a:r>
            <a:endParaRPr lang="es-ES" altLang="cs-CZ" sz="2400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2" name="Zvuk 21">
            <a:hlinkClick r:id="" action="ppaction://media"/>
            <a:extLst>
              <a:ext uri="{FF2B5EF4-FFF2-40B4-BE49-F238E27FC236}">
                <a16:creationId xmlns:a16="http://schemas.microsoft.com/office/drawing/2014/main" id="{99998A79-4D64-42CB-8B03-42A91F740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59390"/>
      </p:ext>
    </p:extLst>
  </p:cSld>
  <p:clrMapOvr>
    <a:masterClrMapping/>
  </p:clrMapOvr>
  <p:transition spd="med" advTm="887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>
                <a:cs typeface="Tahoma" panose="020B0604030504040204" pitchFamily="34" charset="0"/>
              </a:rPr>
              <a:t>¿</a:t>
            </a:r>
            <a:r>
              <a:rPr lang="es-ES" altLang="cs-CZ" b="1" dirty="0">
                <a:cs typeface="Tahoma" panose="020B0604030504040204" pitchFamily="34" charset="0"/>
              </a:rPr>
              <a:t>I</a:t>
            </a:r>
            <a:r>
              <a:rPr lang="es-ES" altLang="cs-CZ" b="1" dirty="0"/>
              <a:t>nterfijos</a:t>
            </a:r>
            <a:r>
              <a:rPr lang="cs-CZ" altLang="cs-CZ" b="1" dirty="0"/>
              <a:t> o </a:t>
            </a:r>
            <a:r>
              <a:rPr lang="es-ES" altLang="cs-CZ" b="1" dirty="0"/>
              <a:t>infijos</a:t>
            </a:r>
            <a:r>
              <a:rPr lang="cs-CZ" altLang="cs-CZ" b="1" dirty="0"/>
              <a:t>?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Infijo:</a:t>
            </a:r>
            <a:r>
              <a:rPr lang="es-ES" altLang="cs-CZ" sz="2800" b="1" dirty="0"/>
              <a:t> interrumpe la raíz de la palabra, no se inserta entre la base y el sufijo.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endParaRPr lang="es-ES" altLang="cs-CZ" sz="1050" b="1" i="1" dirty="0"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Carlos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 Carl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it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os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ahora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ahor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</a:t>
            </a:r>
          </a:p>
          <a:p>
            <a:pPr>
              <a:lnSpc>
                <a:spcPct val="90000"/>
              </a:lnSpc>
              <a:buClrTx/>
              <a:buNone/>
              <a:defRPr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lejos </a:t>
            </a:r>
            <a:r>
              <a:rPr lang="es-ES" altLang="cs-CZ" sz="24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&gt;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lej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it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os</a:t>
            </a:r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endParaRPr lang="cs-CZ" altLang="cs-CZ" sz="1500" b="1" dirty="0"/>
          </a:p>
          <a:p>
            <a:pPr marL="0" algn="just">
              <a:lnSpc>
                <a:spcPct val="90000"/>
              </a:lnSpc>
              <a:buClrTx/>
              <a:buNone/>
              <a:defRPr/>
            </a:pPr>
            <a:r>
              <a:rPr lang="es-ES" altLang="cs-CZ" sz="2400" b="1" dirty="0"/>
              <a:t>En la morfología actual, 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la interfijación y</a:t>
            </a:r>
            <a:r>
              <a:rPr lang="cs-CZ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/o</a:t>
            </a:r>
            <a:r>
              <a:rPr lang="es-ES" altLang="cs-CZ" sz="2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la infijación ya no se incluyen entre los tipos de derivación</a:t>
            </a:r>
            <a:r>
              <a:rPr lang="es-ES" altLang="cs-CZ" sz="2400" b="1" dirty="0"/>
              <a:t> (solo la </a:t>
            </a:r>
            <a:r>
              <a:rPr lang="cs-CZ" altLang="cs-CZ" sz="2400" b="1" dirty="0" err="1"/>
              <a:t>sufijación</a:t>
            </a:r>
            <a:r>
              <a:rPr lang="cs-CZ" altLang="cs-CZ" sz="2400" b="1" dirty="0"/>
              <a:t> y la </a:t>
            </a:r>
            <a:r>
              <a:rPr lang="es-ES" altLang="cs-CZ" sz="2400" b="1" dirty="0"/>
              <a:t>prefijación).</a:t>
            </a:r>
            <a:endParaRPr lang="es-ES" altLang="cs-CZ" sz="2400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Zvuk 9">
            <a:hlinkClick r:id="" action="ppaction://media"/>
            <a:extLst>
              <a:ext uri="{FF2B5EF4-FFF2-40B4-BE49-F238E27FC236}">
                <a16:creationId xmlns:a16="http://schemas.microsoft.com/office/drawing/2014/main" id="{6F72703C-6BBE-42CC-AE01-D05C59BB0B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453072"/>
      </p:ext>
    </p:extLst>
  </p:cSld>
  <p:clrMapOvr>
    <a:masterClrMapping/>
  </p:clrMapOvr>
  <p:transition spd="med" advTm="868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Prefijación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Características definitorias: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a) Posición </a:t>
            </a:r>
            <a:r>
              <a:rPr lang="cs-CZ" altLang="cs-CZ" sz="2600" b="1" dirty="0"/>
              <a:t>ante</a:t>
            </a:r>
            <a:r>
              <a:rPr lang="es-ES" altLang="cs-CZ" sz="2600" b="1" dirty="0"/>
              <a:t>puesta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b) </a:t>
            </a:r>
            <a:r>
              <a:rPr lang="cs-CZ" altLang="cs-CZ" sz="2600" b="1" dirty="0" err="1"/>
              <a:t>Modificación</a:t>
            </a:r>
            <a:r>
              <a:rPr lang="cs-CZ" altLang="cs-CZ" sz="2600" b="1" dirty="0"/>
              <a:t> </a:t>
            </a:r>
            <a:r>
              <a:rPr lang="cs-CZ" altLang="cs-CZ" sz="2600" b="1" dirty="0" err="1"/>
              <a:t>semántica</a:t>
            </a:r>
            <a:r>
              <a:rPr lang="cs-CZ" altLang="cs-CZ" sz="2600" b="1" dirty="0"/>
              <a:t> de la base</a:t>
            </a:r>
            <a:endParaRPr lang="es-ES" altLang="cs-CZ" sz="26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cs-CZ" altLang="cs-CZ" sz="2600" b="1" dirty="0">
                <a:cs typeface="Tahoma" panose="020B0604030504040204" pitchFamily="34" charset="0"/>
              </a:rPr>
              <a:t>c</a:t>
            </a:r>
            <a:r>
              <a:rPr lang="es-ES" altLang="cs-CZ" sz="2600" b="1" dirty="0">
                <a:cs typeface="Tahoma" panose="020B0604030504040204" pitchFamily="34" charset="0"/>
              </a:rPr>
              <a:t>) </a:t>
            </a:r>
            <a:r>
              <a:rPr lang="cs-CZ" altLang="cs-CZ" sz="2600" b="1" dirty="0" err="1">
                <a:cs typeface="Tahoma" panose="020B0604030504040204" pitchFamily="34" charset="0"/>
              </a:rPr>
              <a:t>Inc</a:t>
            </a:r>
            <a:r>
              <a:rPr lang="es-ES" altLang="cs-CZ" sz="2600" b="1" dirty="0">
                <a:cs typeface="Tahoma" panose="020B0604030504040204" pitchFamily="34" charset="0"/>
              </a:rPr>
              <a:t>apacidad </a:t>
            </a:r>
            <a:r>
              <a:rPr lang="cs-CZ" altLang="cs-CZ" sz="2600" b="1" dirty="0">
                <a:cs typeface="Tahoma" panose="020B0604030504040204" pitchFamily="34" charset="0"/>
              </a:rPr>
              <a:t>para </a:t>
            </a:r>
            <a:r>
              <a:rPr lang="cs-CZ" altLang="cs-CZ" sz="2600" b="1" dirty="0" err="1">
                <a:cs typeface="Tahoma" panose="020B0604030504040204" pitchFamily="34" charset="0"/>
              </a:rPr>
              <a:t>cambiar</a:t>
            </a:r>
            <a:r>
              <a:rPr lang="cs-CZ" altLang="cs-CZ" sz="2600" b="1" dirty="0">
                <a:cs typeface="Tahoma" panose="020B0604030504040204" pitchFamily="34" charset="0"/>
              </a:rPr>
              <a:t> la </a:t>
            </a:r>
            <a:r>
              <a:rPr lang="cs-CZ" altLang="cs-CZ" sz="2600" b="1" dirty="0" err="1">
                <a:cs typeface="Tahoma" panose="020B0604030504040204" pitchFamily="34" charset="0"/>
              </a:rPr>
              <a:t>categoría</a:t>
            </a:r>
            <a:r>
              <a:rPr lang="cs-CZ" altLang="cs-CZ" sz="2600" b="1" dirty="0"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cs typeface="Tahoma" panose="020B0604030504040204" pitchFamily="34" charset="0"/>
              </a:rPr>
              <a:t>gramatical</a:t>
            </a:r>
            <a:r>
              <a:rPr lang="cs-CZ" altLang="cs-CZ" sz="2600" b="1" dirty="0">
                <a:cs typeface="Tahoma" panose="020B0604030504040204" pitchFamily="34" charset="0"/>
              </a:rPr>
              <a:t>        	de la 	base (</a:t>
            </a:r>
            <a:r>
              <a:rPr lang="cs-CZ" altLang="cs-CZ" sz="2600" b="1" dirty="0" err="1">
                <a:cs typeface="Tahoma" panose="020B0604030504040204" pitchFamily="34" charset="0"/>
              </a:rPr>
              <a:t>derivación</a:t>
            </a:r>
            <a:r>
              <a:rPr lang="cs-CZ" altLang="cs-CZ" sz="2600" b="1" dirty="0"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cs typeface="Tahoma" panose="020B0604030504040204" pitchFamily="34" charset="0"/>
              </a:rPr>
              <a:t>homogénea</a:t>
            </a:r>
            <a:r>
              <a:rPr lang="cs-CZ" altLang="cs-CZ" sz="2600" b="1" dirty="0"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cs-CZ" altLang="cs-CZ" sz="2600" b="1" dirty="0">
                <a:cs typeface="Tahoma" panose="020B0604030504040204" pitchFamily="34" charset="0"/>
              </a:rPr>
              <a:t>d) </a:t>
            </a:r>
            <a:r>
              <a:rPr lang="cs-CZ" altLang="cs-CZ" sz="2600" b="1" dirty="0" err="1">
                <a:cs typeface="Tahoma" panose="020B0604030504040204" pitchFamily="34" charset="0"/>
              </a:rPr>
              <a:t>Carácter</a:t>
            </a:r>
            <a:r>
              <a:rPr lang="cs-CZ" altLang="cs-CZ" sz="2600" b="1" dirty="0"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cs typeface="Tahoma" panose="020B0604030504040204" pitchFamily="34" charset="0"/>
              </a:rPr>
              <a:t>átono</a:t>
            </a:r>
            <a:endParaRPr lang="es-ES" altLang="cs-CZ" sz="2600" b="1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>
                <a:cs typeface="Tahoma" panose="020B0604030504040204" pitchFamily="34" charset="0"/>
              </a:rPr>
              <a:t>e) Morfema </a:t>
            </a:r>
            <a:r>
              <a:rPr lang="cs-CZ" altLang="cs-CZ" sz="2600" b="1" dirty="0" err="1"/>
              <a:t>libre</a:t>
            </a:r>
            <a:r>
              <a:rPr lang="cs-CZ" altLang="cs-CZ" sz="2600" b="1" dirty="0"/>
              <a:t> o </a:t>
            </a:r>
            <a:r>
              <a:rPr lang="cs-CZ" altLang="cs-CZ" sz="2600" b="1" dirty="0" err="1"/>
              <a:t>ligado</a:t>
            </a:r>
            <a:r>
              <a:rPr lang="cs-CZ" altLang="cs-CZ" sz="2600" b="1" dirty="0"/>
              <a:t> (</a:t>
            </a:r>
            <a:r>
              <a:rPr lang="cs-CZ" altLang="cs-CZ" sz="2600" b="1" dirty="0" err="1"/>
              <a:t>trabado</a:t>
            </a:r>
            <a:r>
              <a:rPr lang="cs-CZ" altLang="cs-CZ" sz="2600" b="1" dirty="0"/>
              <a:t>)</a:t>
            </a:r>
            <a:endParaRPr lang="es-ES" altLang="cs-CZ" sz="2600" b="1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None/>
            </a:pPr>
            <a:endParaRPr lang="cs-CZ" altLang="cs-CZ" sz="1500" dirty="0"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600" b="1" dirty="0" err="1"/>
              <a:t>Ejemplos</a:t>
            </a:r>
            <a:r>
              <a:rPr lang="cs-CZ" altLang="cs-CZ" sz="2600" b="1" dirty="0"/>
              <a:t>: 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admisible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	&gt; 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inadmisible</a:t>
            </a:r>
            <a:endParaRPr lang="cs-CZ" altLang="cs-CZ" sz="26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	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clima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		&gt; 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microclima</a:t>
            </a:r>
            <a:endParaRPr lang="es-ES" altLang="cs-CZ" sz="2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" name="Zvuk 8">
            <a:hlinkClick r:id="" action="ppaction://media"/>
            <a:extLst>
              <a:ext uri="{FF2B5EF4-FFF2-40B4-BE49-F238E27FC236}">
                <a16:creationId xmlns:a16="http://schemas.microsoft.com/office/drawing/2014/main" id="{8F18E815-6086-44E2-82CF-D6783E27F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53763"/>
      </p:ext>
    </p:extLst>
  </p:cSld>
  <p:clrMapOvr>
    <a:masterClrMapping/>
  </p:clrMapOvr>
  <p:transition spd="med" advTm="789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Prefijación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021888" cy="4406605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ClrTx/>
              <a:buNone/>
            </a:pP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Características definitorias:</a:t>
            </a:r>
          </a:p>
          <a:p>
            <a:pPr>
              <a:lnSpc>
                <a:spcPct val="90000"/>
              </a:lnSpc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a) Posición </a:t>
            </a:r>
            <a:r>
              <a:rPr lang="cs-CZ" altLang="cs-CZ" sz="2600" b="1" dirty="0"/>
              <a:t>ante</a:t>
            </a:r>
            <a:r>
              <a:rPr lang="es-ES" altLang="cs-CZ" sz="2600" b="1" dirty="0"/>
              <a:t>puesta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/>
              <a:t>b) </a:t>
            </a:r>
            <a:r>
              <a:rPr lang="cs-CZ" altLang="cs-CZ" sz="2600" b="1" dirty="0" err="1"/>
              <a:t>Modificación</a:t>
            </a:r>
            <a:r>
              <a:rPr lang="cs-CZ" altLang="cs-CZ" sz="2600" b="1" dirty="0"/>
              <a:t> </a:t>
            </a:r>
            <a:r>
              <a:rPr lang="cs-CZ" altLang="cs-CZ" sz="2600" b="1" dirty="0" err="1"/>
              <a:t>semántica</a:t>
            </a:r>
            <a:r>
              <a:rPr lang="cs-CZ" altLang="cs-CZ" sz="2600" b="1" dirty="0"/>
              <a:t> de la base</a:t>
            </a:r>
            <a:endParaRPr lang="es-ES" altLang="cs-CZ" sz="2600" b="1" dirty="0"/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cs-CZ" altLang="cs-CZ" sz="2600" b="1" dirty="0">
                <a:cs typeface="Tahoma" panose="020B0604030504040204" pitchFamily="34" charset="0"/>
              </a:rPr>
              <a:t>c</a:t>
            </a:r>
            <a:r>
              <a:rPr lang="es-ES" altLang="cs-CZ" sz="2600" b="1" dirty="0">
                <a:cs typeface="Tahoma" panose="020B0604030504040204" pitchFamily="34" charset="0"/>
              </a:rPr>
              <a:t>) </a:t>
            </a:r>
            <a:r>
              <a:rPr lang="cs-CZ" altLang="cs-CZ" sz="2600" b="1" dirty="0" err="1">
                <a:cs typeface="Tahoma" panose="020B0604030504040204" pitchFamily="34" charset="0"/>
              </a:rPr>
              <a:t>Inc</a:t>
            </a:r>
            <a:r>
              <a:rPr lang="es-ES" altLang="cs-CZ" sz="2600" b="1" dirty="0">
                <a:cs typeface="Tahoma" panose="020B0604030504040204" pitchFamily="34" charset="0"/>
              </a:rPr>
              <a:t>apacidad </a:t>
            </a:r>
            <a:r>
              <a:rPr lang="cs-CZ" altLang="cs-CZ" sz="2600" b="1" dirty="0">
                <a:cs typeface="Tahoma" panose="020B0604030504040204" pitchFamily="34" charset="0"/>
              </a:rPr>
              <a:t>para </a:t>
            </a:r>
            <a:r>
              <a:rPr lang="cs-CZ" altLang="cs-CZ" sz="2600" b="1" dirty="0" err="1">
                <a:cs typeface="Tahoma" panose="020B0604030504040204" pitchFamily="34" charset="0"/>
              </a:rPr>
              <a:t>cambiar</a:t>
            </a:r>
            <a:r>
              <a:rPr lang="cs-CZ" altLang="cs-CZ" sz="2600" b="1" dirty="0">
                <a:cs typeface="Tahoma" panose="020B0604030504040204" pitchFamily="34" charset="0"/>
              </a:rPr>
              <a:t> la </a:t>
            </a:r>
            <a:r>
              <a:rPr lang="cs-CZ" altLang="cs-CZ" sz="2600" b="1" dirty="0" err="1">
                <a:cs typeface="Tahoma" panose="020B0604030504040204" pitchFamily="34" charset="0"/>
              </a:rPr>
              <a:t>categoría</a:t>
            </a:r>
            <a:r>
              <a:rPr lang="cs-CZ" altLang="cs-CZ" sz="2600" b="1" dirty="0"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cs typeface="Tahoma" panose="020B0604030504040204" pitchFamily="34" charset="0"/>
              </a:rPr>
              <a:t>gramatical</a:t>
            </a:r>
            <a:r>
              <a:rPr lang="cs-CZ" altLang="cs-CZ" sz="2600" b="1" dirty="0">
                <a:cs typeface="Tahoma" panose="020B0604030504040204" pitchFamily="34" charset="0"/>
              </a:rPr>
              <a:t>        	de la 	base (</a:t>
            </a:r>
            <a:r>
              <a:rPr lang="cs-CZ" altLang="cs-CZ" sz="2600" b="1" dirty="0" err="1">
                <a:cs typeface="Tahoma" panose="020B0604030504040204" pitchFamily="34" charset="0"/>
              </a:rPr>
              <a:t>derivación</a:t>
            </a:r>
            <a:r>
              <a:rPr lang="cs-CZ" altLang="cs-CZ" sz="2600" b="1" dirty="0"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cs typeface="Tahoma" panose="020B0604030504040204" pitchFamily="34" charset="0"/>
              </a:rPr>
              <a:t>homogénea</a:t>
            </a:r>
            <a:r>
              <a:rPr lang="cs-CZ" altLang="cs-CZ" sz="2600" b="1" dirty="0">
                <a:cs typeface="Tahoma" panose="020B0604030504040204" pitchFamily="34" charset="0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cs-CZ" altLang="cs-CZ" sz="2600" b="1" dirty="0">
                <a:cs typeface="Tahoma" panose="020B0604030504040204" pitchFamily="34" charset="0"/>
              </a:rPr>
              <a:t>d) </a:t>
            </a:r>
            <a:r>
              <a:rPr lang="cs-CZ" altLang="cs-CZ" sz="2600" b="1" dirty="0" err="1">
                <a:cs typeface="Tahoma" panose="020B0604030504040204" pitchFamily="34" charset="0"/>
              </a:rPr>
              <a:t>Carácter</a:t>
            </a:r>
            <a:r>
              <a:rPr lang="cs-CZ" altLang="cs-CZ" sz="2600" b="1" dirty="0">
                <a:cs typeface="Tahoma" panose="020B0604030504040204" pitchFamily="34" charset="0"/>
              </a:rPr>
              <a:t> </a:t>
            </a:r>
            <a:r>
              <a:rPr lang="cs-CZ" altLang="cs-CZ" sz="2600" b="1" dirty="0" err="1">
                <a:cs typeface="Tahoma" panose="020B0604030504040204" pitchFamily="34" charset="0"/>
              </a:rPr>
              <a:t>átono</a:t>
            </a:r>
            <a:endParaRPr lang="es-ES" altLang="cs-CZ" sz="2600" b="1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buClrTx/>
              <a:buNone/>
            </a:pPr>
            <a:r>
              <a:rPr lang="es-ES" altLang="cs-CZ" sz="2600" b="1" dirty="0">
                <a:cs typeface="Tahoma" panose="020B0604030504040204" pitchFamily="34" charset="0"/>
              </a:rPr>
              <a:t>e) Morfema </a:t>
            </a:r>
            <a:r>
              <a:rPr lang="cs-CZ" altLang="cs-CZ" sz="2600" b="1" dirty="0" err="1"/>
              <a:t>libre</a:t>
            </a:r>
            <a:r>
              <a:rPr lang="cs-CZ" altLang="cs-CZ" sz="2600" b="1" dirty="0"/>
              <a:t> o </a:t>
            </a:r>
            <a:r>
              <a:rPr lang="cs-CZ" altLang="cs-CZ" sz="2600" b="1" dirty="0" err="1"/>
              <a:t>ligado</a:t>
            </a:r>
            <a:r>
              <a:rPr lang="cs-CZ" altLang="cs-CZ" sz="2600" b="1" dirty="0"/>
              <a:t> (</a:t>
            </a:r>
            <a:r>
              <a:rPr lang="cs-CZ" altLang="cs-CZ" sz="2600" b="1" dirty="0" err="1"/>
              <a:t>trabado</a:t>
            </a:r>
            <a:r>
              <a:rPr lang="cs-CZ" altLang="cs-CZ" sz="2600" b="1" dirty="0"/>
              <a:t>)</a:t>
            </a:r>
            <a:endParaRPr lang="es-ES" altLang="cs-CZ" sz="2600" b="1" dirty="0">
              <a:cs typeface="Tahoma" panose="020B0604030504040204" pitchFamily="34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  <a:buClrTx/>
              <a:buNone/>
            </a:pPr>
            <a:endParaRPr lang="cs-CZ" altLang="cs-CZ" sz="1500" dirty="0">
              <a:cs typeface="Tahoma" panose="020B0604030504040204" pitchFamily="34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600" b="1" dirty="0" err="1"/>
              <a:t>Ejemplos</a:t>
            </a:r>
            <a:r>
              <a:rPr lang="cs-CZ" altLang="cs-CZ" sz="2600" b="1" dirty="0"/>
              <a:t>: 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admisible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&gt; 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inadmisible</a:t>
            </a:r>
            <a:endParaRPr lang="cs-CZ" altLang="cs-CZ" sz="2600" i="1" dirty="0">
              <a:solidFill>
                <a:schemeClr val="bg2">
                  <a:lumMod val="40000"/>
                  <a:lumOff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			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clima</a:t>
            </a:r>
            <a:r>
              <a:rPr lang="cs-CZ" altLang="cs-CZ" sz="26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 		&gt; 	</a:t>
            </a:r>
            <a:r>
              <a:rPr lang="cs-CZ" altLang="cs-CZ" sz="2600" i="1" dirty="0" err="1">
                <a:solidFill>
                  <a:schemeClr val="bg2">
                    <a:lumMod val="40000"/>
                    <a:lumOff val="60000"/>
                  </a:schemeClr>
                </a:solidFill>
              </a:rPr>
              <a:t>microclima</a:t>
            </a:r>
            <a:endParaRPr lang="es-ES" altLang="cs-CZ" sz="26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46762B01-14F3-4330-9769-A441E90073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264947"/>
      </p:ext>
    </p:extLst>
  </p:cSld>
  <p:clrMapOvr>
    <a:masterClrMapping/>
  </p:clrMapOvr>
  <p:transition spd="med" advTm="91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Clasificación de los </a:t>
            </a:r>
            <a:r>
              <a:rPr lang="cs-CZ" altLang="cs-CZ" b="1" dirty="0" err="1"/>
              <a:t>pref</a:t>
            </a:r>
            <a:r>
              <a:rPr lang="es-ES" altLang="cs-CZ" b="1" dirty="0"/>
              <a:t>ijos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funcional</a:t>
            </a:r>
            <a:endParaRPr lang="es-ES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300" b="1" dirty="0" err="1"/>
              <a:t>Prefijos</a:t>
            </a:r>
            <a:r>
              <a:rPr lang="cs-CZ" altLang="cs-CZ" sz="2300" b="1" dirty="0"/>
              <a:t> </a:t>
            </a:r>
            <a:r>
              <a:rPr lang="cs-CZ" altLang="cs-CZ" sz="2300" b="1" dirty="0" err="1"/>
              <a:t>preposicionales</a:t>
            </a:r>
            <a:r>
              <a:rPr lang="cs-CZ" altLang="cs-CZ" sz="2300" b="1" dirty="0"/>
              <a:t>, </a:t>
            </a:r>
            <a:r>
              <a:rPr lang="cs-CZ" altLang="cs-CZ" sz="2300" b="1" dirty="0" err="1"/>
              <a:t>adjetivales</a:t>
            </a:r>
            <a:r>
              <a:rPr lang="cs-CZ" altLang="cs-CZ" sz="2300" b="1" dirty="0"/>
              <a:t>, </a:t>
            </a:r>
            <a:r>
              <a:rPr lang="cs-CZ" altLang="cs-CZ" sz="2300" b="1" dirty="0" err="1"/>
              <a:t>adverbiales</a:t>
            </a:r>
            <a:endParaRPr lang="cs-CZ" altLang="cs-CZ" sz="2300" b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endParaRPr lang="es-ES" altLang="cs-CZ" sz="1500" b="1" dirty="0"/>
          </a:p>
          <a:p>
            <a:pPr marL="171450" indent="-514350">
              <a:lnSpc>
                <a:spcPct val="90000"/>
              </a:lnSpc>
              <a:buClrTx/>
              <a:buSzPct val="100000"/>
              <a:buFont typeface="+mj-lt"/>
              <a:buAutoNum type="arabicParenR" startAt="2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Criterio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semántico</a:t>
            </a:r>
            <a:endParaRPr lang="es-ES" altLang="cs-CZ" sz="2600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300" b="1" dirty="0">
                <a:cs typeface="Tahoma" panose="020B0604030504040204" pitchFamily="34" charset="0"/>
              </a:rPr>
              <a:t>a) </a:t>
            </a:r>
            <a:r>
              <a:rPr lang="cs-CZ" altLang="cs-CZ" sz="2300" b="1" dirty="0" err="1">
                <a:cs typeface="Tahoma" panose="020B0604030504040204" pitchFamily="34" charset="0"/>
              </a:rPr>
              <a:t>Pre</a:t>
            </a:r>
            <a:r>
              <a:rPr lang="es-ES" altLang="cs-CZ" sz="2300" b="1" dirty="0">
                <a:cs typeface="Tahoma" panose="020B0604030504040204" pitchFamily="34" charset="0"/>
              </a:rPr>
              <a:t>fijos </a:t>
            </a:r>
            <a:r>
              <a:rPr lang="cs-CZ" altLang="cs-CZ" sz="2300" b="1" dirty="0" err="1">
                <a:cs typeface="Tahoma" panose="020B0604030504040204" pitchFamily="34" charset="0"/>
              </a:rPr>
              <a:t>apreciativos</a:t>
            </a:r>
            <a:r>
              <a:rPr lang="cs-CZ" altLang="cs-CZ" sz="2300" b="1" dirty="0">
                <a:cs typeface="Tahoma" panose="020B0604030504040204" pitchFamily="34" charset="0"/>
              </a:rPr>
              <a:t> </a:t>
            </a:r>
            <a:r>
              <a:rPr lang="cs-CZ" altLang="cs-CZ" sz="2300" b="1" i="1" dirty="0">
                <a:cs typeface="Tahoma" panose="020B0604030504040204" pitchFamily="34" charset="0"/>
              </a:rPr>
              <a:t>vs.</a:t>
            </a:r>
            <a:r>
              <a:rPr lang="cs-CZ" altLang="cs-CZ" sz="2300" b="1" dirty="0">
                <a:cs typeface="Tahoma" panose="020B0604030504040204" pitchFamily="34" charset="0"/>
              </a:rPr>
              <a:t> </a:t>
            </a:r>
            <a:r>
              <a:rPr lang="cs-CZ" altLang="cs-CZ" sz="2300" b="1" dirty="0" err="1">
                <a:cs typeface="Tahoma" panose="020B0604030504040204" pitchFamily="34" charset="0"/>
              </a:rPr>
              <a:t>significativos</a:t>
            </a:r>
            <a:endParaRPr lang="cs-CZ" altLang="cs-CZ" sz="2300" b="1" dirty="0">
              <a:cs typeface="Tahoma" panose="020B0604030504040204" pitchFamily="34" charset="0"/>
            </a:endParaRPr>
          </a:p>
          <a:p>
            <a:pPr mar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300" b="1" dirty="0">
                <a:cs typeface="Tahoma" panose="020B0604030504040204" pitchFamily="34" charset="0"/>
              </a:rPr>
              <a:t>b) Campos </a:t>
            </a:r>
            <a:r>
              <a:rPr lang="cs-CZ" altLang="cs-CZ" sz="2300" b="1" dirty="0" err="1">
                <a:cs typeface="Tahoma" panose="020B0604030504040204" pitchFamily="34" charset="0"/>
              </a:rPr>
              <a:t>semánticos</a:t>
            </a:r>
            <a:r>
              <a:rPr lang="cs-CZ" altLang="cs-CZ" sz="2300" b="1" dirty="0">
                <a:cs typeface="Tahoma" panose="020B0604030504040204" pitchFamily="34" charset="0"/>
              </a:rPr>
              <a:t> (</a:t>
            </a:r>
            <a:r>
              <a:rPr lang="cs-CZ" altLang="cs-CZ" sz="2300" b="1" dirty="0" err="1">
                <a:cs typeface="Tahoma" panose="020B0604030504040204" pitchFamily="34" charset="0"/>
              </a:rPr>
              <a:t>prefijos</a:t>
            </a:r>
            <a:r>
              <a:rPr lang="cs-CZ" altLang="cs-CZ" sz="2300" b="1" dirty="0">
                <a:cs typeface="Tahoma" panose="020B0604030504040204" pitchFamily="34" charset="0"/>
              </a:rPr>
              <a:t> de </a:t>
            </a:r>
            <a:r>
              <a:rPr lang="cs-CZ" altLang="cs-CZ" sz="2300" b="1" dirty="0" err="1">
                <a:cs typeface="Tahoma" panose="020B0604030504040204" pitchFamily="34" charset="0"/>
              </a:rPr>
              <a:t>lugar</a:t>
            </a:r>
            <a:r>
              <a:rPr lang="cs-CZ" altLang="cs-CZ" sz="2300" b="1" dirty="0">
                <a:cs typeface="Tahoma" panose="020B0604030504040204" pitchFamily="34" charset="0"/>
              </a:rPr>
              <a:t>, de </a:t>
            </a:r>
            <a:r>
              <a:rPr lang="cs-CZ" altLang="cs-CZ" sz="2300" b="1" dirty="0" err="1">
                <a:cs typeface="Tahoma" panose="020B0604030504040204" pitchFamily="34" charset="0"/>
              </a:rPr>
              <a:t>tiempo</a:t>
            </a:r>
            <a:r>
              <a:rPr lang="cs-CZ" altLang="cs-CZ" sz="2300" b="1" dirty="0">
                <a:cs typeface="Tahoma" panose="020B0604030504040204" pitchFamily="34" charset="0"/>
              </a:rPr>
              <a:t>, de </a:t>
            </a:r>
            <a:r>
              <a:rPr lang="cs-CZ" altLang="cs-CZ" sz="2300" b="1" dirty="0" err="1">
                <a:cs typeface="Tahoma" panose="020B0604030504040204" pitchFamily="34" charset="0"/>
              </a:rPr>
              <a:t>negación</a:t>
            </a:r>
            <a:r>
              <a:rPr lang="cs-CZ" altLang="cs-CZ" sz="2300" b="1" dirty="0">
                <a:cs typeface="Tahoma" panose="020B0604030504040204" pitchFamily="34" charset="0"/>
              </a:rPr>
              <a:t>, 		de </a:t>
            </a:r>
            <a:r>
              <a:rPr lang="cs-CZ" altLang="cs-CZ" sz="2300" b="1" dirty="0" err="1">
                <a:cs typeface="Tahoma" panose="020B0604030504040204" pitchFamily="34" charset="0"/>
              </a:rPr>
              <a:t>intensificación</a:t>
            </a:r>
            <a:r>
              <a:rPr lang="cs-CZ" altLang="cs-CZ" sz="2300" b="1" dirty="0">
                <a:cs typeface="Tahoma" panose="020B0604030504040204" pitchFamily="34" charset="0"/>
              </a:rPr>
              <a:t>, de </a:t>
            </a:r>
            <a:r>
              <a:rPr lang="cs-CZ" altLang="cs-CZ" sz="2300" b="1" dirty="0" err="1">
                <a:cs typeface="Tahoma" panose="020B0604030504040204" pitchFamily="34" charset="0"/>
              </a:rPr>
              <a:t>cantidad</a:t>
            </a:r>
            <a:r>
              <a:rPr lang="cs-CZ" altLang="cs-CZ" sz="2300" b="1" dirty="0">
                <a:cs typeface="Tahoma" panose="020B0604030504040204" pitchFamily="34" charset="0"/>
              </a:rPr>
              <a:t>…)</a:t>
            </a:r>
          </a:p>
          <a:p>
            <a:pPr marL="0"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" name="Zvuk 13">
            <a:hlinkClick r:id="" action="ppaction://media"/>
            <a:extLst>
              <a:ext uri="{FF2B5EF4-FFF2-40B4-BE49-F238E27FC236}">
                <a16:creationId xmlns:a16="http://schemas.microsoft.com/office/drawing/2014/main" id="{EEE60C16-9FBC-45E5-9457-104415DA0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22714"/>
      </p:ext>
    </p:extLst>
  </p:cSld>
  <p:clrMapOvr>
    <a:masterClrMapping/>
  </p:clrMapOvr>
  <p:transition spd="med" advTm="649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es-ES" altLang="cs-CZ" b="1" dirty="0"/>
              <a:t>Clasificación de los </a:t>
            </a:r>
            <a:r>
              <a:rPr lang="cs-CZ" altLang="cs-CZ" b="1" dirty="0" err="1"/>
              <a:t>pref</a:t>
            </a:r>
            <a:r>
              <a:rPr lang="es-ES" altLang="cs-CZ" b="1" dirty="0"/>
              <a:t>ijos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  <a:defRPr/>
            </a:pPr>
            <a:endParaRPr lang="cs-CZ" altLang="cs-CZ" sz="15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514350" indent="-514350">
              <a:lnSpc>
                <a:spcPct val="90000"/>
              </a:lnSpc>
              <a:buClrTx/>
              <a:buSzPct val="100000"/>
              <a:buFont typeface="+mj-lt"/>
              <a:buAutoNum type="arabicParenR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Criterio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funcional</a:t>
            </a:r>
            <a:endParaRPr lang="es-ES" altLang="cs-CZ" sz="2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300" b="1" dirty="0" err="1"/>
              <a:t>Prefijos</a:t>
            </a:r>
            <a:r>
              <a:rPr lang="cs-CZ" altLang="cs-CZ" sz="2300" b="1" dirty="0"/>
              <a:t> </a:t>
            </a:r>
            <a:r>
              <a:rPr lang="cs-CZ" altLang="cs-CZ" sz="2300" b="1" dirty="0" err="1"/>
              <a:t>preposicionales</a:t>
            </a:r>
            <a:r>
              <a:rPr lang="cs-CZ" altLang="cs-CZ" sz="2300" b="1" dirty="0"/>
              <a:t>, </a:t>
            </a:r>
            <a:r>
              <a:rPr lang="cs-CZ" altLang="cs-CZ" sz="2300" b="1" dirty="0" err="1"/>
              <a:t>adjetivales</a:t>
            </a:r>
            <a:r>
              <a:rPr lang="cs-CZ" altLang="cs-CZ" sz="2300" b="1" dirty="0"/>
              <a:t>, </a:t>
            </a:r>
            <a:r>
              <a:rPr lang="cs-CZ" altLang="cs-CZ" sz="2300" b="1" dirty="0" err="1"/>
              <a:t>adverbiales</a:t>
            </a:r>
            <a:endParaRPr lang="cs-CZ" altLang="cs-CZ" sz="2300" b="1" dirty="0"/>
          </a:p>
          <a:p>
            <a:pPr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endParaRPr lang="es-ES" altLang="cs-CZ" sz="1500" b="1" dirty="0"/>
          </a:p>
          <a:p>
            <a:pPr marL="171450" indent="-514350">
              <a:lnSpc>
                <a:spcPct val="90000"/>
              </a:lnSpc>
              <a:buClrTx/>
              <a:buSzPct val="100000"/>
              <a:buFont typeface="+mj-lt"/>
              <a:buAutoNum type="arabicParenR" startAt="2"/>
              <a:defRPr/>
            </a:pPr>
            <a:r>
              <a:rPr lang="es-ES" altLang="cs-CZ" sz="26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Criterio </a:t>
            </a:r>
            <a:r>
              <a:rPr lang="cs-CZ" altLang="cs-CZ" sz="2600" b="1" dirty="0" err="1">
                <a:solidFill>
                  <a:schemeClr val="accent2">
                    <a:lumMod val="60000"/>
                    <a:lumOff val="40000"/>
                  </a:schemeClr>
                </a:solidFill>
                <a:cs typeface="Tahoma" panose="020B0604030504040204" pitchFamily="34" charset="0"/>
              </a:rPr>
              <a:t>semántico</a:t>
            </a:r>
            <a:endParaRPr lang="es-ES" altLang="cs-CZ" sz="2600" dirty="0">
              <a:solidFill>
                <a:schemeClr val="accent2">
                  <a:lumMod val="60000"/>
                  <a:lumOff val="40000"/>
                </a:schemeClr>
              </a:solidFill>
              <a:cs typeface="Tahoma" panose="020B0604030504040204" pitchFamily="34" charset="0"/>
            </a:endParaRPr>
          </a:p>
          <a:p>
            <a:pPr marL="0" algn="just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300" b="1" dirty="0">
                <a:cs typeface="Tahoma" panose="020B0604030504040204" pitchFamily="34" charset="0"/>
              </a:rPr>
              <a:t>a) </a:t>
            </a:r>
            <a:r>
              <a:rPr lang="cs-CZ" altLang="cs-CZ" sz="2300" b="1" dirty="0" err="1">
                <a:cs typeface="Tahoma" panose="020B0604030504040204" pitchFamily="34" charset="0"/>
              </a:rPr>
              <a:t>Pre</a:t>
            </a:r>
            <a:r>
              <a:rPr lang="es-ES" altLang="cs-CZ" sz="2300" b="1" dirty="0">
                <a:cs typeface="Tahoma" panose="020B0604030504040204" pitchFamily="34" charset="0"/>
              </a:rPr>
              <a:t>fijos </a:t>
            </a:r>
            <a:r>
              <a:rPr lang="cs-CZ" altLang="cs-CZ" sz="2300" b="1" dirty="0" err="1">
                <a:cs typeface="Tahoma" panose="020B0604030504040204" pitchFamily="34" charset="0"/>
              </a:rPr>
              <a:t>apreciativos</a:t>
            </a:r>
            <a:r>
              <a:rPr lang="cs-CZ" altLang="cs-CZ" sz="2300" b="1" dirty="0">
                <a:cs typeface="Tahoma" panose="020B0604030504040204" pitchFamily="34" charset="0"/>
              </a:rPr>
              <a:t> </a:t>
            </a:r>
            <a:r>
              <a:rPr lang="cs-CZ" altLang="cs-CZ" sz="2300" b="1" i="1" dirty="0">
                <a:cs typeface="Tahoma" panose="020B0604030504040204" pitchFamily="34" charset="0"/>
              </a:rPr>
              <a:t>vs.</a:t>
            </a:r>
            <a:r>
              <a:rPr lang="cs-CZ" altLang="cs-CZ" sz="2300" b="1" dirty="0">
                <a:cs typeface="Tahoma" panose="020B0604030504040204" pitchFamily="34" charset="0"/>
              </a:rPr>
              <a:t> </a:t>
            </a:r>
            <a:r>
              <a:rPr lang="cs-CZ" altLang="cs-CZ" sz="2300" b="1" dirty="0" err="1">
                <a:cs typeface="Tahoma" panose="020B0604030504040204" pitchFamily="34" charset="0"/>
              </a:rPr>
              <a:t>significativos</a:t>
            </a:r>
            <a:endParaRPr lang="cs-CZ" altLang="cs-CZ" sz="2300" b="1" dirty="0">
              <a:cs typeface="Tahoma" panose="020B0604030504040204" pitchFamily="34" charset="0"/>
            </a:endParaRPr>
          </a:p>
          <a:p>
            <a:pPr mar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None/>
              <a:defRPr/>
            </a:pPr>
            <a:r>
              <a:rPr lang="cs-CZ" altLang="cs-CZ" sz="2300" b="1" dirty="0">
                <a:cs typeface="Tahoma" panose="020B0604030504040204" pitchFamily="34" charset="0"/>
              </a:rPr>
              <a:t>b) Campos </a:t>
            </a:r>
            <a:r>
              <a:rPr lang="cs-CZ" altLang="cs-CZ" sz="2300" b="1" dirty="0" err="1">
                <a:cs typeface="Tahoma" panose="020B0604030504040204" pitchFamily="34" charset="0"/>
              </a:rPr>
              <a:t>semánticos</a:t>
            </a:r>
            <a:r>
              <a:rPr lang="cs-CZ" altLang="cs-CZ" sz="2300" b="1" dirty="0">
                <a:cs typeface="Tahoma" panose="020B0604030504040204" pitchFamily="34" charset="0"/>
              </a:rPr>
              <a:t> (</a:t>
            </a:r>
            <a:r>
              <a:rPr lang="cs-CZ" altLang="cs-CZ" sz="2300" b="1" dirty="0" err="1">
                <a:cs typeface="Tahoma" panose="020B0604030504040204" pitchFamily="34" charset="0"/>
              </a:rPr>
              <a:t>prefijos</a:t>
            </a:r>
            <a:r>
              <a:rPr lang="cs-CZ" altLang="cs-CZ" sz="2300" b="1" dirty="0">
                <a:cs typeface="Tahoma" panose="020B0604030504040204" pitchFamily="34" charset="0"/>
              </a:rPr>
              <a:t> de </a:t>
            </a:r>
            <a:r>
              <a:rPr lang="cs-CZ" altLang="cs-CZ" sz="2300" b="1" dirty="0" err="1">
                <a:cs typeface="Tahoma" panose="020B0604030504040204" pitchFamily="34" charset="0"/>
              </a:rPr>
              <a:t>lugar</a:t>
            </a:r>
            <a:r>
              <a:rPr lang="cs-CZ" altLang="cs-CZ" sz="2300" b="1" dirty="0">
                <a:cs typeface="Tahoma" panose="020B0604030504040204" pitchFamily="34" charset="0"/>
              </a:rPr>
              <a:t>, de </a:t>
            </a:r>
            <a:r>
              <a:rPr lang="cs-CZ" altLang="cs-CZ" sz="2300" b="1" dirty="0" err="1">
                <a:cs typeface="Tahoma" panose="020B0604030504040204" pitchFamily="34" charset="0"/>
              </a:rPr>
              <a:t>tiempo</a:t>
            </a:r>
            <a:r>
              <a:rPr lang="cs-CZ" altLang="cs-CZ" sz="2300" b="1" dirty="0">
                <a:cs typeface="Tahoma" panose="020B0604030504040204" pitchFamily="34" charset="0"/>
              </a:rPr>
              <a:t>, de </a:t>
            </a:r>
            <a:r>
              <a:rPr lang="cs-CZ" altLang="cs-CZ" sz="2300" b="1" dirty="0" err="1">
                <a:cs typeface="Tahoma" panose="020B0604030504040204" pitchFamily="34" charset="0"/>
              </a:rPr>
              <a:t>negación</a:t>
            </a:r>
            <a:r>
              <a:rPr lang="cs-CZ" altLang="cs-CZ" sz="2300" b="1" dirty="0">
                <a:cs typeface="Tahoma" panose="020B0604030504040204" pitchFamily="34" charset="0"/>
              </a:rPr>
              <a:t>, 		de </a:t>
            </a:r>
            <a:r>
              <a:rPr lang="cs-CZ" altLang="cs-CZ" sz="2300" b="1" dirty="0" err="1">
                <a:cs typeface="Tahoma" panose="020B0604030504040204" pitchFamily="34" charset="0"/>
              </a:rPr>
              <a:t>intensificación</a:t>
            </a:r>
            <a:r>
              <a:rPr lang="cs-CZ" altLang="cs-CZ" sz="2300" b="1" dirty="0">
                <a:cs typeface="Tahoma" panose="020B0604030504040204" pitchFamily="34" charset="0"/>
              </a:rPr>
              <a:t>, de </a:t>
            </a:r>
            <a:r>
              <a:rPr lang="cs-CZ" altLang="cs-CZ" sz="2300" b="1" dirty="0" err="1">
                <a:cs typeface="Tahoma" panose="020B0604030504040204" pitchFamily="34" charset="0"/>
              </a:rPr>
              <a:t>cantidad</a:t>
            </a:r>
            <a:r>
              <a:rPr lang="cs-CZ" altLang="cs-CZ" sz="2300" b="1" dirty="0">
                <a:cs typeface="Tahoma" panose="020B0604030504040204" pitchFamily="34" charset="0"/>
              </a:rPr>
              <a:t>…)</a:t>
            </a:r>
          </a:p>
          <a:p>
            <a:pPr marL="0">
              <a:lnSpc>
                <a:spcPct val="90000"/>
              </a:lnSpc>
              <a:buClrTx/>
              <a:buNone/>
              <a:defRPr/>
            </a:pPr>
            <a:endParaRPr lang="cs-CZ" altLang="cs-CZ" sz="1050" b="1" dirty="0"/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Zvuk 12">
            <a:hlinkClick r:id="" action="ppaction://media"/>
            <a:extLst>
              <a:ext uri="{FF2B5EF4-FFF2-40B4-BE49-F238E27FC236}">
                <a16:creationId xmlns:a16="http://schemas.microsoft.com/office/drawing/2014/main" id="{2FE78508-00E2-48F1-BA82-FD7073DCDA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733600"/>
      </p:ext>
    </p:extLst>
  </p:cSld>
  <p:clrMapOvr>
    <a:masterClrMapping/>
  </p:clrMapOvr>
  <p:transition spd="med" advTm="6137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Prefijos</a:t>
            </a:r>
            <a:r>
              <a:rPr lang="cs-CZ" altLang="cs-CZ" b="1" dirty="0"/>
              <a:t> </a:t>
            </a:r>
            <a:r>
              <a:rPr lang="cs-CZ" altLang="cs-CZ" b="1" dirty="0" err="1"/>
              <a:t>transcategorizadores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>
              <a:spcBef>
                <a:spcPct val="0"/>
              </a:spcBef>
              <a:buClrTx/>
              <a:buNone/>
            </a:pPr>
            <a:r>
              <a:rPr lang="es-ES" altLang="cs-CZ" sz="2600" b="1" dirty="0">
                <a:cs typeface="NewBaskervilltcTOT-Rom" charset="0"/>
              </a:rPr>
              <a:t>Prefijación = derivación homogénea (vs. sufijación</a:t>
            </a:r>
            <a:r>
              <a:rPr lang="cs-CZ" altLang="cs-CZ" sz="2600" b="1" dirty="0">
                <a:cs typeface="NewBaskervilltcTOT-Rom" charset="0"/>
              </a:rPr>
              <a:t>)</a:t>
            </a:r>
            <a:endParaRPr lang="es-ES" altLang="cs-CZ" sz="2600" b="1" dirty="0">
              <a:cs typeface="NewBaskervilltcTOT-Rom" charset="0"/>
            </a:endParaRPr>
          </a:p>
          <a:p>
            <a:pPr marL="0">
              <a:buClrTx/>
              <a:buNone/>
            </a:pPr>
            <a:r>
              <a:rPr lang="es-ES" altLang="cs-CZ" sz="2400" b="1" dirty="0">
                <a:cs typeface="NewBaskervilltcTOT-Rom" charset="0"/>
              </a:rPr>
              <a:t>Pero:</a:t>
            </a:r>
          </a:p>
          <a:p>
            <a:pPr marL="0">
              <a:spcBef>
                <a:spcPct val="0"/>
              </a:spcBef>
              <a:buClrTx/>
              <a:buNone/>
            </a:pP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campaña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anti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tabaco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 /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proaborto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 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  <a:cs typeface="NewBaskervilltcTOT-Rom" charset="0"/>
            </a:endParaRPr>
          </a:p>
          <a:p>
            <a:pPr marL="0">
              <a:spcBef>
                <a:spcPct val="0"/>
              </a:spcBef>
              <a:buClrTx/>
              <a:buNone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llave multiuso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(s),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envase monodosis</a:t>
            </a:r>
          </a:p>
          <a:p>
            <a:pPr>
              <a:spcBef>
                <a:spcPct val="0"/>
              </a:spcBef>
              <a:buClrTx/>
              <a:buNone/>
            </a:pPr>
            <a:endParaRPr lang="es-ES" altLang="cs-CZ" sz="2800" b="1" dirty="0">
              <a:cs typeface="NewBaskervilltcTOT-Rom" charset="0"/>
            </a:endParaRPr>
          </a:p>
          <a:p>
            <a:pPr>
              <a:spcAft>
                <a:spcPts val="600"/>
              </a:spcAft>
              <a:buClrTx/>
              <a:buNone/>
            </a:pPr>
            <a:r>
              <a:rPr lang="es-ES" altLang="cs-CZ" sz="2600" b="1" dirty="0">
                <a:cs typeface="NewBaskervilltcTOT-Rom" charset="0"/>
              </a:rPr>
              <a:t>Explicaciones</a:t>
            </a:r>
            <a:r>
              <a:rPr lang="cs-CZ" altLang="cs-CZ" sz="2600" b="1" dirty="0">
                <a:cs typeface="NewBaskervilltcTOT-Rom" charset="0"/>
              </a:rPr>
              <a:t>:</a:t>
            </a:r>
            <a:r>
              <a:rPr lang="es-ES" altLang="cs-CZ" sz="2600" b="1" dirty="0">
                <a:cs typeface="NewBaskervilltcTOT-Rom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1) prefijo transcategorizador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2) sufijo cero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antialcohol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-ico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)</a:t>
            </a:r>
            <a:r>
              <a:rPr lang="es-ES" altLang="cs-CZ" sz="2400" dirty="0">
                <a:cs typeface="NewBaskervilltcTOT-Rom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3) uso preposicional (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NewBaskervilltcTOT-Rom" charset="0"/>
              </a:rPr>
              <a:t>anti-</a:t>
            </a:r>
            <a:r>
              <a:rPr lang="es-ES" altLang="cs-CZ" sz="2400" i="1" dirty="0">
                <a:cs typeface="NewBaskervilltcTOT-Rom" charset="0"/>
              </a:rPr>
              <a:t>,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NewBaskervilltcTOT-Rom" charset="0"/>
              </a:rPr>
              <a:t> pro-</a:t>
            </a:r>
            <a:r>
              <a:rPr lang="es-ES" altLang="cs-CZ" sz="2400" i="1" dirty="0">
                <a:cs typeface="NewBaskervilltcTOT-Rom" charset="0"/>
              </a:rPr>
              <a:t>,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NewBaskervilltcTOT-Rom" charset="0"/>
              </a:rPr>
              <a:t> inter-</a:t>
            </a:r>
            <a:r>
              <a:rPr lang="es-ES" altLang="cs-CZ" sz="2400" dirty="0">
                <a:cs typeface="NewBaskervilltcTOT-Rom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4) construcciones apositivas N</a:t>
            </a:r>
            <a:r>
              <a:rPr lang="cs-CZ" altLang="cs-CZ" sz="2400" dirty="0">
                <a:cs typeface="NewBaskervilltcTOT-Rom" charset="0"/>
              </a:rPr>
              <a:t> </a:t>
            </a:r>
            <a:r>
              <a:rPr lang="es-ES" altLang="cs-CZ" sz="2400" dirty="0">
                <a:cs typeface="NewBaskervilltcTOT-Rom" charset="0"/>
              </a:rPr>
              <a:t>+</a:t>
            </a:r>
            <a:r>
              <a:rPr lang="cs-CZ" altLang="cs-CZ" sz="2400" dirty="0">
                <a:cs typeface="NewBaskervilltcTOT-Rom" charset="0"/>
              </a:rPr>
              <a:t> </a:t>
            </a:r>
            <a:r>
              <a:rPr lang="es-ES" altLang="cs-CZ" sz="2400" dirty="0">
                <a:cs typeface="NewBaskervilltcTOT-Rom" charset="0"/>
              </a:rPr>
              <a:t>N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Zvuk 27">
            <a:hlinkClick r:id="" action="ppaction://media"/>
            <a:extLst>
              <a:ext uri="{FF2B5EF4-FFF2-40B4-BE49-F238E27FC236}">
                <a16:creationId xmlns:a16="http://schemas.microsoft.com/office/drawing/2014/main" id="{7BF6046B-E58C-43D3-A239-BFF7A3D310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821217"/>
      </p:ext>
    </p:extLst>
  </p:cSld>
  <p:clrMapOvr>
    <a:masterClrMapping/>
  </p:clrMapOvr>
  <p:transition spd="med" advTm="1189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Prefijos</a:t>
            </a:r>
            <a:r>
              <a:rPr lang="cs-CZ" altLang="cs-CZ" b="1" dirty="0"/>
              <a:t> </a:t>
            </a:r>
            <a:r>
              <a:rPr lang="cs-CZ" altLang="cs-CZ" b="1" dirty="0" err="1"/>
              <a:t>transcategorizadores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>
              <a:spcBef>
                <a:spcPct val="0"/>
              </a:spcBef>
              <a:buClrTx/>
              <a:buNone/>
            </a:pPr>
            <a:r>
              <a:rPr lang="es-ES" altLang="cs-CZ" sz="2600" b="1" dirty="0">
                <a:cs typeface="NewBaskervilltcTOT-Rom" charset="0"/>
              </a:rPr>
              <a:t>Prefijación = derivación homogénea (vs. sufijación</a:t>
            </a:r>
            <a:r>
              <a:rPr lang="cs-CZ" altLang="cs-CZ" sz="2600" b="1" dirty="0">
                <a:cs typeface="NewBaskervilltcTOT-Rom" charset="0"/>
              </a:rPr>
              <a:t>)</a:t>
            </a:r>
            <a:endParaRPr lang="es-ES" altLang="cs-CZ" sz="2600" b="1" dirty="0">
              <a:cs typeface="NewBaskervilltcTOT-Rom" charset="0"/>
            </a:endParaRPr>
          </a:p>
          <a:p>
            <a:pPr marL="0">
              <a:buClrTx/>
              <a:buNone/>
            </a:pPr>
            <a:r>
              <a:rPr lang="es-ES" altLang="cs-CZ" sz="2400" b="1" dirty="0">
                <a:cs typeface="NewBaskervilltcTOT-Rom" charset="0"/>
              </a:rPr>
              <a:t>Pero:</a:t>
            </a:r>
          </a:p>
          <a:p>
            <a:pPr marL="0">
              <a:spcBef>
                <a:spcPct val="0"/>
              </a:spcBef>
              <a:buClrTx/>
              <a:buNone/>
            </a:pP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campaña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anti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tabaco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 / </a:t>
            </a:r>
            <a:r>
              <a:rPr lang="cs-CZ" altLang="cs-CZ" sz="2400" i="1" dirty="0" err="1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proaborto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 </a:t>
            </a:r>
            <a:endParaRPr lang="cs-CZ" altLang="cs-CZ" sz="2400" i="1" dirty="0">
              <a:solidFill>
                <a:schemeClr val="bg2">
                  <a:lumMod val="40000"/>
                  <a:lumOff val="60000"/>
                </a:schemeClr>
              </a:solidFill>
              <a:cs typeface="NewBaskervilltcTOT-Rom" charset="0"/>
            </a:endParaRPr>
          </a:p>
          <a:p>
            <a:pPr marL="0">
              <a:spcBef>
                <a:spcPct val="0"/>
              </a:spcBef>
              <a:buClrTx/>
              <a:buNone/>
            </a:pP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llave multiuso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(s), 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envase monodosis</a:t>
            </a:r>
          </a:p>
          <a:p>
            <a:pPr>
              <a:spcBef>
                <a:spcPct val="0"/>
              </a:spcBef>
              <a:buClrTx/>
              <a:buNone/>
            </a:pPr>
            <a:endParaRPr lang="es-ES" altLang="cs-CZ" sz="2800" b="1" dirty="0">
              <a:cs typeface="NewBaskervilltcTOT-Rom" charset="0"/>
            </a:endParaRPr>
          </a:p>
          <a:p>
            <a:pPr>
              <a:spcAft>
                <a:spcPts val="600"/>
              </a:spcAft>
              <a:buClrTx/>
              <a:buNone/>
            </a:pPr>
            <a:r>
              <a:rPr lang="es-ES" altLang="cs-CZ" sz="2600" b="1" dirty="0">
                <a:cs typeface="NewBaskervilltcTOT-Rom" charset="0"/>
              </a:rPr>
              <a:t>Explicaciones</a:t>
            </a:r>
            <a:r>
              <a:rPr lang="cs-CZ" altLang="cs-CZ" sz="2600" b="1" dirty="0">
                <a:cs typeface="NewBaskervilltcTOT-Rom" charset="0"/>
              </a:rPr>
              <a:t>:</a:t>
            </a:r>
            <a:r>
              <a:rPr lang="es-ES" altLang="cs-CZ" sz="2600" b="1" dirty="0">
                <a:cs typeface="NewBaskervilltcTOT-Rom" charset="0"/>
              </a:rPr>
              <a:t> 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1) prefijo transcategorizador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2) sufijo cero 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antialcohol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-ico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NewBaskervilltcTOT-Rom" charset="0"/>
              </a:rPr>
              <a:t>)</a:t>
            </a:r>
            <a:r>
              <a:rPr lang="es-ES" altLang="cs-CZ" sz="2400" dirty="0">
                <a:cs typeface="NewBaskervilltcTOT-Rom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3) uso preposicional (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NewBaskervilltcTOT-Rom" charset="0"/>
              </a:rPr>
              <a:t>anti-</a:t>
            </a:r>
            <a:r>
              <a:rPr lang="es-ES" altLang="cs-CZ" sz="2400" i="1" dirty="0">
                <a:cs typeface="NewBaskervilltcTOT-Rom" charset="0"/>
              </a:rPr>
              <a:t>,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NewBaskervilltcTOT-Rom" charset="0"/>
              </a:rPr>
              <a:t> pro-</a:t>
            </a:r>
            <a:r>
              <a:rPr lang="es-ES" altLang="cs-CZ" sz="2400" i="1" dirty="0">
                <a:cs typeface="NewBaskervilltcTOT-Rom" charset="0"/>
              </a:rPr>
              <a:t>,</a:t>
            </a:r>
            <a:r>
              <a:rPr lang="es-ES" altLang="cs-CZ" sz="2400" i="1" dirty="0">
                <a:solidFill>
                  <a:schemeClr val="accent2">
                    <a:lumMod val="60000"/>
                    <a:lumOff val="40000"/>
                  </a:schemeClr>
                </a:solidFill>
                <a:cs typeface="NewBaskervilltcTOT-Rom" charset="0"/>
              </a:rPr>
              <a:t> inter-</a:t>
            </a:r>
            <a:r>
              <a:rPr lang="es-ES" altLang="cs-CZ" sz="2400" dirty="0">
                <a:cs typeface="NewBaskervilltcTOT-Rom" charset="0"/>
              </a:rPr>
              <a:t>)</a:t>
            </a:r>
          </a:p>
          <a:p>
            <a:pPr>
              <a:spcBef>
                <a:spcPct val="0"/>
              </a:spcBef>
              <a:buClrTx/>
              <a:buNone/>
            </a:pPr>
            <a:r>
              <a:rPr lang="es-ES" altLang="cs-CZ" sz="2400" dirty="0">
                <a:cs typeface="NewBaskervilltcTOT-Rom" charset="0"/>
              </a:rPr>
              <a:t>4) construcciones apositivas N</a:t>
            </a:r>
            <a:r>
              <a:rPr lang="cs-CZ" altLang="cs-CZ" sz="2400" dirty="0">
                <a:cs typeface="NewBaskervilltcTOT-Rom" charset="0"/>
              </a:rPr>
              <a:t> </a:t>
            </a:r>
            <a:r>
              <a:rPr lang="es-ES" altLang="cs-CZ" sz="2400" dirty="0">
                <a:cs typeface="NewBaskervilltcTOT-Rom" charset="0"/>
              </a:rPr>
              <a:t>+</a:t>
            </a:r>
            <a:r>
              <a:rPr lang="cs-CZ" altLang="cs-CZ" sz="2400" dirty="0">
                <a:cs typeface="NewBaskervilltcTOT-Rom" charset="0"/>
              </a:rPr>
              <a:t> </a:t>
            </a:r>
            <a:r>
              <a:rPr lang="es-ES" altLang="cs-CZ" sz="2400" dirty="0">
                <a:cs typeface="NewBaskervilltcTOT-Rom" charset="0"/>
              </a:rPr>
              <a:t>N </a:t>
            </a: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726061AB-685F-47D5-9344-8413C0276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4580"/>
      </p:ext>
    </p:extLst>
  </p:cSld>
  <p:clrMapOvr>
    <a:masterClrMapping/>
  </p:clrMapOvr>
  <p:transition spd="med" advTm="1480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Interfijación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spcBef>
                <a:spcPct val="0"/>
              </a:spcBef>
              <a:buClrTx/>
              <a:buNone/>
              <a:defRPr/>
            </a:pPr>
            <a:r>
              <a:rPr lang="cs-CZ" altLang="cs-CZ" sz="2800" b="1" dirty="0">
                <a:cs typeface="Times New Roman" panose="02020603050405020304" pitchFamily="18" charset="0"/>
              </a:rPr>
              <a:t>La </a:t>
            </a:r>
            <a:r>
              <a:rPr lang="es-ES" altLang="cs-CZ" sz="2800" b="1" dirty="0">
                <a:cs typeface="Times New Roman" panose="02020603050405020304" pitchFamily="18" charset="0"/>
              </a:rPr>
              <a:t>inserción de un morfema átono</a:t>
            </a:r>
            <a:r>
              <a:rPr lang="cs-CZ" altLang="cs-CZ" sz="2800" b="1" dirty="0">
                <a:cs typeface="Times New Roman" panose="02020603050405020304" pitchFamily="18" charset="0"/>
              </a:rPr>
              <a:t> </a:t>
            </a:r>
            <a:r>
              <a:rPr lang="es-ES" altLang="cs-CZ" sz="2800" b="1" dirty="0">
                <a:cs typeface="Times New Roman" panose="02020603050405020304" pitchFamily="18" charset="0"/>
              </a:rPr>
              <a:t>(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interfijo</a:t>
            </a:r>
            <a:r>
              <a:rPr lang="es-ES" altLang="cs-CZ" sz="2800" b="1" dirty="0">
                <a:cs typeface="Times New Roman" panose="02020603050405020304" pitchFamily="18" charset="0"/>
              </a:rPr>
              <a:t>) entre la base y el sufijo.</a:t>
            </a:r>
          </a:p>
          <a:p>
            <a:pPr marL="0">
              <a:spcBef>
                <a:spcPct val="0"/>
              </a:spcBef>
              <a:buClrTx/>
              <a:buNone/>
              <a:defRPr/>
            </a:pPr>
            <a:endParaRPr lang="cs-CZ" altLang="cs-CZ" sz="2800" b="1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s-ES" altLang="cs-CZ" sz="2600" b="1" dirty="0">
                <a:cs typeface="Times New Roman" panose="02020603050405020304" pitchFamily="18" charset="0"/>
              </a:rPr>
              <a:t>Problemas:</a:t>
            </a:r>
          </a:p>
          <a:p>
            <a:pPr marL="479425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400" b="1" dirty="0">
                <a:cs typeface="Times New Roman" panose="02020603050405020304" pitchFamily="18" charset="0"/>
              </a:rPr>
              <a:t>No </a:t>
            </a:r>
            <a:r>
              <a:rPr lang="cs-CZ" altLang="cs-CZ" sz="2400" b="1" dirty="0">
                <a:cs typeface="Times New Roman" panose="02020603050405020304" pitchFamily="18" charset="0"/>
              </a:rPr>
              <a:t>se trata de</a:t>
            </a:r>
            <a:r>
              <a:rPr lang="es-ES" altLang="cs-CZ" sz="2400" b="1" dirty="0">
                <a:cs typeface="Times New Roman" panose="02020603050405020304" pitchFamily="18" charset="0"/>
              </a:rPr>
              <a:t> un </a:t>
            </a:r>
            <a:r>
              <a:rPr lang="cs-CZ" altLang="cs-CZ" sz="2400" b="1" dirty="0" err="1">
                <a:cs typeface="Times New Roman" panose="02020603050405020304" pitchFamily="18" charset="0"/>
              </a:rPr>
              <a:t>mecanismo</a:t>
            </a:r>
            <a:r>
              <a:rPr lang="es-ES" altLang="cs-CZ" sz="2400" b="1" dirty="0">
                <a:cs typeface="Times New Roman" panose="02020603050405020304" pitchFamily="18" charset="0"/>
              </a:rPr>
              <a:t> de formación de palabras activo.</a:t>
            </a:r>
          </a:p>
          <a:p>
            <a:pPr marL="479425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400" b="1" dirty="0">
                <a:cs typeface="Times New Roman" panose="02020603050405020304" pitchFamily="18" charset="0"/>
              </a:rPr>
              <a:t>La mayoría de los interfijos no aportan ningún siginificado a la palabra formada </a:t>
            </a:r>
            <a:r>
              <a:rPr lang="es-ES" altLang="cs-CZ" sz="2400" dirty="0">
                <a:cs typeface="Times New Roman" panose="02020603050405020304" pitchFamily="18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mujer-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-ita, buen-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ec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-ito, hum-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ar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-eda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…</a:t>
            </a:r>
            <a:r>
              <a:rPr lang="es-ES" altLang="cs-CZ" sz="2400" dirty="0">
                <a:cs typeface="Times New Roman" panose="02020603050405020304" pitchFamily="18" charset="0"/>
              </a:rPr>
              <a:t>)</a:t>
            </a:r>
            <a:r>
              <a:rPr lang="es-ES" altLang="cs-CZ" sz="2400" b="1" dirty="0">
                <a:cs typeface="Times New Roman" panose="02020603050405020304" pitchFamily="18" charset="0"/>
              </a:rPr>
              <a:t>.</a:t>
            </a:r>
          </a:p>
          <a:p>
            <a:pPr marL="479425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400" b="1" dirty="0">
                <a:cs typeface="Times New Roman" panose="02020603050405020304" pitchFamily="18" charset="0"/>
              </a:rPr>
              <a:t>Los interfijos con función semántica </a:t>
            </a:r>
            <a:r>
              <a:rPr lang="es-ES" altLang="cs-CZ" sz="2400" dirty="0">
                <a:cs typeface="Times New Roman" panose="02020603050405020304" pitchFamily="18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urr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-ear, llor-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iqu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-ear, vent-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arr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  <a:r>
              <a:rPr lang="es-ES" altLang="cs-CZ" sz="2400" dirty="0"/>
              <a:t>)</a:t>
            </a:r>
            <a:r>
              <a:rPr lang="es-ES" altLang="cs-CZ" sz="2400" b="1" dirty="0"/>
              <a:t> coinciden con sufijos apreciativos.</a:t>
            </a:r>
            <a:endParaRPr lang="es-ES" altLang="cs-CZ" sz="2400" b="1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Zvuk 11">
            <a:hlinkClick r:id="" action="ppaction://media"/>
            <a:extLst>
              <a:ext uri="{FF2B5EF4-FFF2-40B4-BE49-F238E27FC236}">
                <a16:creationId xmlns:a16="http://schemas.microsoft.com/office/drawing/2014/main" id="{B0401C40-BFF0-4F27-AD8C-2B2C289E3E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53964"/>
      </p:ext>
    </p:extLst>
  </p:cSld>
  <p:clrMapOvr>
    <a:masterClrMapping/>
  </p:clrMapOvr>
  <p:transition spd="med" advTm="1048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124FE961-C00B-4181-BBF1-B2673EE7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226" y="469495"/>
            <a:ext cx="9404723" cy="1400530"/>
          </a:xfrm>
        </p:spPr>
        <p:txBody>
          <a:bodyPr/>
          <a:lstStyle/>
          <a:p>
            <a:pPr algn="ctr">
              <a:lnSpc>
                <a:spcPct val="90000"/>
              </a:lnSpc>
              <a:defRPr/>
            </a:pPr>
            <a:r>
              <a:rPr lang="cs-CZ" altLang="cs-CZ" b="1" dirty="0" err="1"/>
              <a:t>Interfijación</a:t>
            </a:r>
            <a:endParaRPr lang="cs-CZ" b="1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BEFF368-C66F-44C8-A795-F21DBA0DE8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106880" cy="4406605"/>
          </a:xfrm>
        </p:spPr>
        <p:txBody>
          <a:bodyPr>
            <a:noAutofit/>
          </a:bodyPr>
          <a:lstStyle/>
          <a:p>
            <a:pPr marL="0" algn="just">
              <a:spcBef>
                <a:spcPct val="0"/>
              </a:spcBef>
              <a:buClrTx/>
              <a:buNone/>
              <a:defRPr/>
            </a:pPr>
            <a:r>
              <a:rPr lang="cs-CZ" altLang="cs-CZ" sz="2800" b="1" dirty="0">
                <a:cs typeface="Times New Roman" panose="02020603050405020304" pitchFamily="18" charset="0"/>
              </a:rPr>
              <a:t>La </a:t>
            </a:r>
            <a:r>
              <a:rPr lang="es-ES" altLang="cs-CZ" sz="2800" b="1" dirty="0">
                <a:cs typeface="Times New Roman" panose="02020603050405020304" pitchFamily="18" charset="0"/>
              </a:rPr>
              <a:t>inserción de un morfema átono</a:t>
            </a:r>
            <a:r>
              <a:rPr lang="cs-CZ" altLang="cs-CZ" sz="2800" b="1" dirty="0">
                <a:cs typeface="Times New Roman" panose="02020603050405020304" pitchFamily="18" charset="0"/>
              </a:rPr>
              <a:t> </a:t>
            </a:r>
            <a:r>
              <a:rPr lang="es-ES" altLang="cs-CZ" sz="2800" b="1" dirty="0">
                <a:cs typeface="Times New Roman" panose="02020603050405020304" pitchFamily="18" charset="0"/>
              </a:rPr>
              <a:t>(</a:t>
            </a:r>
            <a:r>
              <a:rPr lang="es-ES" altLang="cs-CZ" sz="2800" b="1" dirty="0">
                <a:solidFill>
                  <a:schemeClr val="accent2">
                    <a:lumMod val="60000"/>
                    <a:lumOff val="40000"/>
                  </a:schemeClr>
                </a:solidFill>
                <a:cs typeface="Times New Roman" panose="02020603050405020304" pitchFamily="18" charset="0"/>
              </a:rPr>
              <a:t>interfijo</a:t>
            </a:r>
            <a:r>
              <a:rPr lang="es-ES" altLang="cs-CZ" sz="2800" b="1" dirty="0">
                <a:cs typeface="Times New Roman" panose="02020603050405020304" pitchFamily="18" charset="0"/>
              </a:rPr>
              <a:t>) entre la base y el sufijo.</a:t>
            </a:r>
          </a:p>
          <a:p>
            <a:pPr marL="0">
              <a:spcBef>
                <a:spcPct val="0"/>
              </a:spcBef>
              <a:buClrTx/>
              <a:buNone/>
              <a:defRPr/>
            </a:pPr>
            <a:endParaRPr lang="cs-CZ" altLang="cs-CZ" sz="2800" b="1" dirty="0">
              <a:cs typeface="Times New Roman" panose="02020603050405020304" pitchFamily="18" charset="0"/>
            </a:endParaRPr>
          </a:p>
          <a:p>
            <a:pPr algn="just">
              <a:spcBef>
                <a:spcPct val="0"/>
              </a:spcBef>
              <a:buClrTx/>
              <a:buNone/>
              <a:defRPr/>
            </a:pPr>
            <a:r>
              <a:rPr lang="es-ES" altLang="cs-CZ" sz="2600" b="1" dirty="0">
                <a:cs typeface="Times New Roman" panose="02020603050405020304" pitchFamily="18" charset="0"/>
              </a:rPr>
              <a:t>Problemas:</a:t>
            </a:r>
          </a:p>
          <a:p>
            <a:pPr marL="479425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400" b="1" dirty="0">
                <a:cs typeface="Times New Roman" panose="02020603050405020304" pitchFamily="18" charset="0"/>
              </a:rPr>
              <a:t>No </a:t>
            </a:r>
            <a:r>
              <a:rPr lang="cs-CZ" altLang="cs-CZ" sz="2400" b="1" dirty="0">
                <a:cs typeface="Times New Roman" panose="02020603050405020304" pitchFamily="18" charset="0"/>
              </a:rPr>
              <a:t>se trata de</a:t>
            </a:r>
            <a:r>
              <a:rPr lang="es-ES" altLang="cs-CZ" sz="2400" b="1" dirty="0">
                <a:cs typeface="Times New Roman" panose="02020603050405020304" pitchFamily="18" charset="0"/>
              </a:rPr>
              <a:t> un </a:t>
            </a:r>
            <a:r>
              <a:rPr lang="cs-CZ" altLang="cs-CZ" sz="2400" b="1" dirty="0" err="1">
                <a:cs typeface="Times New Roman" panose="02020603050405020304" pitchFamily="18" charset="0"/>
              </a:rPr>
              <a:t>mecanismo</a:t>
            </a:r>
            <a:r>
              <a:rPr lang="es-ES" altLang="cs-CZ" sz="2400" b="1" dirty="0">
                <a:cs typeface="Times New Roman" panose="02020603050405020304" pitchFamily="18" charset="0"/>
              </a:rPr>
              <a:t> de formación de palabras activo.</a:t>
            </a:r>
          </a:p>
          <a:p>
            <a:pPr marL="479425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400" b="1" dirty="0">
                <a:cs typeface="Times New Roman" panose="02020603050405020304" pitchFamily="18" charset="0"/>
              </a:rPr>
              <a:t>La mayoría de los interfijos no aportan ningún siginificado a la palabra formada </a:t>
            </a:r>
            <a:r>
              <a:rPr lang="es-ES" altLang="cs-CZ" sz="2400" dirty="0">
                <a:cs typeface="Times New Roman" panose="02020603050405020304" pitchFamily="18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mujer-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-ita, buen-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ec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-ito, hum-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ar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-eda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  <a:cs typeface="Times New Roman" panose="02020603050405020304" pitchFamily="18" charset="0"/>
              </a:rPr>
              <a:t>…</a:t>
            </a:r>
            <a:r>
              <a:rPr lang="es-ES" altLang="cs-CZ" sz="2400" dirty="0">
                <a:cs typeface="Times New Roman" panose="02020603050405020304" pitchFamily="18" charset="0"/>
              </a:rPr>
              <a:t>)</a:t>
            </a:r>
            <a:r>
              <a:rPr lang="es-ES" altLang="cs-CZ" sz="2400" b="1" dirty="0">
                <a:cs typeface="Times New Roman" panose="02020603050405020304" pitchFamily="18" charset="0"/>
              </a:rPr>
              <a:t>.</a:t>
            </a:r>
          </a:p>
          <a:p>
            <a:pPr marL="479425" indent="-457200" algn="just">
              <a:spcBef>
                <a:spcPct val="0"/>
              </a:spcBef>
              <a:buClrTx/>
              <a:buSzPct val="100000"/>
              <a:buFontTx/>
              <a:buAutoNum type="arabicParenR"/>
              <a:defRPr/>
            </a:pPr>
            <a:r>
              <a:rPr lang="es-ES" altLang="cs-CZ" sz="2400" b="1" dirty="0">
                <a:cs typeface="Times New Roman" panose="02020603050405020304" pitchFamily="18" charset="0"/>
              </a:rPr>
              <a:t>Los interfijos con función semántica </a:t>
            </a:r>
            <a:r>
              <a:rPr lang="es-ES" altLang="cs-CZ" sz="2400" dirty="0">
                <a:cs typeface="Times New Roman" panose="02020603050405020304" pitchFamily="18" charset="0"/>
              </a:rPr>
              <a:t>(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cant-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urr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-ear, llor-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iqu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-ear, vent-</a:t>
            </a:r>
            <a:r>
              <a:rPr lang="es-ES" altLang="cs-CZ" sz="2400" i="1" u="sng" dirty="0">
                <a:solidFill>
                  <a:schemeClr val="bg2">
                    <a:lumMod val="40000"/>
                    <a:lumOff val="60000"/>
                  </a:schemeClr>
                </a:solidFill>
              </a:rPr>
              <a:t>arr</a:t>
            </a:r>
            <a:r>
              <a:rPr lang="es-ES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-ón</a:t>
            </a:r>
            <a:r>
              <a:rPr lang="cs-CZ" altLang="cs-CZ" sz="2400" i="1" dirty="0">
                <a:solidFill>
                  <a:schemeClr val="bg2">
                    <a:lumMod val="40000"/>
                    <a:lumOff val="60000"/>
                  </a:schemeClr>
                </a:solidFill>
              </a:rPr>
              <a:t>…</a:t>
            </a:r>
            <a:r>
              <a:rPr lang="es-ES" altLang="cs-CZ" sz="2400" dirty="0"/>
              <a:t>)</a:t>
            </a:r>
            <a:r>
              <a:rPr lang="es-ES" altLang="cs-CZ" sz="2400" b="1" dirty="0"/>
              <a:t> coinciden con sufijos apreciativos.</a:t>
            </a:r>
            <a:endParaRPr lang="es-ES" altLang="cs-CZ" sz="2400" b="1" dirty="0">
              <a:cs typeface="Times New Roman" panose="02020603050405020304" pitchFamily="18" charset="0"/>
            </a:endParaRPr>
          </a:p>
          <a:p>
            <a:pPr marL="0" indent="0">
              <a:lnSpc>
                <a:spcPct val="90000"/>
              </a:lnSpc>
              <a:buClr>
                <a:schemeClr val="tx1"/>
              </a:buClr>
              <a:buSzPct val="100000"/>
              <a:buNone/>
            </a:pPr>
            <a:endParaRPr lang="es-ES" altLang="cs-CZ" sz="2600" b="1" dirty="0"/>
          </a:p>
        </p:txBody>
      </p:sp>
      <p:sp>
        <p:nvSpPr>
          <p:cNvPr id="6" name="Text Box 1">
            <a:extLst>
              <a:ext uri="{FF2B5EF4-FFF2-40B4-BE49-F238E27FC236}">
                <a16:creationId xmlns:a16="http://schemas.microsoft.com/office/drawing/2014/main" id="{A923474A-9E0E-484A-9A34-6603DEAC8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21097" y="585235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1pPr>
            <a:lvl2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2pPr>
            <a:lvl3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3pPr>
            <a:lvl4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4pPr>
            <a:lvl5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ts val="4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Tahoma" panose="020B0604030504040204" pitchFamily="34" charset="0"/>
                <a:ea typeface="Microsoft YaHei" panose="020B0503020204020204" pitchFamily="34" charset="-122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5E171848-69A6-4FD0-8961-D942F185E92E}" type="slidenum">
              <a:rPr lang="cs-CZ" altLang="cs-CZ" sz="1600" smtClean="0">
                <a:solidFill>
                  <a:schemeClr val="tx1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cs-CZ" altLang="cs-CZ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Zvuk 10">
            <a:hlinkClick r:id="" action="ppaction://media"/>
            <a:extLst>
              <a:ext uri="{FF2B5EF4-FFF2-40B4-BE49-F238E27FC236}">
                <a16:creationId xmlns:a16="http://schemas.microsoft.com/office/drawing/2014/main" id="{25DC5F83-2CD5-42AE-8625-674D1F5D1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1948936"/>
      </p:ext>
    </p:extLst>
  </p:cSld>
  <p:clrMapOvr>
    <a:masterClrMapping/>
  </p:clrMapOvr>
  <p:transition spd="med" advTm="1293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3693</TotalTime>
  <Words>687</Words>
  <Application>Microsoft Office PowerPoint</Application>
  <PresentationFormat>Širokoúhlá obrazovka</PresentationFormat>
  <Paragraphs>127</Paragraphs>
  <Slides>11</Slides>
  <Notes>11</Notes>
  <HiddenSlides>0</HiddenSlides>
  <MMClips>11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7" baseType="lpstr">
      <vt:lpstr>Arial</vt:lpstr>
      <vt:lpstr>Calibri</vt:lpstr>
      <vt:lpstr>Century Gothic</vt:lpstr>
      <vt:lpstr>Times New Roman</vt:lpstr>
      <vt:lpstr>Wingdings 3</vt:lpstr>
      <vt:lpstr>Ion</vt:lpstr>
      <vt:lpstr>Prezentace aplikace PowerPoint</vt:lpstr>
      <vt:lpstr>Prefijación</vt:lpstr>
      <vt:lpstr>Prefijación</vt:lpstr>
      <vt:lpstr>Clasificación de los prefijos</vt:lpstr>
      <vt:lpstr>Clasificación de los prefijos</vt:lpstr>
      <vt:lpstr>Prefijos transcategorizadores</vt:lpstr>
      <vt:lpstr>Prefijos transcategorizadores</vt:lpstr>
      <vt:lpstr>Interfijación</vt:lpstr>
      <vt:lpstr>Interfijación</vt:lpstr>
      <vt:lpstr>¿Interfijos o infijos?</vt:lpstr>
      <vt:lpstr>¿Interfijos o infijos?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 Stehlík</dc:creator>
  <cp:lastModifiedBy>Petr Stehlík</cp:lastModifiedBy>
  <cp:revision>274</cp:revision>
  <dcterms:created xsi:type="dcterms:W3CDTF">2020-09-30T07:04:29Z</dcterms:created>
  <dcterms:modified xsi:type="dcterms:W3CDTF">2020-12-14T09:23:19Z</dcterms:modified>
</cp:coreProperties>
</file>