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1"/>
  </p:notesMasterIdLst>
  <p:handoutMasterIdLst>
    <p:handoutMasterId r:id="rId12"/>
  </p:handoutMasterIdLst>
  <p:sldIdLst>
    <p:sldId id="256" r:id="rId2"/>
    <p:sldId id="479" r:id="rId3"/>
    <p:sldId id="482" r:id="rId4"/>
    <p:sldId id="489" r:id="rId5"/>
    <p:sldId id="474" r:id="rId6"/>
    <p:sldId id="492" r:id="rId7"/>
    <p:sldId id="486" r:id="rId8"/>
    <p:sldId id="477" r:id="rId9"/>
    <p:sldId id="478" r:id="rId10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61" y="8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870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8738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6559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6147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3302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0874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8532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34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04/01/2021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04/01/2021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04/01/2021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04/01/2021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04/01/2021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04/01/2021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04/01/2021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DC81E007-5F1D-47B1-83FC-44FAEB550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Španělská lingvistika I</a:t>
            </a:r>
          </a:p>
          <a:p>
            <a:pPr algn="ctr">
              <a:spcBef>
                <a:spcPts val="1200"/>
              </a:spcBef>
              <a:buClrTx/>
            </a:pPr>
            <a:r>
              <a:rPr lang="cs-CZ" sz="3600" b="1" dirty="0">
                <a:solidFill>
                  <a:schemeClr val="tx1"/>
                </a:solidFill>
                <a:latin typeface="+mn-lt"/>
              </a:rPr>
              <a:t>2. Morfologie španělštiny</a:t>
            </a:r>
          </a:p>
          <a:p>
            <a:pPr algn="ctr"/>
            <a:r>
              <a:rPr lang="cs-CZ" sz="3000" b="1" dirty="0">
                <a:solidFill>
                  <a:schemeClr val="tx1"/>
                </a:solidFill>
                <a:latin typeface="+mj-lt"/>
              </a:rPr>
              <a:t>(11)</a:t>
            </a:r>
          </a:p>
          <a:p>
            <a:pPr algn="ctr"/>
            <a:endParaRPr lang="cs-CZ" sz="26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 advTm="2560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>
                <a:cs typeface="Tahoma" panose="020B0604030504040204" pitchFamily="34" charset="0"/>
              </a:rPr>
              <a:t>Parasíntesis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marL="0" algn="just">
              <a:spcBef>
                <a:spcPct val="0"/>
              </a:spcBef>
              <a:buClrTx/>
              <a:buNone/>
              <a:defRPr/>
            </a:pPr>
            <a:r>
              <a:rPr lang="cs-CZ" altLang="cs-CZ" sz="2200" dirty="0">
                <a:latin typeface="+mn-lt"/>
                <a:cs typeface="Tahoma" panose="020B0604030504040204" pitchFamily="34" charset="0"/>
              </a:rPr>
              <a:t>«</a:t>
            </a:r>
            <a:r>
              <a:rPr lang="es-ES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ahoma" panose="020B0604030504040204" pitchFamily="34" charset="0"/>
              </a:rPr>
              <a:t>La parasíntesis funde en uno ambos procedimientos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 [la derivación y la composición], </a:t>
            </a:r>
            <a:r>
              <a:rPr lang="es-ES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Tahoma" panose="020B0604030504040204" pitchFamily="34" charset="0"/>
              </a:rPr>
              <a:t>formando derivados y compuestos a la vez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, como </a:t>
            </a:r>
            <a:r>
              <a:rPr lang="es-ES" altLang="cs-CZ" sz="2200" i="1" dirty="0">
                <a:latin typeface="+mn-lt"/>
                <a:cs typeface="Tahoma" panose="020B0604030504040204" pitchFamily="34" charset="0"/>
              </a:rPr>
              <a:t>picapedrero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, de </a:t>
            </a:r>
            <a:r>
              <a:rPr lang="es-ES" altLang="cs-CZ" sz="2200" i="1" dirty="0">
                <a:latin typeface="+mn-lt"/>
                <a:cs typeface="Tahoma" panose="020B0604030504040204" pitchFamily="34" charset="0"/>
              </a:rPr>
              <a:t>picar 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+</a:t>
            </a:r>
            <a:r>
              <a:rPr lang="es-ES" altLang="cs-CZ" sz="2200" i="1" dirty="0">
                <a:latin typeface="+mn-lt"/>
                <a:cs typeface="Tahoma" panose="020B0604030504040204" pitchFamily="34" charset="0"/>
              </a:rPr>
              <a:t> piedra 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+</a:t>
            </a:r>
            <a:r>
              <a:rPr lang="es-ES" altLang="cs-CZ" sz="2200" i="1" dirty="0">
                <a:latin typeface="+mn-lt"/>
                <a:cs typeface="Tahoma" panose="020B0604030504040204" pitchFamily="34" charset="0"/>
              </a:rPr>
              <a:t> ero; endulzar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, de </a:t>
            </a:r>
            <a:r>
              <a:rPr lang="es-ES" altLang="cs-CZ" sz="2200" i="1" dirty="0">
                <a:latin typeface="+mn-lt"/>
                <a:cs typeface="Tahoma" panose="020B0604030504040204" pitchFamily="34" charset="0"/>
              </a:rPr>
              <a:t>en 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+ </a:t>
            </a:r>
            <a:r>
              <a:rPr lang="es-ES" altLang="cs-CZ" sz="2200" i="1" dirty="0">
                <a:latin typeface="+mn-lt"/>
                <a:cs typeface="Tahoma" panose="020B0604030504040204" pitchFamily="34" charset="0"/>
              </a:rPr>
              <a:t>dulce 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+</a:t>
            </a:r>
            <a:r>
              <a:rPr lang="es-ES" altLang="cs-CZ" sz="2200" i="1" dirty="0">
                <a:latin typeface="+mn-lt"/>
                <a:cs typeface="Tahoma" panose="020B0604030504040204" pitchFamily="34" charset="0"/>
              </a:rPr>
              <a:t> ar. </a:t>
            </a:r>
            <a:r>
              <a:rPr lang="cs-CZ" altLang="cs-CZ" sz="2200" dirty="0">
                <a:latin typeface="+mn-lt"/>
                <a:cs typeface="Tahoma" panose="020B0604030504040204" pitchFamily="34" charset="0"/>
              </a:rPr>
              <a:t> </a:t>
            </a:r>
            <a:r>
              <a:rPr lang="es-ES" altLang="cs-CZ" sz="2200" b="1" dirty="0">
                <a:latin typeface="+mn-lt"/>
                <a:cs typeface="Times New Roman" panose="02020603050405020304" pitchFamily="18" charset="0"/>
              </a:rPr>
              <a:t>Los parasintéticos deben distinguirse de los derivados de compuestos</a:t>
            </a:r>
            <a:r>
              <a:rPr lang="es-ES" altLang="cs-CZ" sz="2200" dirty="0">
                <a:latin typeface="+mn-lt"/>
                <a:cs typeface="Times New Roman" panose="02020603050405020304" pitchFamily="18" charset="0"/>
              </a:rPr>
              <a:t>; así </a:t>
            </a:r>
            <a:r>
              <a:rPr lang="es-ES" altLang="cs-CZ" sz="2200" i="1" dirty="0">
                <a:latin typeface="+mn-lt"/>
                <a:cs typeface="Arial" panose="020B0604020202020204" pitchFamily="34" charset="0"/>
              </a:rPr>
              <a:t>antepechado </a:t>
            </a:r>
            <a:r>
              <a:rPr lang="es-ES" altLang="cs-CZ" sz="2200" dirty="0">
                <a:latin typeface="+mn-lt"/>
                <a:cs typeface="Times New Roman" panose="02020603050405020304" pitchFamily="18" charset="0"/>
              </a:rPr>
              <a:t>es derivado de </a:t>
            </a:r>
            <a:r>
              <a:rPr lang="es-ES" altLang="cs-CZ" sz="2200" i="1" dirty="0">
                <a:latin typeface="+mn-lt"/>
                <a:cs typeface="Arial" panose="020B0604020202020204" pitchFamily="34" charset="0"/>
              </a:rPr>
              <a:t>antepecho, </a:t>
            </a:r>
            <a:r>
              <a:rPr lang="es-ES" altLang="cs-CZ" sz="2200" dirty="0">
                <a:latin typeface="+mn-lt"/>
                <a:cs typeface="Times New Roman" panose="02020603050405020304" pitchFamily="18" charset="0"/>
              </a:rPr>
              <a:t>compuesto a su vez de </a:t>
            </a:r>
            <a:r>
              <a:rPr lang="es-ES" altLang="cs-CZ" sz="2200" i="1" dirty="0">
                <a:latin typeface="+mn-lt"/>
                <a:cs typeface="Times New Roman" panose="02020603050405020304" pitchFamily="18" charset="0"/>
              </a:rPr>
              <a:t>ante</a:t>
            </a:r>
            <a:r>
              <a:rPr lang="es-ES" altLang="cs-CZ" sz="2200" dirty="0">
                <a:latin typeface="+mn-lt"/>
                <a:cs typeface="Times New Roman" panose="02020603050405020304" pitchFamily="18" charset="0"/>
              </a:rPr>
              <a:t>+</a:t>
            </a:r>
            <a:r>
              <a:rPr lang="es-ES" altLang="cs-CZ" sz="2200" i="1" dirty="0">
                <a:latin typeface="+mn-lt"/>
                <a:cs typeface="Times New Roman" panose="02020603050405020304" pitchFamily="18" charset="0"/>
              </a:rPr>
              <a:t>pecho; </a:t>
            </a:r>
            <a:r>
              <a:rPr lang="es-ES" altLang="cs-CZ" sz="2200" dirty="0">
                <a:latin typeface="+mn-lt"/>
                <a:cs typeface="Times New Roman" panose="02020603050405020304" pitchFamily="18" charset="0"/>
              </a:rPr>
              <a:t>pero </a:t>
            </a:r>
            <a:r>
              <a:rPr lang="es-ES" altLang="cs-CZ" sz="2200" b="1" i="1" dirty="0">
                <a:latin typeface="+mn-lt"/>
                <a:cs typeface="Times New Roman" panose="02020603050405020304" pitchFamily="18" charset="0"/>
              </a:rPr>
              <a:t>desal</a:t>
            </a:r>
            <a:r>
              <a:rPr lang="es-ES" altLang="cs-CZ" sz="2200" b="1" i="1" dirty="0">
                <a:latin typeface="+mn-lt"/>
                <a:cs typeface="Arial" panose="020B0604020202020204" pitchFamily="34" charset="0"/>
              </a:rPr>
              <a:t>mado </a:t>
            </a:r>
            <a:r>
              <a:rPr lang="es-ES" altLang="cs-CZ" sz="2200" b="1" dirty="0">
                <a:latin typeface="+mn-lt"/>
                <a:cs typeface="Times New Roman" panose="02020603050405020304" pitchFamily="18" charset="0"/>
              </a:rPr>
              <a:t>es parasintético, porque no tenemos el vocablo </a:t>
            </a:r>
            <a:r>
              <a:rPr lang="es-ES" altLang="cs-CZ" sz="2200" b="1" i="1" dirty="0">
                <a:latin typeface="+mn-lt"/>
                <a:cs typeface="Times New Roman" panose="02020603050405020304" pitchFamily="18" charset="0"/>
              </a:rPr>
              <a:t>desalma, </a:t>
            </a:r>
            <a:r>
              <a:rPr lang="es-ES" altLang="cs-CZ" sz="2200" b="1" dirty="0">
                <a:latin typeface="+mn-lt"/>
                <a:cs typeface="Times New Roman" panose="02020603050405020304" pitchFamily="18" charset="0"/>
              </a:rPr>
              <a:t>ni tampoco </a:t>
            </a:r>
            <a:r>
              <a:rPr lang="es-ES" altLang="cs-CZ" sz="2200" b="1" i="1" dirty="0">
                <a:latin typeface="+mn-lt"/>
                <a:cs typeface="Times New Roman" panose="02020603050405020304" pitchFamily="18" charset="0"/>
              </a:rPr>
              <a:t>almado, </a:t>
            </a:r>
            <a:r>
              <a:rPr lang="es-ES" altLang="cs-CZ" sz="2200" dirty="0">
                <a:latin typeface="+mn-lt"/>
                <a:cs typeface="Times New Roman" panose="02020603050405020304" pitchFamily="18" charset="0"/>
              </a:rPr>
              <a:t>que hubieran podido formar aquel, el primero con el sufijo </a:t>
            </a:r>
            <a:r>
              <a:rPr lang="es-ES" altLang="cs-CZ" sz="2200" i="1" dirty="0">
                <a:latin typeface="+mn-lt"/>
                <a:cs typeface="Times New Roman" panose="02020603050405020304" pitchFamily="18" charset="0"/>
              </a:rPr>
              <a:t>-ado, </a:t>
            </a:r>
            <a:r>
              <a:rPr lang="es-ES" altLang="cs-CZ" sz="2200" dirty="0">
                <a:latin typeface="+mn-lt"/>
                <a:cs typeface="Times New Roman" panose="02020603050405020304" pitchFamily="18" charset="0"/>
              </a:rPr>
              <a:t>y el segundo con el prefijo </a:t>
            </a:r>
            <a:r>
              <a:rPr lang="es-ES" altLang="cs-CZ" sz="2200" i="1" dirty="0">
                <a:latin typeface="+mn-lt"/>
                <a:cs typeface="Times New Roman" panose="02020603050405020304" pitchFamily="18" charset="0"/>
              </a:rPr>
              <a:t>des-</a:t>
            </a:r>
            <a:r>
              <a:rPr lang="es-ES" altLang="cs-CZ" sz="2200" dirty="0">
                <a:latin typeface="+mn-lt"/>
                <a:cs typeface="Tahoma" panose="020B0604030504040204" pitchFamily="34" charset="0"/>
              </a:rPr>
              <a:t>»</a:t>
            </a:r>
            <a:r>
              <a:rPr lang="es-ES" altLang="cs-CZ" sz="2200" i="1" dirty="0">
                <a:latin typeface="+mn-lt"/>
                <a:cs typeface="Times New Roman" panose="02020603050405020304" pitchFamily="18" charset="0"/>
              </a:rPr>
              <a:t>.</a:t>
            </a:r>
            <a:r>
              <a:rPr lang="cs-CZ" altLang="cs-CZ" sz="2200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cs-CZ" altLang="cs-CZ" dirty="0">
                <a:latin typeface="+mn-lt"/>
                <a:cs typeface="Times New Roman" panose="02020603050405020304" pitchFamily="18" charset="0"/>
              </a:rPr>
              <a:t>(Alemany </a:t>
            </a:r>
            <a:r>
              <a:rPr lang="cs-CZ" altLang="cs-CZ" dirty="0" err="1">
                <a:latin typeface="+mn-lt"/>
                <a:cs typeface="Times New Roman" panose="02020603050405020304" pitchFamily="18" charset="0"/>
              </a:rPr>
              <a:t>Bolufer</a:t>
            </a:r>
            <a:r>
              <a:rPr lang="cs-CZ" altLang="cs-CZ" dirty="0">
                <a:latin typeface="+mn-lt"/>
                <a:cs typeface="Times New Roman" panose="02020603050405020304" pitchFamily="18" charset="0"/>
              </a:rPr>
              <a:t>, 1920: 152)</a:t>
            </a:r>
            <a:endParaRPr lang="cs-CZ" altLang="cs-CZ" dirty="0">
              <a:solidFill>
                <a:srgbClr val="FFFFFF"/>
              </a:solidFill>
              <a:latin typeface="+mn-lt"/>
              <a:cs typeface="Times New Roman" panose="02020603050405020304" pitchFamily="18" charset="0"/>
            </a:endParaRP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cs-CZ" altLang="cs-CZ" sz="1500" b="1" dirty="0">
              <a:cs typeface="Tahoma" panose="020B0604030504040204" pitchFamily="34" charset="0"/>
            </a:endParaRP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200" dirty="0">
                <a:cs typeface="Tahoma" panose="020B0604030504040204" pitchFamily="34" charset="0"/>
              </a:rPr>
              <a:t>«</a:t>
            </a:r>
            <a:r>
              <a:rPr lang="cs-CZ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 </a:t>
            </a:r>
            <a:r>
              <a:rPr lang="es-ES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parasíntesis es</a:t>
            </a:r>
            <a:r>
              <a:rPr lang="es-ES" altLang="cs-CZ" sz="2200" b="1" dirty="0"/>
              <a:t> </a:t>
            </a:r>
            <a:r>
              <a:rPr lang="es-ES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un proceso de afijación</a:t>
            </a:r>
            <a:r>
              <a:rPr lang="es-ES" altLang="cs-CZ" sz="2200" b="1" dirty="0"/>
              <a:t> </a:t>
            </a:r>
            <a:r>
              <a:rPr lang="es-ES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en el que</a:t>
            </a:r>
            <a:r>
              <a:rPr lang="es-ES" altLang="cs-CZ" sz="2200" b="1" dirty="0"/>
              <a:t> </a:t>
            </a:r>
            <a:r>
              <a:rPr lang="es-ES" altLang="cs-CZ" sz="2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de manera simultánea se unen un prefijo y un sufijo al formar una palabra</a:t>
            </a:r>
            <a:r>
              <a:rPr lang="es-ES" altLang="cs-CZ" sz="2200" dirty="0">
                <a:cs typeface="Tahoma" panose="020B0604030504040204" pitchFamily="34" charset="0"/>
              </a:rPr>
              <a:t>»</a:t>
            </a:r>
            <a:r>
              <a:rPr lang="cs-CZ" altLang="cs-CZ" sz="2200" dirty="0"/>
              <a:t>.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dirty="0"/>
              <a:t>Aguirre</a:t>
            </a:r>
            <a:r>
              <a:rPr lang="cs-CZ" altLang="cs-CZ" dirty="0"/>
              <a:t> (2013: 66), </a:t>
            </a:r>
            <a:r>
              <a:rPr lang="es-ES" altLang="cs-CZ" dirty="0"/>
              <a:t>también Varela</a:t>
            </a:r>
            <a:r>
              <a:rPr lang="cs-CZ" altLang="cs-CZ" dirty="0"/>
              <a:t> (2018)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cs-CZ" altLang="cs-CZ" sz="1000" b="1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2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108718"/>
      </p:ext>
    </p:extLst>
  </p:cSld>
  <p:clrMapOvr>
    <a:masterClrMapping/>
  </p:clrMapOvr>
  <p:transition spd="med" advTm="75783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>
                <a:cs typeface="Tahoma" panose="020B0604030504040204" pitchFamily="34" charset="0"/>
              </a:rPr>
              <a:t>Tipos</a:t>
            </a:r>
            <a:r>
              <a:rPr lang="cs-CZ" altLang="cs-CZ" b="1" dirty="0">
                <a:cs typeface="Tahoma" panose="020B0604030504040204" pitchFamily="34" charset="0"/>
              </a:rPr>
              <a:t> de </a:t>
            </a:r>
            <a:r>
              <a:rPr lang="cs-CZ" altLang="cs-CZ" b="1" dirty="0" err="1">
                <a:cs typeface="Tahoma" panose="020B0604030504040204" pitchFamily="34" charset="0"/>
              </a:rPr>
              <a:t>parasíntesis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400" b="1" dirty="0">
                <a:cs typeface="Tahoma" panose="020B0604030504040204" pitchFamily="34" charset="0"/>
              </a:rPr>
              <a:t>1) </a:t>
            </a:r>
            <a:r>
              <a:rPr lang="es-ES" altLang="cs-CZ" sz="2400" b="1" dirty="0">
                <a:cs typeface="Tahoma" panose="020B0604030504040204" pitchFamily="34" charset="0"/>
              </a:rPr>
              <a:t>Parasíntesis por derivación</a:t>
            </a:r>
            <a:r>
              <a:rPr lang="cs-CZ" altLang="cs-CZ" sz="2400" b="1" dirty="0">
                <a:cs typeface="Tahoma" panose="020B0604030504040204" pitchFamily="34" charset="0"/>
              </a:rPr>
              <a:t> / </a:t>
            </a:r>
            <a:r>
              <a:rPr lang="cs-CZ" altLang="cs-CZ" sz="2400" b="1" dirty="0" err="1">
                <a:cs typeface="Tahoma" panose="020B0604030504040204" pitchFamily="34" charset="0"/>
              </a:rPr>
              <a:t>por</a:t>
            </a:r>
            <a:r>
              <a:rPr lang="cs-CZ" altLang="cs-CZ" sz="2400" b="1" dirty="0">
                <a:cs typeface="Tahoma" panose="020B0604030504040204" pitchFamily="34" charset="0"/>
              </a:rPr>
              <a:t> </a:t>
            </a:r>
            <a:r>
              <a:rPr lang="cs-CZ" altLang="cs-CZ" sz="2400" b="1" dirty="0" err="1">
                <a:cs typeface="Tahoma" panose="020B0604030504040204" pitchFamily="34" charset="0"/>
              </a:rPr>
              <a:t>afijación</a:t>
            </a:r>
            <a:r>
              <a:rPr lang="cs-CZ" altLang="cs-CZ" sz="2400" b="1" dirty="0">
                <a:cs typeface="Tahoma" panose="020B0604030504040204" pitchFamily="34" charset="0"/>
              </a:rPr>
              <a:t>: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alunizar, aprisionar, encarcelar, desnivelar, embotellar, ensuciar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…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endParaRPr lang="cs-CZ" altLang="cs-CZ" sz="2200" i="1" dirty="0">
              <a:solidFill>
                <a:schemeClr val="bg2">
                  <a:lumMod val="40000"/>
                  <a:lumOff val="60000"/>
                </a:schemeClr>
              </a:solidFill>
              <a:cs typeface="Tahoma" panose="020B0604030504040204" pitchFamily="34" charset="0"/>
            </a:endParaRP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Estructura ternaria 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cs-CZ" altLang="cs-CZ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Pref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+ Lex + </a:t>
            </a:r>
            <a:r>
              <a:rPr lang="cs-CZ" altLang="cs-CZ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Suf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  <a:r>
              <a:rPr lang="cs-CZ" altLang="cs-CZ" sz="2400" b="1" baseline="-25000" dirty="0"/>
              <a:t> </a:t>
            </a:r>
            <a:endParaRPr lang="cs-CZ" altLang="cs-CZ" sz="2400" b="1" baseline="-12000" dirty="0"/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400" b="1" dirty="0">
                <a:cs typeface="Tahoma" panose="020B0604030504040204" pitchFamily="34" charset="0"/>
              </a:rPr>
              <a:t>					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[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en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Pref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[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raíz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Lex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]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ar</a:t>
            </a:r>
            <a:r>
              <a:rPr lang="cs-CZ" altLang="cs-CZ" sz="2400" baseline="-25000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Suf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]</a:t>
            </a:r>
            <a:r>
              <a:rPr lang="cs-CZ" altLang="cs-CZ" sz="2400" baseline="-250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</a:t>
            </a:r>
            <a:r>
              <a:rPr lang="cs-CZ" altLang="cs-CZ" sz="2400" b="1" dirty="0">
                <a:cs typeface="Tahoma" panose="020B0604030504040204" pitchFamily="34" charset="0"/>
              </a:rPr>
              <a:t> 	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200" b="1" dirty="0">
                <a:cs typeface="Tahoma" panose="020B0604030504040204" pitchFamily="34" charset="0"/>
              </a:rPr>
              <a:t>Pero: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des-alm(a)-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ado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200" dirty="0">
                <a:cs typeface="Tahoma" panose="020B0604030504040204" pitchFamily="34" charset="0"/>
              </a:rPr>
              <a:t>vs.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antepech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(o)-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ado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2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(&lt;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antepecho</a:t>
            </a:r>
            <a:r>
              <a:rPr lang="cs-CZ" altLang="cs-CZ" sz="22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)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cs-CZ" altLang="cs-CZ" sz="1400" b="1" dirty="0">
              <a:cs typeface="Tahoma" panose="020B0604030504040204" pitchFamily="34" charset="0"/>
            </a:endParaRP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400" b="1" dirty="0">
                <a:cs typeface="Tahoma" panose="020B0604030504040204" pitchFamily="34" charset="0"/>
              </a:rPr>
              <a:t>2) </a:t>
            </a:r>
            <a:r>
              <a:rPr lang="es-ES" altLang="cs-CZ" sz="2400" b="1" dirty="0">
                <a:cs typeface="Tahoma" panose="020B0604030504040204" pitchFamily="34" charset="0"/>
              </a:rPr>
              <a:t>Parasíntesis en composición</a:t>
            </a:r>
            <a:r>
              <a:rPr lang="cs-CZ" altLang="cs-CZ" sz="2400" b="1" dirty="0">
                <a:cs typeface="Tahoma" panose="020B0604030504040204" pitchFamily="34" charset="0"/>
              </a:rPr>
              <a:t>:</a:t>
            </a:r>
            <a:endParaRPr lang="es-ES" altLang="cs-CZ" sz="2400" b="1" dirty="0"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ClrTx/>
              <a:buNone/>
              <a:defRPr/>
            </a:pP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picapedrero, pordiosero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mileurista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…</a:t>
            </a:r>
          </a:p>
          <a:p>
            <a:pPr marL="0" indent="0">
              <a:lnSpc>
                <a:spcPct val="90000"/>
              </a:lnSpc>
              <a:buClrTx/>
              <a:buNone/>
              <a:defRPr/>
            </a:pP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Estructura ternaria 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[Lex + Lex + </a:t>
            </a:r>
            <a:r>
              <a:rPr lang="cs-CZ" altLang="cs-CZ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Suf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  <a:r>
              <a:rPr lang="cs-CZ" altLang="cs-CZ" sz="2400" b="1" baseline="-25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</a:t>
            </a:r>
            <a:endParaRPr lang="cs-CZ" altLang="cs-CZ" sz="2400" dirty="0">
              <a:solidFill>
                <a:schemeClr val="accent2">
                  <a:lumMod val="60000"/>
                  <a:lumOff val="40000"/>
                </a:schemeClr>
              </a:solidFill>
              <a:cs typeface="Tahoma" panose="020B0604030504040204" pitchFamily="34" charset="0"/>
            </a:endParaRPr>
          </a:p>
          <a:p>
            <a:pPr marL="0" indent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200" b="1" dirty="0">
                <a:cs typeface="Tahoma" panose="020B0604030504040204" pitchFamily="34" charset="0"/>
              </a:rPr>
              <a:t>Pero:</a:t>
            </a:r>
            <a:r>
              <a:rPr lang="cs-CZ" altLang="cs-CZ" sz="2200" dirty="0">
                <a:cs typeface="Tahoma" panose="020B0604030504040204" pitchFamily="34" charset="0"/>
              </a:rPr>
              <a:t>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t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ercermundista, cuentacorrentista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…</a:t>
            </a:r>
            <a:r>
              <a:rPr lang="cs-CZ" altLang="cs-CZ" sz="22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200" dirty="0">
                <a:cs typeface="Tahoma" panose="020B0604030504040204" pitchFamily="34" charset="0"/>
              </a:rPr>
              <a:t>no son parasintéticos</a:t>
            </a:r>
            <a:r>
              <a:rPr lang="cs-CZ" altLang="cs-CZ" sz="2200" dirty="0">
                <a:cs typeface="Tahoma" panose="020B0604030504040204" pitchFamily="34" charset="0"/>
              </a:rPr>
              <a:t>;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tercer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mundo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cuenta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2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corriente</a:t>
            </a:r>
            <a:r>
              <a:rPr lang="cs-CZ" altLang="cs-CZ" sz="2200" i="1" dirty="0">
                <a:cs typeface="Tahoma" panose="020B0604030504040204" pitchFamily="34" charset="0"/>
              </a:rPr>
              <a:t> = </a:t>
            </a:r>
            <a:r>
              <a:rPr lang="es-ES" altLang="cs-CZ" sz="2200" dirty="0">
                <a:cs typeface="Tahoma" panose="020B0604030504040204" pitchFamily="34" charset="0"/>
              </a:rPr>
              <a:t>comp</a:t>
            </a:r>
            <a:r>
              <a:rPr lang="cs-CZ" altLang="cs-CZ" sz="2200" dirty="0" err="1">
                <a:cs typeface="Tahoma" panose="020B0604030504040204" pitchFamily="34" charset="0"/>
              </a:rPr>
              <a:t>uestos</a:t>
            </a:r>
            <a:r>
              <a:rPr lang="cs-CZ" altLang="cs-CZ" sz="2200" dirty="0">
                <a:cs typeface="Tahoma" panose="020B0604030504040204" pitchFamily="34" charset="0"/>
              </a:rPr>
              <a:t> </a:t>
            </a:r>
            <a:r>
              <a:rPr lang="es-ES" altLang="cs-CZ" sz="2200" dirty="0">
                <a:cs typeface="Tahoma" panose="020B0604030504040204" pitchFamily="34" charset="0"/>
              </a:rPr>
              <a:t>sintagmátic</a:t>
            </a:r>
            <a:r>
              <a:rPr lang="cs-CZ" altLang="cs-CZ" sz="2200" dirty="0">
                <a:cs typeface="Tahoma" panose="020B0604030504040204" pitchFamily="34" charset="0"/>
              </a:rPr>
              <a:t>os)</a:t>
            </a:r>
            <a:endParaRPr lang="es-ES" altLang="cs-CZ" sz="22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181278"/>
      </p:ext>
    </p:extLst>
  </p:cSld>
  <p:clrMapOvr>
    <a:masterClrMapping/>
  </p:clrMapOvr>
  <p:transition spd="med" advTm="102668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>
                <a:cs typeface="Tahoma" panose="020B0604030504040204" pitchFamily="34" charset="0"/>
              </a:rPr>
              <a:t>Composición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cs-CZ" altLang="cs-CZ" sz="2400" b="1" dirty="0">
                <a:cs typeface="Times New Roman" panose="02020603050405020304" pitchFamily="18" charset="0"/>
              </a:rPr>
              <a:t>Lex + Lex (+ Lex)</a:t>
            </a:r>
          </a:p>
          <a:p>
            <a:pPr algn="just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Elementos:</a:t>
            </a:r>
            <a:r>
              <a:rPr lang="es-ES" altLang="cs-CZ" sz="2400" b="1" dirty="0"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200" dirty="0">
                <a:cs typeface="Times New Roman" panose="02020603050405020304" pitchFamily="18" charset="0"/>
              </a:rPr>
              <a:t>1</a:t>
            </a:r>
            <a:r>
              <a:rPr lang="es-ES" altLang="cs-CZ" sz="2200" dirty="0">
                <a:cs typeface="Times New Roman" panose="02020603050405020304" pitchFamily="18" charset="0"/>
              </a:rPr>
              <a:t>) Palabras (morfemas libres)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200" dirty="0">
                <a:cs typeface="Tahoma" panose="020B0604030504040204" pitchFamily="34" charset="0"/>
              </a:rPr>
              <a:t>2</a:t>
            </a:r>
            <a:r>
              <a:rPr lang="es-ES" altLang="cs-CZ" sz="2200" dirty="0">
                <a:cs typeface="Tahoma" panose="020B0604030504040204" pitchFamily="34" charset="0"/>
              </a:rPr>
              <a:t>) </a:t>
            </a:r>
            <a:r>
              <a:rPr lang="cs-CZ" altLang="cs-CZ" sz="2200" dirty="0" err="1">
                <a:cs typeface="Tahoma" panose="020B0604030504040204" pitchFamily="34" charset="0"/>
              </a:rPr>
              <a:t>Temas</a:t>
            </a:r>
            <a:r>
              <a:rPr lang="es-ES" altLang="cs-CZ" sz="2200" dirty="0">
                <a:cs typeface="Tahoma" panose="020B0604030504040204" pitchFamily="34" charset="0"/>
              </a:rPr>
              <a:t>, raíces (morfemas trabados/ligados)</a:t>
            </a:r>
          </a:p>
          <a:p>
            <a:pPr algn="just">
              <a:spcBef>
                <a:spcPct val="0"/>
              </a:spcBef>
              <a:buClrTx/>
              <a:buNone/>
            </a:pPr>
            <a:endParaRPr lang="es-ES" altLang="cs-CZ" sz="1500" dirty="0"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spcAft>
                <a:spcPts val="600"/>
              </a:spcAft>
              <a:buClrTx/>
              <a:buNone/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A. 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Tipos de compuestos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según el criterio gráfico: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s-ES" altLang="cs-CZ" sz="2200" dirty="0">
                <a:cs typeface="Tahoma" panose="020B0604030504040204" pitchFamily="34" charset="0"/>
              </a:rPr>
              <a:t>1) Compuestos gráficos/léxicos</a:t>
            </a:r>
            <a:r>
              <a:rPr lang="cs-CZ" altLang="cs-CZ" sz="2200" dirty="0">
                <a:cs typeface="Tahoma" panose="020B0604030504040204" pitchFamily="34" charset="0"/>
              </a:rPr>
              <a:t>/</a:t>
            </a:r>
            <a:r>
              <a:rPr lang="cs-CZ" altLang="cs-CZ" sz="2200" dirty="0" err="1">
                <a:cs typeface="Tahoma" panose="020B0604030504040204" pitchFamily="34" charset="0"/>
              </a:rPr>
              <a:t>propios</a:t>
            </a:r>
            <a:r>
              <a:rPr lang="es-ES" altLang="cs-CZ" sz="2200" dirty="0">
                <a:cs typeface="Tahoma" panose="020B0604030504040204" pitchFamily="34" charset="0"/>
              </a:rPr>
              <a:t> (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pelirrojo, sacacorchos, aguardiente</a:t>
            </a:r>
            <a:r>
              <a:rPr lang="es-ES" altLang="cs-CZ" sz="2200" dirty="0">
                <a:cs typeface="Tahoma" panose="020B0604030504040204" pitchFamily="34" charset="0"/>
              </a:rPr>
              <a:t>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s-ES" altLang="cs-CZ" sz="2200" dirty="0">
                <a:cs typeface="Tahoma" panose="020B0604030504040204" pitchFamily="34" charset="0"/>
              </a:rPr>
              <a:t>2) Compuestos sintagmáticos</a:t>
            </a:r>
            <a:r>
              <a:rPr lang="cs-CZ" altLang="cs-CZ" sz="2200" dirty="0">
                <a:cs typeface="Tahoma" panose="020B0604030504040204" pitchFamily="34" charset="0"/>
              </a:rPr>
              <a:t>/</a:t>
            </a:r>
            <a:r>
              <a:rPr lang="es-ES" altLang="cs-CZ" sz="2200" dirty="0">
                <a:cs typeface="Tahoma" panose="020B0604030504040204" pitchFamily="34" charset="0"/>
              </a:rPr>
              <a:t>impropios (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hombre rana, agua de colonia...</a:t>
            </a:r>
            <a:r>
              <a:rPr lang="es-ES" altLang="cs-CZ" sz="2200" dirty="0">
                <a:cs typeface="Tahoma" panose="020B0604030504040204" pitchFamily="34" charset="0"/>
              </a:rPr>
              <a:t>)</a:t>
            </a:r>
          </a:p>
          <a:p>
            <a:pPr>
              <a:spcBef>
                <a:spcPct val="0"/>
              </a:spcBef>
              <a:buClrTx/>
              <a:buNone/>
            </a:pPr>
            <a:endParaRPr lang="es-ES" altLang="cs-CZ" sz="1500" dirty="0">
              <a:cs typeface="Tahoma" panose="020B0604030504040204" pitchFamily="34" charset="0"/>
            </a:endParaRPr>
          </a:p>
          <a:p>
            <a:pPr marL="0">
              <a:spcBef>
                <a:spcPct val="0"/>
              </a:spcBef>
              <a:buClrTx/>
              <a:buNone/>
            </a:pPr>
            <a:r>
              <a:rPr lang="es-ES" altLang="cs-CZ" sz="2200" b="1" dirty="0">
                <a:cs typeface="Tahoma" panose="020B0604030504040204" pitchFamily="34" charset="0"/>
              </a:rPr>
              <a:t>Fluctuación:</a:t>
            </a:r>
            <a:r>
              <a:rPr lang="es-ES" altLang="cs-CZ" sz="2200" dirty="0">
                <a:cs typeface="Tahoma" panose="020B0604030504040204" pitchFamily="34" charset="0"/>
              </a:rPr>
              <a:t>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boca de calle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/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bocacalle, tela de araña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/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telaraña,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        N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oche 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B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uena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/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N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ochebuena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es-ES" altLang="cs-CZ" sz="22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850166"/>
      </p:ext>
    </p:extLst>
  </p:cSld>
  <p:clrMapOvr>
    <a:masterClrMapping/>
  </p:clrMapOvr>
  <p:transition spd="med" advTm="64792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>
                <a:cs typeface="Tahoma" panose="020B0604030504040204" pitchFamily="34" charset="0"/>
              </a:rPr>
              <a:t>Tipos</a:t>
            </a:r>
            <a:r>
              <a:rPr lang="cs-CZ" altLang="cs-CZ" b="1" dirty="0">
                <a:cs typeface="Tahoma" panose="020B0604030504040204" pitchFamily="34" charset="0"/>
              </a:rPr>
              <a:t> de </a:t>
            </a:r>
            <a:r>
              <a:rPr lang="cs-CZ" altLang="cs-CZ" b="1" dirty="0" err="1">
                <a:cs typeface="Tahoma" panose="020B0604030504040204" pitchFamily="34" charset="0"/>
              </a:rPr>
              <a:t>compuestos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B. </a:t>
            </a:r>
            <a:r>
              <a:rPr lang="cs-CZ" altLang="cs-CZ" sz="2400" b="1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Según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el ti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po de relación sintáctica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:</a:t>
            </a:r>
            <a:endParaRPr lang="es-ES" altLang="cs-CZ" sz="2400" b="1" dirty="0">
              <a:solidFill>
                <a:schemeClr val="accent2">
                  <a:lumMod val="60000"/>
                  <a:lumOff val="40000"/>
                </a:schemeClr>
              </a:solidFill>
              <a:cs typeface="Tahoma" panose="020B0604030504040204" pitchFamily="34" charset="0"/>
            </a:endParaRPr>
          </a:p>
          <a:p>
            <a:pPr marL="488950" indent="-457200" algn="just">
              <a:spcBef>
                <a:spcPct val="0"/>
              </a:spcBef>
              <a:buClrTx/>
              <a:buSzPct val="100000"/>
              <a:buFontTx/>
              <a:buAutoNum type="arabicParenR"/>
              <a:defRPr/>
            </a:pPr>
            <a:r>
              <a:rPr lang="cs-CZ" altLang="cs-CZ" sz="2200" dirty="0">
                <a:cs typeface="Tahoma" panose="020B0604030504040204" pitchFamily="34" charset="0"/>
              </a:rPr>
              <a:t>C</a:t>
            </a:r>
            <a:r>
              <a:rPr lang="es-ES" altLang="cs-CZ" sz="2200" dirty="0">
                <a:cs typeface="Tahoma" panose="020B0604030504040204" pitchFamily="34" charset="0"/>
              </a:rPr>
              <a:t>ompuestos coordina</a:t>
            </a:r>
            <a:r>
              <a:rPr lang="cs-CZ" altLang="cs-CZ" sz="2200" dirty="0" err="1">
                <a:cs typeface="Tahoma" panose="020B0604030504040204" pitchFamily="34" charset="0"/>
              </a:rPr>
              <a:t>nte</a:t>
            </a:r>
            <a:r>
              <a:rPr lang="es-ES" altLang="cs-CZ" sz="2200" dirty="0">
                <a:cs typeface="Tahoma" panose="020B0604030504040204" pitchFamily="34" charset="0"/>
              </a:rPr>
              <a:t>s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guanieve, compraventa, sordomudo</a:t>
            </a:r>
            <a:r>
              <a:rPr lang="cs-CZ" altLang="cs-CZ" sz="22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blanquiazul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fisioquímico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...</a:t>
            </a:r>
            <a:r>
              <a:rPr lang="es-ES" altLang="cs-CZ" sz="2200" dirty="0">
                <a:cs typeface="Tahoma" panose="020B0604030504040204" pitchFamily="34" charset="0"/>
              </a:rPr>
              <a:t>)</a:t>
            </a:r>
            <a:endParaRPr lang="cs-CZ" altLang="cs-CZ" sz="2200" dirty="0">
              <a:cs typeface="Tahoma" panose="020B0604030504040204" pitchFamily="34" charset="0"/>
            </a:endParaRPr>
          </a:p>
          <a:p>
            <a:pPr marL="488950" indent="-457200" algn="just">
              <a:spcBef>
                <a:spcPct val="0"/>
              </a:spcBef>
              <a:buClrTx/>
              <a:buSzPct val="100000"/>
              <a:buFontTx/>
              <a:buAutoNum type="arabicParenR"/>
              <a:defRPr/>
            </a:pPr>
            <a:r>
              <a:rPr lang="cs-CZ" altLang="cs-CZ" sz="2200" dirty="0">
                <a:cs typeface="Tahoma" panose="020B0604030504040204" pitchFamily="34" charset="0"/>
              </a:rPr>
              <a:t>C</a:t>
            </a:r>
            <a:r>
              <a:rPr lang="es-ES" altLang="cs-CZ" sz="2200" dirty="0">
                <a:cs typeface="Tahoma" panose="020B0604030504040204" pitchFamily="34" charset="0"/>
              </a:rPr>
              <a:t>ompuestos subordinantes </a:t>
            </a:r>
            <a:r>
              <a:rPr lang="cs-CZ" altLang="cs-CZ" sz="2200" dirty="0">
                <a:cs typeface="Tahoma" panose="020B0604030504040204" pitchFamily="34" charset="0"/>
              </a:rPr>
              <a:t>(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lavaplatos, fecha límite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…</a:t>
            </a:r>
            <a:r>
              <a:rPr lang="es-ES" altLang="cs-CZ" sz="2200" dirty="0">
                <a:cs typeface="Tahoma" panose="020B0604030504040204" pitchFamily="34" charset="0"/>
              </a:rPr>
              <a:t>)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endParaRPr lang="es-ES" altLang="cs-CZ" sz="1000" dirty="0"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C. </a:t>
            </a:r>
            <a:r>
              <a:rPr lang="cs-CZ" altLang="cs-CZ" sz="2400" b="1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Según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el </a:t>
            </a:r>
            <a:r>
              <a:rPr lang="cs-CZ" altLang="cs-CZ" sz="2400" b="1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tipo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de </a:t>
            </a:r>
            <a:r>
              <a:rPr lang="cs-CZ" altLang="cs-CZ" sz="2400" b="1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unión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(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compuestos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sintagmáticos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)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:</a:t>
            </a:r>
          </a:p>
          <a:p>
            <a:pPr marL="488950" indent="-457200" algn="just">
              <a:spcBef>
                <a:spcPct val="0"/>
              </a:spcBef>
              <a:buClrTx/>
              <a:buSzPct val="100000"/>
              <a:buFontTx/>
              <a:buAutoNum type="arabicParenR"/>
              <a:defRPr/>
            </a:pPr>
            <a:r>
              <a:rPr lang="es-ES" altLang="cs-CZ" sz="2200" dirty="0">
                <a:cs typeface="Tahoma" panose="020B0604030504040204" pitchFamily="34" charset="0"/>
              </a:rPr>
              <a:t>Compuestos pr</a:t>
            </a:r>
            <a:r>
              <a:rPr lang="cs-CZ" altLang="cs-CZ" sz="2200" dirty="0">
                <a:cs typeface="Tahoma" panose="020B0604030504040204" pitchFamily="34" charset="0"/>
              </a:rPr>
              <a:t>e</a:t>
            </a:r>
            <a:r>
              <a:rPr lang="es-ES" altLang="cs-CZ" sz="2200" dirty="0">
                <a:cs typeface="Tahoma" panose="020B0604030504040204" pitchFamily="34" charset="0"/>
              </a:rPr>
              <a:t>posicionales</a:t>
            </a:r>
            <a:r>
              <a:rPr lang="cs-CZ" altLang="cs-CZ" sz="2200" dirty="0">
                <a:cs typeface="Tahoma" panose="020B0604030504040204" pitchFamily="34" charset="0"/>
              </a:rPr>
              <a:t> (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pata de 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gallo, diente de león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…</a:t>
            </a:r>
            <a:r>
              <a:rPr lang="cs-CZ" altLang="cs-CZ" sz="2200" dirty="0">
                <a:cs typeface="Tahoma" panose="020B0604030504040204" pitchFamily="34" charset="0"/>
              </a:rPr>
              <a:t>)</a:t>
            </a:r>
          </a:p>
          <a:p>
            <a:pPr marL="488950" indent="-457200" algn="just">
              <a:spcBef>
                <a:spcPct val="0"/>
              </a:spcBef>
              <a:buClrTx/>
              <a:buSzPct val="100000"/>
              <a:buFontTx/>
              <a:buAutoNum type="arabicParenR"/>
              <a:defRPr/>
            </a:pPr>
            <a:r>
              <a:rPr lang="es-ES" altLang="cs-CZ" sz="2200" dirty="0">
                <a:cs typeface="Tahoma" panose="020B0604030504040204" pitchFamily="34" charset="0"/>
              </a:rPr>
              <a:t>Compuestos yuxtapuestos</a:t>
            </a:r>
            <a:r>
              <a:rPr lang="cs-CZ" altLang="cs-CZ" sz="2200" dirty="0">
                <a:cs typeface="Tahoma" panose="020B0604030504040204" pitchFamily="34" charset="0"/>
              </a:rPr>
              <a:t> (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pájaro mosca, fecha límite, verde botella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…</a:t>
            </a:r>
            <a:r>
              <a:rPr lang="es-ES" altLang="cs-CZ" sz="2200" dirty="0">
                <a:cs typeface="Tahoma" panose="020B0604030504040204" pitchFamily="34" charset="0"/>
              </a:rPr>
              <a:t>)</a:t>
            </a:r>
            <a:endParaRPr lang="cs-CZ" altLang="cs-CZ" sz="2200" dirty="0">
              <a:cs typeface="Tahoma" panose="020B0604030504040204" pitchFamily="34" charset="0"/>
            </a:endParaRPr>
          </a:p>
          <a:p>
            <a:pPr marL="488950" indent="-457200" algn="just">
              <a:spcBef>
                <a:spcPct val="0"/>
              </a:spcBef>
              <a:buClrTx/>
              <a:buSzPct val="100000"/>
              <a:buFontTx/>
              <a:buAutoNum type="arabicParenR"/>
              <a:defRPr/>
            </a:pPr>
            <a:r>
              <a:rPr lang="es-ES" altLang="cs-CZ" sz="2200" dirty="0">
                <a:cs typeface="Tahoma" panose="020B0604030504040204" pitchFamily="34" charset="0"/>
              </a:rPr>
              <a:t>Compuestos de nombre y adjetivo (</a:t>
            </a:r>
            <a:r>
              <a:rPr lang="es-ES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llave inglesa, oso blanco, agua pesada</a:t>
            </a:r>
            <a:r>
              <a:rPr lang="cs-CZ" altLang="cs-CZ" sz="22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…</a:t>
            </a:r>
            <a:r>
              <a:rPr lang="cs-CZ" altLang="cs-CZ" sz="2200" dirty="0">
                <a:cs typeface="Tahoma" panose="020B0604030504040204" pitchFamily="34" charset="0"/>
              </a:rPr>
              <a:t>)</a:t>
            </a:r>
            <a:endParaRPr lang="es-ES" altLang="cs-CZ" sz="22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143472"/>
      </p:ext>
    </p:extLst>
  </p:cSld>
  <p:clrMapOvr>
    <a:masterClrMapping/>
  </p:clrMapOvr>
  <p:transition spd="med" advTm="64095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Fijación</a:t>
            </a:r>
            <a:r>
              <a:rPr lang="cs-CZ" altLang="cs-CZ" b="1" dirty="0"/>
              <a:t> interna de los </a:t>
            </a:r>
            <a:r>
              <a:rPr lang="cs-CZ" altLang="cs-CZ" b="1" dirty="0" err="1"/>
              <a:t>compuestos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>
              <a:buClrTx/>
              <a:buNone/>
              <a:defRPr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1) 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Fijación semántica</a:t>
            </a: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:</a:t>
            </a:r>
          </a:p>
          <a:p>
            <a:pPr marL="0">
              <a:buClrTx/>
              <a:buNone/>
              <a:defRPr/>
            </a:pPr>
            <a:r>
              <a:rPr lang="es-ES" altLang="cs-CZ" sz="2400" dirty="0">
                <a:cs typeface="Tahoma" panose="020B0604030504040204" pitchFamily="34" charset="0"/>
              </a:rPr>
              <a:t>Significado unitario y unidad referencial 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aguardiente, aguama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rina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diente de león, águila real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pata de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gallo</a:t>
            </a:r>
            <a:r>
              <a:rPr lang="es-ES" altLang="cs-CZ" sz="2400" dirty="0">
                <a:cs typeface="Tahoma" panose="020B0604030504040204" pitchFamily="34" charset="0"/>
              </a:rPr>
              <a:t>)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endParaRPr lang="cs-CZ" altLang="cs-CZ" sz="900" dirty="0">
              <a:cs typeface="Tahoma" panose="020B0604030504040204" pitchFamily="34" charset="0"/>
            </a:endParaRPr>
          </a:p>
          <a:p>
            <a:pPr marL="488950" indent="-457200">
              <a:spcBef>
                <a:spcPct val="0"/>
              </a:spcBef>
              <a:buClrTx/>
              <a:buSzPct val="100000"/>
              <a:buFontTx/>
              <a:buAutoNum type="alphaLcParenR"/>
              <a:defRPr/>
            </a:pPr>
            <a:r>
              <a:rPr lang="es-ES" altLang="cs-CZ" sz="2400" b="1" dirty="0">
                <a:cs typeface="Tahoma" panose="020B0604030504040204" pitchFamily="34" charset="0"/>
              </a:rPr>
              <a:t>Compuestos endocéntricos</a:t>
            </a:r>
            <a:r>
              <a:rPr lang="cs-CZ" altLang="cs-CZ" sz="2400" b="1" dirty="0">
                <a:cs typeface="Tahoma" panose="020B0604030504040204" pitchFamily="34" charset="0"/>
              </a:rPr>
              <a:t>:</a:t>
            </a:r>
            <a:r>
              <a:rPr lang="cs-CZ" altLang="cs-CZ" sz="2400" dirty="0">
                <a:cs typeface="Tahoma" panose="020B0604030504040204" pitchFamily="34" charset="0"/>
              </a:rPr>
              <a:t> con el </a:t>
            </a:r>
            <a:r>
              <a:rPr lang="es-ES" altLang="cs-CZ" sz="2400" dirty="0">
                <a:cs typeface="Tahoma" panose="020B0604030504040204" pitchFamily="34" charset="0"/>
              </a:rPr>
              <a:t>núcleo que encierra el significado general del compuesto (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hoja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lata,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tela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raña, alti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planicie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águila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rea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l…</a:t>
            </a:r>
            <a:r>
              <a:rPr lang="cs-CZ" altLang="cs-CZ" sz="2400" dirty="0">
                <a:cs typeface="Tahoma" panose="020B0604030504040204" pitchFamily="34" charset="0"/>
              </a:rPr>
              <a:t>).</a:t>
            </a:r>
          </a:p>
          <a:p>
            <a:pPr marL="488950" indent="-457200">
              <a:spcBef>
                <a:spcPts val="600"/>
              </a:spcBef>
              <a:buClrTx/>
              <a:buSzPct val="100000"/>
              <a:buFontTx/>
              <a:buAutoNum type="alphaLcParenR"/>
              <a:defRPr/>
            </a:pPr>
            <a:r>
              <a:rPr lang="es-ES" altLang="cs-CZ" sz="2400" b="1" dirty="0">
                <a:cs typeface="Tahoma" panose="020B0604030504040204" pitchFamily="34" charset="0"/>
              </a:rPr>
              <a:t>Compuestos exocéntricos</a:t>
            </a:r>
            <a:r>
              <a:rPr lang="cs-CZ" altLang="cs-CZ" sz="2400" b="1" dirty="0">
                <a:cs typeface="Tahoma" panose="020B0604030504040204" pitchFamily="34" charset="0"/>
              </a:rPr>
              <a:t>: </a:t>
            </a:r>
            <a:r>
              <a:rPr lang="cs-CZ" altLang="cs-CZ" sz="2400" dirty="0">
                <a:cs typeface="Tahoma" panose="020B0604030504040204" pitchFamily="34" charset="0"/>
              </a:rPr>
              <a:t>sin </a:t>
            </a:r>
            <a:r>
              <a:rPr lang="es-ES" altLang="cs-CZ" sz="2400" dirty="0">
                <a:cs typeface="Tahoma" panose="020B0604030504040204" pitchFamily="34" charset="0"/>
              </a:rPr>
              <a:t>núcleo identificable </a:t>
            </a:r>
            <a:r>
              <a:rPr lang="cs-CZ" altLang="cs-CZ" sz="2400" dirty="0">
                <a:cs typeface="Tahoma" panose="020B0604030504040204" pitchFamily="34" charset="0"/>
              </a:rPr>
              <a:t>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aguamarina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aguardiente, ciempiés, sacacorchos</a:t>
            </a:r>
            <a:r>
              <a:rPr lang="cs-CZ" altLang="cs-CZ" sz="2400" dirty="0">
                <a:cs typeface="Tahoma" panose="020B0604030504040204" pitchFamily="34" charset="0"/>
              </a:rPr>
              <a:t>)</a:t>
            </a:r>
          </a:p>
          <a:p>
            <a:pPr marL="31750" indent="0" algn="just">
              <a:spcBef>
                <a:spcPct val="0"/>
              </a:spcBef>
              <a:buClrTx/>
              <a:buNone/>
              <a:defRPr/>
            </a:pPr>
            <a:endParaRPr lang="cs-CZ" altLang="cs-CZ" sz="1500" b="1" dirty="0">
              <a:cs typeface="Tahoma" panose="020B0604030504040204" pitchFamily="34" charset="0"/>
            </a:endParaRPr>
          </a:p>
          <a:p>
            <a:pPr marL="31750" indent="0" algn="just">
              <a:spcBef>
                <a:spcPct val="0"/>
              </a:spcBef>
              <a:buClrTx/>
              <a:buNone/>
              <a:defRPr/>
            </a:pPr>
            <a:r>
              <a:rPr lang="es-ES" altLang="cs-CZ" b="1" dirty="0">
                <a:cs typeface="Tahoma" panose="020B0604030504040204" pitchFamily="34" charset="0"/>
              </a:rPr>
              <a:t>Diferente grado de idiomaticidad</a:t>
            </a:r>
            <a:r>
              <a:rPr lang="cs-CZ" altLang="cs-CZ" b="1" dirty="0">
                <a:cs typeface="Tahoma" panose="020B0604030504040204" pitchFamily="34" charset="0"/>
              </a:rPr>
              <a:t> o </a:t>
            </a:r>
            <a:r>
              <a:rPr lang="es-ES" altLang="cs-CZ" b="1" dirty="0">
                <a:cs typeface="Tahoma" panose="020B0604030504040204" pitchFamily="34" charset="0"/>
              </a:rPr>
              <a:t>composicionalidad </a:t>
            </a:r>
            <a:r>
              <a:rPr lang="cs-CZ" altLang="cs-CZ" dirty="0">
                <a:cs typeface="Tahoma" panose="020B0604030504040204" pitchFamily="34" charset="0"/>
              </a:rPr>
              <a:t>(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d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iente de león </a:t>
            </a:r>
            <a:r>
              <a:rPr lang="cs-CZ" altLang="cs-CZ" dirty="0">
                <a:cs typeface="Tahoma" panose="020B0604030504040204" pitchFamily="34" charset="0"/>
              </a:rPr>
              <a:t>vs.</a:t>
            </a:r>
            <a:r>
              <a:rPr lang="cs-CZ" altLang="cs-CZ" i="1" dirty="0">
                <a:cs typeface="Tahoma" panose="020B0604030504040204" pitchFamily="34" charset="0"/>
              </a:rPr>
              <a:t> 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oso blanco</a:t>
            </a:r>
            <a:r>
              <a:rPr lang="cs-CZ" altLang="cs-CZ" dirty="0">
                <a:cs typeface="Tahoma" panose="020B0604030504040204" pitchFamily="34" charset="0"/>
              </a:rPr>
              <a:t>).</a:t>
            </a:r>
            <a:endParaRPr lang="es-ES" altLang="cs-CZ" dirty="0">
              <a:cs typeface="Tahoma" panose="020B0604030504040204" pitchFamily="34" charset="0"/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endParaRPr lang="es-ES" altLang="cs-CZ" sz="22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01992"/>
      </p:ext>
    </p:extLst>
  </p:cSld>
  <p:clrMapOvr>
    <a:masterClrMapping/>
  </p:clrMapOvr>
  <p:transition spd="med" advTm="76015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Fijación</a:t>
            </a:r>
            <a:r>
              <a:rPr lang="cs-CZ" altLang="cs-CZ" b="1" dirty="0"/>
              <a:t> interna de los </a:t>
            </a:r>
            <a:r>
              <a:rPr lang="cs-CZ" altLang="cs-CZ" b="1" dirty="0" err="1"/>
              <a:t>compuestos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None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2. </a:t>
            </a: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Fijación morfosintáctica:</a:t>
            </a:r>
          </a:p>
          <a:p>
            <a:pPr marL="457200" indent="-457200">
              <a:buClrTx/>
              <a:buSzPct val="100000"/>
              <a:buFont typeface="+mj-lt"/>
              <a:buAutoNum type="alphaLcParenR"/>
            </a:pPr>
            <a:r>
              <a:rPr lang="es-ES" altLang="cs-CZ" sz="2400" b="1" dirty="0">
                <a:cs typeface="Tahoma" panose="020B0604030504040204" pitchFamily="34" charset="0"/>
              </a:rPr>
              <a:t>Fijación del orden de los constituyentes </a:t>
            </a:r>
            <a:r>
              <a:rPr lang="es-ES" altLang="cs-CZ" sz="2400" dirty="0">
                <a:cs typeface="Tahoma" panose="020B0604030504040204" pitchFamily="34" charset="0"/>
              </a:rPr>
              <a:t>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altavoz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&gt;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*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vozalta, blanquiazul 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&gt; *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azulblanco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;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águila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real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&gt; *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real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águila</a:t>
            </a:r>
            <a:r>
              <a:rPr lang="es-ES" altLang="cs-CZ" sz="2400" dirty="0">
                <a:cs typeface="Tahoma" panose="020B0604030504040204" pitchFamily="34" charset="0"/>
              </a:rPr>
              <a:t>)</a:t>
            </a:r>
          </a:p>
          <a:p>
            <a:pPr marL="457200" indent="-457200">
              <a:buClrTx/>
              <a:buSzPct val="100000"/>
              <a:buFont typeface="+mj-lt"/>
              <a:buAutoNum type="alphaLcParenR"/>
            </a:pPr>
            <a:r>
              <a:rPr lang="es-ES" altLang="cs-CZ" sz="2400" b="1" dirty="0">
                <a:cs typeface="Tahoma" panose="020B0604030504040204" pitchFamily="34" charset="0"/>
              </a:rPr>
              <a:t>Fijación de las categorías gramaticales (número, género): </a:t>
            </a:r>
            <a:r>
              <a:rPr lang="cs-CZ" altLang="cs-CZ" sz="2400" b="1" dirty="0">
                <a:cs typeface="Tahoma" panose="020B0604030504040204" pitchFamily="34" charset="0"/>
              </a:rPr>
              <a:t>        </a:t>
            </a:r>
            <a:r>
              <a:rPr lang="es-ES" altLang="cs-CZ" sz="2400" dirty="0">
                <a:cs typeface="Tahoma" panose="020B0604030504040204" pitchFamily="34" charset="0"/>
              </a:rPr>
              <a:t>solo en los compuestos gráficos 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altavoz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&gt;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altavoc</a:t>
            </a:r>
            <a:r>
              <a:rPr lang="cs-CZ" altLang="cs-CZ" sz="2400" i="1" u="sng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es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cs-CZ" altLang="cs-CZ" sz="2400" dirty="0">
                <a:cs typeface="Tahoma" panose="020B0604030504040204" pitchFamily="34" charset="0"/>
              </a:rPr>
              <a:t>no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*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alta</a:t>
            </a:r>
            <a:r>
              <a:rPr lang="cs-CZ" altLang="cs-CZ" sz="2400" i="1" u="sng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s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voc</a:t>
            </a:r>
            <a:r>
              <a:rPr lang="cs-CZ" altLang="cs-CZ" sz="2400" i="1" u="sng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es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;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sordomudo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&gt;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sordomud</a:t>
            </a:r>
            <a:r>
              <a:rPr lang="cs-CZ" altLang="cs-CZ" sz="2400" i="1" u="sng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as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, </a:t>
            </a:r>
            <a:r>
              <a:rPr lang="cs-CZ" altLang="cs-CZ" sz="2400" dirty="0">
                <a:cs typeface="Tahoma" panose="020B0604030504040204" pitchFamily="34" charset="0"/>
              </a:rPr>
              <a:t>no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sordasmudas</a:t>
            </a:r>
            <a:r>
              <a:rPr lang="cs-CZ" altLang="cs-CZ" sz="2400" dirty="0">
                <a:cs typeface="Tahoma" panose="020B0604030504040204" pitchFamily="34" charset="0"/>
              </a:rPr>
              <a:t>)</a:t>
            </a:r>
            <a:r>
              <a:rPr lang="es-ES" altLang="cs-CZ" sz="2400" dirty="0">
                <a:cs typeface="Tahoma" panose="020B0604030504040204" pitchFamily="34" charset="0"/>
              </a:rPr>
              <a:t>. Fluctuación: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hombres rana</a:t>
            </a:r>
            <a:r>
              <a:rPr lang="cs-CZ" altLang="cs-CZ" sz="2400" i="1" dirty="0">
                <a:cs typeface="Tahoma" panose="020B0604030504040204" pitchFamily="34" charset="0"/>
              </a:rPr>
              <a:t> vs.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palabras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clave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/s, casas cuartel/es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.</a:t>
            </a:r>
            <a:endParaRPr lang="es-ES" altLang="cs-CZ" sz="2400" dirty="0">
              <a:cs typeface="Tahoma" panose="020B0604030504040204" pitchFamily="34" charset="0"/>
            </a:endParaRPr>
          </a:p>
          <a:p>
            <a:pPr marL="457200" indent="-457200">
              <a:buClrTx/>
              <a:buSzPct val="100000"/>
              <a:buFont typeface="+mj-lt"/>
              <a:buAutoNum type="alphaLcParenR"/>
            </a:pPr>
            <a:r>
              <a:rPr lang="es-ES" altLang="cs-CZ" sz="2400" b="1" dirty="0">
                <a:cs typeface="Tahoma" panose="020B0604030504040204" pitchFamily="34" charset="0"/>
              </a:rPr>
              <a:t>Fijación del inventario de los constituyentes </a:t>
            </a:r>
            <a:r>
              <a:rPr lang="es-ES" altLang="cs-CZ" sz="2400" dirty="0">
                <a:cs typeface="Tahoma" panose="020B0604030504040204" pitchFamily="34" charset="0"/>
              </a:rPr>
              <a:t>(imposibilidad </a:t>
            </a:r>
            <a:r>
              <a:rPr lang="cs-CZ" altLang="cs-CZ" sz="2400" dirty="0">
                <a:cs typeface="Tahoma" panose="020B0604030504040204" pitchFamily="34" charset="0"/>
              </a:rPr>
              <a:t>     </a:t>
            </a:r>
            <a:r>
              <a:rPr lang="es-ES" altLang="cs-CZ" sz="2400" dirty="0">
                <a:cs typeface="Tahoma" panose="020B0604030504040204" pitchFamily="34" charset="0"/>
              </a:rPr>
              <a:t>de su elisión o modificación parcial: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brazo gitano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vs.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brazo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 caja fuerte </a:t>
            </a:r>
            <a:r>
              <a:rPr lang="cs-CZ" altLang="cs-CZ" sz="2400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vs.</a:t>
            </a:r>
            <a:r>
              <a:rPr lang="cs-CZ" altLang="cs-CZ" sz="2400" i="1" dirty="0">
                <a:cs typeface="Tahoma" panose="020B0604030504040204" pitchFamily="34" charset="0"/>
              </a:rPr>
              <a:t> 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una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ahoma" panose="020B0604030504040204" pitchFamily="34" charset="0"/>
              </a:rPr>
              <a:t>caja muy fuerte</a:t>
            </a:r>
            <a:r>
              <a:rPr lang="cs-CZ" altLang="cs-CZ" sz="2400" dirty="0">
                <a:cs typeface="Tahoma" panose="020B0604030504040204" pitchFamily="34" charset="0"/>
              </a:rPr>
              <a:t>).</a:t>
            </a:r>
            <a:endParaRPr lang="es-ES" altLang="cs-CZ" sz="2400" dirty="0">
              <a:cs typeface="Tahoma" panose="020B0604030504040204" pitchFamily="34" charset="0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21094"/>
      </p:ext>
    </p:extLst>
  </p:cSld>
  <p:clrMapOvr>
    <a:masterClrMapping/>
  </p:clrMapOvr>
  <p:transition spd="med" advTm="91945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ts val="0"/>
              </a:spcBef>
              <a:defRPr/>
            </a:pPr>
            <a:r>
              <a:rPr lang="es-ES" altLang="cs-CZ" b="1" dirty="0"/>
              <a:t>Compuestos con bases clásicas </a:t>
            </a:r>
            <a:br>
              <a:rPr lang="es-ES" altLang="cs-CZ" b="1" dirty="0"/>
            </a:br>
            <a:r>
              <a:rPr lang="es-ES" altLang="cs-CZ" b="1" dirty="0"/>
              <a:t>(temas cultos, afijoides)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marL="0">
              <a:lnSpc>
                <a:spcPct val="90000"/>
              </a:lnSpc>
              <a:buClrTx/>
              <a:buNone/>
              <a:defRPr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Particularidades:</a:t>
            </a:r>
            <a:r>
              <a:rPr lang="es-ES" altLang="cs-CZ" sz="2400" b="1" dirty="0"/>
              <a:t> </a:t>
            </a:r>
            <a:endParaRPr lang="cs-CZ" altLang="cs-CZ" sz="2400" b="1" dirty="0"/>
          </a:p>
          <a:p>
            <a:pPr marL="141287" indent="-457200" algn="just">
              <a:lnSpc>
                <a:spcPct val="90000"/>
              </a:lnSpc>
              <a:buClrTx/>
              <a:buSzPct val="100000"/>
              <a:buFontTx/>
              <a:buAutoNum type="arabicParenR"/>
              <a:defRPr/>
            </a:pPr>
            <a:r>
              <a:rPr lang="cs-CZ" altLang="cs-CZ" sz="2400" dirty="0"/>
              <a:t>O</a:t>
            </a:r>
            <a:r>
              <a:rPr lang="es-ES" altLang="cs-CZ" sz="2400" dirty="0"/>
              <a:t>riginalmente palabras grieg</a:t>
            </a:r>
            <a:r>
              <a:rPr lang="cs-CZ" altLang="cs-CZ" sz="2400" dirty="0"/>
              <a:t>as</a:t>
            </a:r>
            <a:r>
              <a:rPr lang="es-ES" altLang="cs-CZ" sz="2400" dirty="0"/>
              <a:t> o latin</a:t>
            </a:r>
            <a:r>
              <a:rPr lang="cs-CZ" altLang="cs-CZ" sz="2400" dirty="0"/>
              <a:t>as, en el </a:t>
            </a:r>
            <a:r>
              <a:rPr lang="cs-CZ" altLang="cs-CZ" sz="2400" dirty="0" err="1"/>
              <a:t>espa</a:t>
            </a:r>
            <a:r>
              <a:rPr lang="es-ES" altLang="cs-CZ" sz="2400" dirty="0"/>
              <a:t>ñol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tan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solo</a:t>
            </a:r>
            <a:r>
              <a:rPr lang="cs-CZ" altLang="cs-CZ" sz="2400" dirty="0"/>
              <a:t> </a:t>
            </a:r>
            <a:r>
              <a:rPr lang="es-ES" altLang="cs-CZ" sz="2400" dirty="0"/>
              <a:t>morfemas ligados</a:t>
            </a:r>
            <a:r>
              <a:rPr lang="cs-CZ" altLang="cs-CZ" sz="2400" dirty="0"/>
              <a:t> (pero </a:t>
            </a:r>
            <a:r>
              <a:rPr lang="es-ES" altLang="cs-CZ" sz="2400" dirty="0"/>
              <a:t>con significado léxico</a:t>
            </a:r>
            <a:r>
              <a:rPr lang="cs-CZ" altLang="cs-CZ" sz="2400" dirty="0"/>
              <a:t>, p. ej.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geo-, hidro-</a:t>
            </a:r>
            <a:r>
              <a:rPr lang="cs-CZ" altLang="cs-CZ" sz="2400" dirty="0"/>
              <a:t>)</a:t>
            </a:r>
            <a:r>
              <a:rPr lang="es-ES" altLang="cs-CZ" sz="2400" dirty="0"/>
              <a:t>.</a:t>
            </a:r>
            <a:endParaRPr lang="cs-CZ" altLang="cs-CZ" sz="2400" dirty="0"/>
          </a:p>
          <a:p>
            <a:pPr marL="141287" indent="-457200" algn="just">
              <a:lnSpc>
                <a:spcPct val="90000"/>
              </a:lnSpc>
              <a:buClrTx/>
              <a:buSzPct val="100000"/>
              <a:buFontTx/>
              <a:buAutoNum type="arabicParenR"/>
              <a:defRPr/>
            </a:pPr>
            <a:r>
              <a:rPr lang="cs-CZ" altLang="cs-CZ" sz="2400" dirty="0"/>
              <a:t>F</a:t>
            </a:r>
            <a:r>
              <a:rPr lang="es-ES" altLang="cs-CZ" sz="2400" dirty="0"/>
              <a:t>lexibilidad posicional 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micro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bio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vs.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bio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logía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necró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filo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vs.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filó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logo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geó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grafo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vs.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grafó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logo</a:t>
            </a:r>
            <a:r>
              <a:rPr lang="es-ES" altLang="cs-CZ" sz="2400" dirty="0"/>
              <a:t>)</a:t>
            </a:r>
            <a:endParaRPr lang="cs-CZ" altLang="cs-CZ" sz="2400" dirty="0"/>
          </a:p>
          <a:p>
            <a:pPr marL="141287" indent="-457200" algn="just">
              <a:lnSpc>
                <a:spcPct val="90000"/>
              </a:lnSpc>
              <a:buClrTx/>
              <a:buSzPct val="100000"/>
              <a:buFontTx/>
              <a:buAutoNum type="arabicParenR"/>
              <a:defRPr/>
            </a:pPr>
            <a:r>
              <a:rPr lang="es-ES" altLang="cs-CZ" sz="2400" dirty="0"/>
              <a:t>Capacidad de combinarse entre sí 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herbívoro, antropófago, filántropo</a:t>
            </a:r>
            <a:r>
              <a:rPr lang="es-ES" altLang="cs-CZ" sz="2400" dirty="0"/>
              <a:t>)</a:t>
            </a:r>
            <a:endParaRPr lang="cs-CZ" altLang="cs-CZ" sz="2400" dirty="0"/>
          </a:p>
          <a:p>
            <a:pPr marL="141287" indent="-457200" algn="just">
              <a:lnSpc>
                <a:spcPct val="90000"/>
              </a:lnSpc>
              <a:buClrTx/>
              <a:buSzPct val="100000"/>
              <a:buFontTx/>
              <a:buAutoNum type="arabicParenR"/>
              <a:defRPr/>
            </a:pPr>
            <a:r>
              <a:rPr lang="es-ES" altLang="cs-CZ" sz="2400" dirty="0"/>
              <a:t>Capacidad para formar palabras con afijos 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neuro-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neuró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tico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-grafo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ágrafo</a:t>
            </a:r>
            <a:r>
              <a:rPr lang="es-ES" altLang="cs-CZ" sz="2400" dirty="0"/>
              <a:t>)</a:t>
            </a:r>
            <a:endParaRPr lang="es-ES" altLang="cs-CZ" sz="2400" i="1" dirty="0"/>
          </a:p>
          <a:p>
            <a:pPr>
              <a:lnSpc>
                <a:spcPct val="90000"/>
              </a:lnSpc>
              <a:buClrTx/>
              <a:buNone/>
              <a:defRPr/>
            </a:pPr>
            <a:r>
              <a:rPr lang="cs-CZ" altLang="cs-CZ" sz="900" dirty="0"/>
              <a:t> 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400" b="1" dirty="0"/>
              <a:t>En la morfología española contemporánea, los temas cultos se consideran </a:t>
            </a:r>
            <a:r>
              <a:rPr lang="es-ES" altLang="cs-CZ" sz="2400" b="1" u="sng" dirty="0"/>
              <a:t>elementos compositivos</a:t>
            </a:r>
            <a:r>
              <a:rPr lang="es-ES" altLang="cs-CZ" sz="2400" b="1" dirty="0"/>
              <a:t>.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endParaRPr lang="es-ES" altLang="cs-CZ" sz="22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1945"/>
      </p:ext>
    </p:extLst>
  </p:cSld>
  <p:clrMapOvr>
    <a:masterClrMapping/>
  </p:clrMapOvr>
  <p:transition spd="med" advTm="82774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ts val="0"/>
              </a:spcBef>
              <a:defRPr/>
            </a:pPr>
            <a:r>
              <a:rPr lang="es-ES" altLang="cs-CZ" b="1" dirty="0"/>
              <a:t>Acronimia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cs-CZ" altLang="cs-CZ" sz="2600" b="1" dirty="0"/>
              <a:t>La a</a:t>
            </a:r>
            <a:r>
              <a:rPr lang="es-ES" altLang="cs-CZ" sz="2600" b="1" dirty="0"/>
              <a:t>cronimia</a:t>
            </a:r>
            <a:r>
              <a:rPr lang="cs-CZ" altLang="cs-CZ" sz="2600" b="1" dirty="0"/>
              <a:t> es</a:t>
            </a:r>
            <a:r>
              <a:rPr lang="es-ES" altLang="cs-CZ" sz="2600" b="1" dirty="0"/>
              <a:t> un tipo especial de composición </a:t>
            </a:r>
            <a:r>
              <a:rPr lang="cs-CZ" altLang="cs-CZ" sz="2600" b="1" dirty="0"/>
              <a:t>co</a:t>
            </a:r>
            <a:r>
              <a:rPr lang="es-ES" altLang="cs-CZ" sz="2600" b="1" dirty="0"/>
              <a:t>n lexe</a:t>
            </a:r>
            <a:r>
              <a:rPr lang="cs-CZ" altLang="cs-CZ" sz="2600" b="1" dirty="0"/>
              <a:t>-</a:t>
            </a:r>
            <a:r>
              <a:rPr lang="es-ES" altLang="cs-CZ" sz="2600" b="1" dirty="0"/>
              <a:t>mas truncados</a:t>
            </a:r>
            <a:r>
              <a:rPr lang="cs-CZ" altLang="cs-CZ" sz="2600" b="1" dirty="0"/>
              <a:t>.</a:t>
            </a:r>
            <a:r>
              <a:rPr lang="es-ES" altLang="cs-CZ" sz="2600" b="1" dirty="0"/>
              <a:t> </a:t>
            </a:r>
            <a:endParaRPr lang="cs-CZ" altLang="cs-CZ" sz="2600" b="1" dirty="0"/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Tipos de acrónimos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endParaRPr lang="es-ES" altLang="cs-CZ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ts val="1200"/>
              </a:spcAft>
              <a:buClrTx/>
              <a:buNone/>
              <a:defRPr/>
            </a:pPr>
            <a:r>
              <a:rPr lang="cs-CZ" altLang="cs-CZ" sz="2400" b="1" dirty="0"/>
              <a:t>1) Con a</a:t>
            </a:r>
            <a:r>
              <a:rPr lang="es-ES" altLang="cs-CZ" sz="2400" b="1" dirty="0"/>
              <a:t>mbos elementos truncados (acortados</a:t>
            </a:r>
            <a:r>
              <a:rPr lang="cs-CZ" altLang="cs-CZ" sz="2400" b="1" dirty="0"/>
              <a:t>):</a:t>
            </a:r>
          </a:p>
          <a:p>
            <a:pPr marL="0" indent="0" algn="just">
              <a:spcBef>
                <a:spcPts val="0"/>
              </a:spcBef>
              <a:buClrTx/>
              <a:buNone/>
              <a:defRPr/>
            </a:pP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televisión</a:t>
            </a:r>
            <a:r>
              <a:rPr lang="es-ES" altLang="cs-CZ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+ 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muñecos</a:t>
            </a:r>
            <a:r>
              <a:rPr lang="es-ES" altLang="cs-CZ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teleñecos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   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democracia</a:t>
            </a:r>
            <a:r>
              <a:rPr lang="es-ES" altLang="cs-CZ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+ 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dictadura</a:t>
            </a:r>
            <a:r>
              <a:rPr lang="es-ES" altLang="cs-CZ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democratura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cibernética </a:t>
            </a:r>
            <a:r>
              <a:rPr lang="es-ES" altLang="cs-CZ" dirty="0">
                <a:solidFill>
                  <a:schemeClr val="bg2">
                    <a:lumMod val="40000"/>
                    <a:lumOff val="60000"/>
                  </a:schemeClr>
                </a:solidFill>
              </a:rPr>
              <a:t>+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astronauta</a:t>
            </a:r>
            <a:r>
              <a:rPr lang="es-ES" altLang="cs-CZ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&gt; 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cibernauta</a:t>
            </a:r>
          </a:p>
          <a:p>
            <a:pPr marL="0" indent="0">
              <a:lnSpc>
                <a:spcPct val="90000"/>
              </a:lnSpc>
              <a:buClrTx/>
              <a:buNone/>
              <a:defRPr/>
            </a:pPr>
            <a:endParaRPr lang="cs-CZ" altLang="cs-CZ" sz="900" i="1" dirty="0"/>
          </a:p>
          <a:p>
            <a:pPr marL="0" indent="0">
              <a:lnSpc>
                <a:spcPct val="90000"/>
              </a:lnSpc>
              <a:spcAft>
                <a:spcPts val="1200"/>
              </a:spcAft>
              <a:buClrTx/>
              <a:buNone/>
              <a:defRPr/>
            </a:pPr>
            <a:r>
              <a:rPr lang="es-ES" altLang="cs-CZ" sz="2400" b="1" dirty="0"/>
              <a:t>2) </a:t>
            </a:r>
            <a:r>
              <a:rPr lang="cs-CZ" altLang="cs-CZ" sz="2400" b="1" dirty="0"/>
              <a:t>Con la </a:t>
            </a:r>
            <a:r>
              <a:rPr lang="es-ES" altLang="cs-CZ" sz="2400" b="1" dirty="0"/>
              <a:t>primera</a:t>
            </a:r>
            <a:r>
              <a:rPr lang="cs-CZ" altLang="cs-CZ" sz="2400" b="1" dirty="0"/>
              <a:t> p</a:t>
            </a:r>
            <a:r>
              <a:rPr lang="es-ES" altLang="cs-CZ" sz="2400" b="1" dirty="0"/>
              <a:t>alabra acortada y </a:t>
            </a:r>
            <a:r>
              <a:rPr lang="cs-CZ" altLang="cs-CZ" sz="2400" b="1" dirty="0"/>
              <a:t>la </a:t>
            </a:r>
            <a:r>
              <a:rPr lang="es-ES" altLang="cs-CZ" sz="2400" b="1" dirty="0"/>
              <a:t>segunda completa: 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publicidad + reportaje &gt; publirreportaje</a:t>
            </a:r>
            <a:r>
              <a:rPr lang="cs-CZ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; </a:t>
            </a:r>
            <a:r>
              <a:rPr lang="es-ES" altLang="cs-CZ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documental + serie &gt; docuserie</a:t>
            </a:r>
            <a:endParaRPr lang="es-ES" altLang="cs-CZ" sz="22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545923"/>
      </p:ext>
    </p:extLst>
  </p:cSld>
  <p:clrMapOvr>
    <a:masterClrMapping/>
  </p:clrMapOvr>
  <p:transition spd="med" advTm="8173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4386</TotalTime>
  <Words>877</Words>
  <Application>Microsoft Office PowerPoint</Application>
  <PresentationFormat>Širokoúhlá obrazovka</PresentationFormat>
  <Paragraphs>100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</vt:lpstr>
      <vt:lpstr>Prezentace aplikace PowerPoint</vt:lpstr>
      <vt:lpstr>Parasíntesis</vt:lpstr>
      <vt:lpstr>Tipos de parasíntesis</vt:lpstr>
      <vt:lpstr>Composición</vt:lpstr>
      <vt:lpstr>Tipos de compuestos</vt:lpstr>
      <vt:lpstr>Fijación interna de los compuestos</vt:lpstr>
      <vt:lpstr>Fijación interna de los compuestos</vt:lpstr>
      <vt:lpstr>Compuestos con bases clásicas  (temas cultos, afijoides)</vt:lpstr>
      <vt:lpstr>Acronimia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Stehlík</dc:creator>
  <cp:lastModifiedBy>Petr Stehlík</cp:lastModifiedBy>
  <cp:revision>322</cp:revision>
  <dcterms:created xsi:type="dcterms:W3CDTF">2020-09-30T07:04:29Z</dcterms:created>
  <dcterms:modified xsi:type="dcterms:W3CDTF">2021-01-04T10:44:31Z</dcterms:modified>
</cp:coreProperties>
</file>