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458" r:id="rId4"/>
    <p:sldId id="470" r:id="rId5"/>
    <p:sldId id="460" r:id="rId6"/>
    <p:sldId id="461" r:id="rId7"/>
    <p:sldId id="462" r:id="rId8"/>
    <p:sldId id="463" r:id="rId9"/>
    <p:sldId id="464" r:id="rId10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6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03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952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1210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9133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5679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4079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766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22/11/2020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22/11/2020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22/11/2020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22/11/2020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22/11/2020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22/11/2020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22/11/2020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C81E007-5F1D-47B1-83FC-44FAEB550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Španělská lingvistika I</a:t>
            </a:r>
          </a:p>
          <a:p>
            <a:pPr algn="ctr">
              <a:spcBef>
                <a:spcPts val="1200"/>
              </a:spcBef>
              <a:buClrTx/>
            </a:pPr>
            <a:r>
              <a:rPr lang="cs-CZ" sz="3600" b="1" dirty="0">
                <a:solidFill>
                  <a:schemeClr val="tx1"/>
                </a:solidFill>
                <a:latin typeface="+mn-lt"/>
              </a:rPr>
              <a:t>2. Morfologie španělštiny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(7)</a:t>
            </a:r>
          </a:p>
          <a:p>
            <a:pPr algn="ctr"/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Tm="31515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452718"/>
            <a:ext cx="9404723" cy="1400530"/>
          </a:xfrm>
        </p:spPr>
        <p:txBody>
          <a:bodyPr/>
          <a:lstStyle/>
          <a:p>
            <a:pPr algn="ctr"/>
            <a:r>
              <a:rPr lang="cs-CZ" b="1" dirty="0"/>
              <a:t>Základní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indent="0" algn="just">
              <a:spcBef>
                <a:spcPct val="0"/>
              </a:spcBef>
              <a:buClrTx/>
              <a:buNone/>
            </a:pPr>
            <a:endParaRPr lang="cs-CZ" altLang="cs-CZ" sz="2600" dirty="0">
              <a:latin typeface="+mn-lt"/>
            </a:endParaRPr>
          </a:p>
          <a:p>
            <a:pPr indent="0" algn="just">
              <a:spcBef>
                <a:spcPct val="0"/>
              </a:spcBef>
              <a:buClrTx/>
              <a:buNone/>
            </a:pPr>
            <a:r>
              <a:rPr lang="es-ES" sz="2600" cap="all" dirty="0"/>
              <a:t>Aguirre</a:t>
            </a:r>
            <a:r>
              <a:rPr lang="es-ES" sz="2600" dirty="0"/>
              <a:t>, C</a:t>
            </a:r>
            <a:r>
              <a:rPr lang="cs-CZ" sz="2600" dirty="0" err="1"/>
              <a:t>armen</a:t>
            </a:r>
            <a:r>
              <a:rPr lang="es-ES" sz="2600" dirty="0"/>
              <a:t>: </a:t>
            </a:r>
            <a:r>
              <a:rPr lang="es-ES" sz="2600" i="1" dirty="0"/>
              <a:t>Manual de Morfología</a:t>
            </a:r>
            <a:r>
              <a:rPr lang="es-ES" sz="2600" dirty="0"/>
              <a:t>, Barcelona, Castalia, 2013.</a:t>
            </a:r>
            <a:endParaRPr lang="cs-CZ" sz="2600" dirty="0"/>
          </a:p>
          <a:p>
            <a:pPr indent="0" algn="just">
              <a:spcBef>
                <a:spcPct val="0"/>
              </a:spcBef>
              <a:buClrTx/>
              <a:buNone/>
            </a:pPr>
            <a:endParaRPr lang="cs-CZ" sz="2600" cap="all" dirty="0">
              <a:latin typeface="+mn-lt"/>
            </a:endParaRPr>
          </a:p>
          <a:p>
            <a:pPr indent="0" algn="just">
              <a:spcBef>
                <a:spcPct val="0"/>
              </a:spcBef>
              <a:buClrTx/>
              <a:buNone/>
            </a:pPr>
            <a:r>
              <a:rPr lang="es-ES" sz="2600" cap="all" dirty="0">
                <a:latin typeface="+mn-lt"/>
              </a:rPr>
              <a:t>Varela Ortega</a:t>
            </a:r>
            <a:r>
              <a:rPr lang="es-ES" sz="2600" dirty="0">
                <a:latin typeface="+mn-lt"/>
              </a:rPr>
              <a:t>, S</a:t>
            </a:r>
            <a:r>
              <a:rPr lang="cs-CZ" sz="2600" dirty="0" err="1">
                <a:latin typeface="+mn-lt"/>
              </a:rPr>
              <a:t>oledad</a:t>
            </a:r>
            <a:r>
              <a:rPr lang="es-ES" sz="2600" dirty="0">
                <a:latin typeface="+mn-lt"/>
              </a:rPr>
              <a:t>:</a:t>
            </a:r>
            <a:r>
              <a:rPr lang="es-ES" sz="2600" i="1" dirty="0">
                <a:latin typeface="+mn-lt"/>
              </a:rPr>
              <a:t> Morfología léxica: La formación de palabras</a:t>
            </a:r>
            <a:r>
              <a:rPr lang="es-ES" sz="2600" dirty="0">
                <a:latin typeface="+mn-lt"/>
              </a:rPr>
              <a:t>, </a:t>
            </a:r>
            <a:r>
              <a:rPr lang="cs-CZ" sz="2600" dirty="0">
                <a:latin typeface="+mn-lt"/>
              </a:rPr>
              <a:t>Madrid,</a:t>
            </a:r>
            <a:r>
              <a:rPr lang="cs-CZ" sz="2600" i="1" dirty="0">
                <a:latin typeface="+mn-lt"/>
              </a:rPr>
              <a:t> </a:t>
            </a:r>
            <a:r>
              <a:rPr lang="es-ES" sz="2600" dirty="0">
                <a:latin typeface="+mn-lt"/>
              </a:rPr>
              <a:t>M</a:t>
            </a:r>
            <a:r>
              <a:rPr lang="cs-CZ" sz="2600" dirty="0">
                <a:latin typeface="+mn-lt"/>
              </a:rPr>
              <a:t>ORFORETEM</a:t>
            </a:r>
            <a:r>
              <a:rPr lang="es-ES" sz="2600" dirty="0">
                <a:latin typeface="+mn-lt"/>
              </a:rPr>
              <a:t>, 20</a:t>
            </a:r>
            <a:r>
              <a:rPr lang="cs-CZ" sz="2600" dirty="0">
                <a:latin typeface="+mn-lt"/>
              </a:rPr>
              <a:t>18.</a:t>
            </a:r>
          </a:p>
          <a:p>
            <a:pPr indent="0" algn="just">
              <a:spcBef>
                <a:spcPct val="0"/>
              </a:spcBef>
              <a:buClrTx/>
              <a:buNone/>
            </a:pPr>
            <a:endParaRPr lang="cs-CZ" altLang="cs-CZ" sz="2600" dirty="0">
              <a:latin typeface="+mn-lt"/>
            </a:endParaRPr>
          </a:p>
          <a:p>
            <a:pPr indent="0" algn="just">
              <a:spcBef>
                <a:spcPct val="0"/>
              </a:spcBef>
              <a:buClrTx/>
              <a:buNone/>
            </a:pPr>
            <a:endParaRPr lang="cs-CZ" altLang="cs-CZ" sz="2600" dirty="0">
              <a:latin typeface="+mn-lt"/>
            </a:endParaRPr>
          </a:p>
          <a:p>
            <a:pPr indent="0" algn="just">
              <a:spcBef>
                <a:spcPct val="0"/>
              </a:spcBef>
              <a:buClrTx/>
              <a:buNone/>
            </a:pPr>
            <a:r>
              <a:rPr lang="cs-CZ" altLang="cs-CZ" sz="2600" dirty="0">
                <a:latin typeface="+mn-lt"/>
              </a:rPr>
              <a:t>Viz elektronický kurz (ELF) </a:t>
            </a:r>
            <a:r>
              <a:rPr lang="cs-CZ" altLang="cs-CZ" sz="2600" i="1" dirty="0">
                <a:latin typeface="+mn-lt"/>
              </a:rPr>
              <a:t>Morfologie španělštiny I</a:t>
            </a:r>
            <a:r>
              <a:rPr lang="cs-CZ" altLang="cs-CZ" sz="2600" dirty="0">
                <a:latin typeface="+mn-lt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B3C87033-0CC8-49CC-9F3A-25BE30AD0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1264" y="54077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Tm="5474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Morfología</a:t>
            </a:r>
            <a:br>
              <a:rPr lang="es-ES" altLang="cs-CZ" b="1" dirty="0">
                <a:cs typeface="Tahoma" panose="020B0604030504040204" pitchFamily="34" charset="0"/>
              </a:rPr>
            </a:br>
            <a:r>
              <a:rPr lang="cs-CZ" altLang="cs-CZ" sz="3600" b="1" dirty="0">
                <a:cs typeface="Tahoma" panose="020B0604030504040204" pitchFamily="34" charset="0"/>
              </a:rPr>
              <a:t>(</a:t>
            </a:r>
            <a:r>
              <a:rPr lang="es-ES" altLang="cs-CZ" sz="3600" b="1" dirty="0">
                <a:cs typeface="Tahoma" panose="020B0604030504040204" pitchFamily="34" charset="0"/>
              </a:rPr>
              <a:t>Objeto y unidades de estudio</a:t>
            </a:r>
            <a:r>
              <a:rPr lang="cs-CZ" altLang="cs-CZ" sz="3600" b="1" dirty="0">
                <a:cs typeface="Tahoma" panose="020B0604030504040204" pitchFamily="34" charset="0"/>
              </a:rPr>
              <a:t>)</a:t>
            </a:r>
            <a:endParaRPr lang="cs-CZ" sz="36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buClrTx/>
              <a:buNone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buNone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Morfología:</a:t>
            </a:r>
            <a:r>
              <a:rPr lang="es-ES" altLang="cs-CZ" sz="2600" b="1" dirty="0"/>
              <a:t> parte de la gramática, disciplina lingüística que se ocupa de la estructura de las palabras y de sus elementos </a:t>
            </a:r>
            <a:r>
              <a:rPr lang="es-ES" altLang="cs-CZ" sz="2600" dirty="0"/>
              <a:t>(raíz, base, tema, morfemas </a:t>
            </a:r>
            <a:r>
              <a:rPr lang="cs-CZ" altLang="cs-CZ" sz="2600" dirty="0" err="1"/>
              <a:t>flexivos</a:t>
            </a:r>
            <a:r>
              <a:rPr lang="cs-CZ" altLang="cs-CZ" sz="2600" dirty="0"/>
              <a:t> y </a:t>
            </a:r>
            <a:r>
              <a:rPr lang="es-ES" altLang="cs-CZ" sz="2600" dirty="0"/>
              <a:t>derivativos)</a:t>
            </a:r>
            <a:r>
              <a:rPr lang="cs-CZ" altLang="cs-CZ" sz="2600" b="1" dirty="0"/>
              <a:t>.</a:t>
            </a: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ClrTx/>
              <a:buNone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altLang="cs-CZ" sz="2600" b="1" dirty="0" err="1"/>
              <a:t>Morfología</a:t>
            </a:r>
            <a:r>
              <a:rPr lang="es-ES" altLang="cs-CZ" sz="2600" b="1" dirty="0"/>
              <a:t>:</a:t>
            </a:r>
            <a:r>
              <a:rPr lang="cs-CZ" altLang="cs-CZ" sz="2600" b="1" dirty="0"/>
              <a:t> 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AutoNum type="alphaLcParenR"/>
            </a:pPr>
            <a:r>
              <a:rPr lang="cs-CZ" altLang="cs-CZ" sz="2600" b="1" dirty="0" err="1"/>
              <a:t>flexiva</a:t>
            </a:r>
            <a:r>
              <a:rPr lang="cs-CZ" altLang="cs-CZ" sz="2600" b="1" dirty="0"/>
              <a:t> 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AutoNum type="alphaLcParenR"/>
            </a:pPr>
            <a:r>
              <a:rPr lang="cs-CZ" altLang="cs-CZ" sz="2600" b="1" dirty="0" err="1"/>
              <a:t>léxica</a:t>
            </a:r>
            <a:r>
              <a:rPr lang="cs-CZ" altLang="cs-CZ" sz="2600" dirty="0"/>
              <a:t> </a:t>
            </a:r>
            <a:r>
              <a:rPr lang="cs-CZ" altLang="cs-CZ" sz="2600" b="1" dirty="0"/>
              <a:t>(</a:t>
            </a:r>
            <a:r>
              <a:rPr lang="cs-CZ" altLang="cs-CZ" sz="2600" b="1" dirty="0" err="1"/>
              <a:t>derivativa</a:t>
            </a:r>
            <a:r>
              <a:rPr lang="cs-CZ" altLang="cs-CZ" sz="2600" b="1" dirty="0"/>
              <a:t>)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cs-CZ" altLang="cs-CZ" sz="2600" b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060065"/>
      </p:ext>
    </p:extLst>
  </p:cSld>
  <p:clrMapOvr>
    <a:masterClrMapping/>
  </p:clrMapOvr>
  <p:transition spd="med" advTm="5509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Tipos</a:t>
            </a:r>
            <a:r>
              <a:rPr lang="cs-CZ" altLang="cs-CZ" b="1" dirty="0"/>
              <a:t> de </a:t>
            </a:r>
            <a:r>
              <a:rPr lang="cs-CZ" altLang="cs-CZ" b="1" dirty="0" err="1"/>
              <a:t>palabras</a:t>
            </a:r>
            <a:endParaRPr lang="cs-CZ" sz="36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70024"/>
            <a:ext cx="10021888" cy="45894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S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egún su naturaleza: 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flexivas (variables)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no flexivas (invariables)</a:t>
            </a:r>
          </a:p>
          <a:p>
            <a:pPr marL="457200" indent="-457200" algn="just">
              <a:lnSpc>
                <a:spcPct val="90000"/>
              </a:lnSpc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endParaRPr lang="cs-CZ" altLang="cs-CZ" sz="500" b="1" dirty="0"/>
          </a:p>
          <a:p>
            <a:pPr marL="0" indent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Según su formación: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simples</a:t>
            </a:r>
            <a:r>
              <a:rPr lang="cs-CZ" altLang="cs-CZ" sz="2200" b="1" dirty="0"/>
              <a:t> (</a:t>
            </a:r>
            <a:r>
              <a:rPr lang="es-ES" altLang="cs-CZ" sz="2200" b="1" dirty="0"/>
              <a:t>con o sin morfemas flexivos</a:t>
            </a:r>
            <a:r>
              <a:rPr lang="cs-CZ" altLang="cs-CZ" sz="2200" b="1" dirty="0"/>
              <a:t>)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complejas</a:t>
            </a:r>
            <a:r>
              <a:rPr lang="cs-CZ" altLang="cs-CZ" sz="2200" b="1" dirty="0"/>
              <a:t> (d</a:t>
            </a:r>
            <a:r>
              <a:rPr lang="es-ES" altLang="cs-CZ" sz="2200" b="1" dirty="0"/>
              <a:t>erivadas</a:t>
            </a:r>
            <a:r>
              <a:rPr lang="cs-CZ" altLang="cs-CZ" sz="2200" b="1" dirty="0"/>
              <a:t>, </a:t>
            </a:r>
            <a:r>
              <a:rPr lang="es-ES" altLang="cs-CZ" sz="2200" b="1" dirty="0"/>
              <a:t>compuestas, parasintéticas</a:t>
            </a:r>
            <a:r>
              <a:rPr lang="cs-CZ" altLang="cs-CZ" sz="2200" b="1" dirty="0"/>
              <a:t>)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otras</a:t>
            </a:r>
            <a:r>
              <a:rPr lang="cs-CZ" altLang="cs-CZ" sz="2200" b="1" dirty="0"/>
              <a:t> (</a:t>
            </a:r>
            <a:r>
              <a:rPr lang="es-ES" altLang="cs-CZ" sz="2200" b="1" dirty="0"/>
              <a:t>siglas, acrónimos, etc.</a:t>
            </a:r>
            <a:r>
              <a:rPr lang="cs-CZ" altLang="cs-CZ" sz="2200" b="1" dirty="0"/>
              <a:t>)</a:t>
            </a:r>
          </a:p>
          <a:p>
            <a:pPr marL="457200" indent="-457200" algn="just">
              <a:lnSpc>
                <a:spcPct val="90000"/>
              </a:lnSpc>
              <a:buClrTx/>
              <a:buFont typeface="Times New Roman" panose="02020603050405020304" pitchFamily="18" charset="0"/>
              <a:buAutoNum type="alphaLcParenR"/>
              <a:defRPr/>
            </a:pPr>
            <a:endParaRPr lang="cs-CZ" altLang="cs-CZ" sz="500" b="1" dirty="0"/>
          </a:p>
          <a:p>
            <a:pPr marL="0" indent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Según su significado: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léxicas (de contenido)</a:t>
            </a:r>
            <a:r>
              <a:rPr lang="cs-CZ" altLang="cs-CZ" sz="2200" b="1" dirty="0"/>
              <a:t>;</a:t>
            </a:r>
            <a:r>
              <a:rPr lang="es-ES" altLang="cs-CZ" sz="2200" b="1" dirty="0"/>
              <a:t> p. ej.</a:t>
            </a:r>
            <a:r>
              <a:rPr lang="cs-CZ" altLang="cs-CZ" sz="2200" b="1" dirty="0"/>
              <a:t>:</a:t>
            </a:r>
            <a:r>
              <a:rPr lang="es-ES" altLang="cs-CZ" sz="2200" b="1" dirty="0"/>
              <a:t> sust., adj., adv.</a:t>
            </a:r>
          </a:p>
          <a:p>
            <a:pPr marL="457200" indent="-457200" algn="just">
              <a:spcBef>
                <a:spcPts val="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AutoNum type="alphaLcParenR"/>
              <a:defRPr/>
            </a:pPr>
            <a:r>
              <a:rPr lang="es-ES" altLang="cs-CZ" sz="2200" b="1" dirty="0"/>
              <a:t>gramaticales (de función)</a:t>
            </a:r>
            <a:r>
              <a:rPr lang="cs-CZ" altLang="cs-CZ" sz="2200" b="1" dirty="0"/>
              <a:t>; p. ej.: </a:t>
            </a:r>
            <a:r>
              <a:rPr lang="es-ES" altLang="cs-CZ" sz="2200" b="1" dirty="0"/>
              <a:t>prep., conj., det.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178354"/>
      </p:ext>
    </p:extLst>
  </p:cSld>
  <p:clrMapOvr>
    <a:masterClrMapping/>
  </p:clrMapOvr>
  <p:transition spd="med" advTm="57725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Estructura interna de la palabra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indent="0" algn="just">
              <a:buClrTx/>
              <a:buNone/>
              <a:defRPr/>
            </a:pPr>
            <a:r>
              <a:rPr lang="es-ES" altLang="cs-CZ" sz="2600" b="1" dirty="0"/>
              <a:t>Morfema: </a:t>
            </a:r>
            <a:r>
              <a:rPr lang="es-ES" altLang="cs-CZ" sz="2600" dirty="0"/>
              <a:t>unidad mínima portadora de significado (léxico o gramatical).</a:t>
            </a:r>
            <a:endParaRPr lang="cs-CZ" altLang="cs-CZ" sz="2600" dirty="0"/>
          </a:p>
          <a:p>
            <a:pPr marL="0" indent="0" algn="just">
              <a:lnSpc>
                <a:spcPct val="90000"/>
              </a:lnSpc>
              <a:buClrTx/>
              <a:buNone/>
              <a:defRPr/>
            </a:pPr>
            <a:endParaRPr lang="cs-CZ" altLang="cs-CZ" sz="1050" b="1" dirty="0"/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buNone/>
              <a:defRPr/>
            </a:pP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Tipos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de </a:t>
            </a: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morfemas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457200" indent="-457200" algn="just">
              <a:spcAft>
                <a:spcPts val="60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es-ES" altLang="cs-CZ" sz="2400" b="1" dirty="0"/>
              <a:t>Morfema léxico</a:t>
            </a:r>
            <a:r>
              <a:rPr lang="cs-CZ" altLang="cs-CZ" sz="2400" b="1" dirty="0"/>
              <a:t> / </a:t>
            </a:r>
            <a:r>
              <a:rPr lang="es-ES" altLang="cs-CZ" sz="2400" b="1" dirty="0"/>
              <a:t>raíz</a:t>
            </a:r>
            <a:r>
              <a:rPr lang="cs-CZ" altLang="cs-CZ" sz="2400" b="1" dirty="0"/>
              <a:t> / </a:t>
            </a:r>
            <a:r>
              <a:rPr lang="es-ES" altLang="cs-CZ" sz="2400" b="1" dirty="0"/>
              <a:t>lexema</a:t>
            </a:r>
            <a:r>
              <a:rPr lang="cs-CZ" altLang="cs-CZ" sz="2400" b="1" dirty="0"/>
              <a:t>:</a:t>
            </a:r>
            <a:r>
              <a:rPr lang="cs-CZ" altLang="cs-CZ" sz="2400" dirty="0"/>
              <a:t> </a:t>
            </a:r>
            <a:r>
              <a:rPr lang="es-ES" altLang="cs-CZ" sz="2400" dirty="0"/>
              <a:t>el morfema más importante</a:t>
            </a:r>
            <a:r>
              <a:rPr lang="cs-CZ" altLang="cs-CZ" sz="2400" dirty="0"/>
              <a:t> (</a:t>
            </a:r>
            <a:r>
              <a:rPr lang="es-ES" altLang="cs-CZ" sz="2400" dirty="0"/>
              <a:t>aporta el valor semántico fundamental a la palabra</a:t>
            </a:r>
            <a:r>
              <a:rPr lang="cs-CZ" altLang="cs-CZ" sz="2400" dirty="0"/>
              <a:t>)</a:t>
            </a:r>
            <a:r>
              <a:rPr lang="es-ES" altLang="cs-CZ" sz="2400" dirty="0"/>
              <a:t>, capaz de integrar por sí solo una palabra</a:t>
            </a:r>
            <a:r>
              <a:rPr lang="cs-CZ" altLang="cs-CZ" sz="2400" dirty="0"/>
              <a:t>.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None/>
              <a:defRPr/>
            </a:pPr>
            <a:r>
              <a:rPr lang="cs-CZ" altLang="cs-CZ" sz="2400" b="1" dirty="0"/>
              <a:t>	</a:t>
            </a:r>
            <a:r>
              <a:rPr lang="es-ES" altLang="cs-CZ" sz="2400" dirty="0"/>
              <a:t>Ejemplos: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pan, mar, 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sol,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papel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gat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-o-s, re-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nac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-e-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</a:t>
            </a:r>
            <a:endParaRPr lang="cs-CZ" altLang="cs-CZ" sz="2400" i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cs-CZ" altLang="cs-CZ" sz="2600" b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56775"/>
      </p:ext>
    </p:extLst>
  </p:cSld>
  <p:clrMapOvr>
    <a:masterClrMapping/>
  </p:clrMapOvr>
  <p:transition spd="med" advTm="354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Estructura interna de la palabra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buNone/>
              <a:defRPr/>
            </a:pP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Tipos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de </a:t>
            </a: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morfemas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457200" indent="-457200" algn="just">
              <a:spcAft>
                <a:spcPts val="600"/>
              </a:spcAft>
              <a:buClr>
                <a:schemeClr val="tx1"/>
              </a:buClr>
              <a:buSzPct val="100000"/>
              <a:buFont typeface="+mj-lt"/>
              <a:buAutoNum type="arabicPeriod" startAt="2"/>
              <a:defRPr/>
            </a:pPr>
            <a:r>
              <a:rPr lang="es-ES" altLang="cs-CZ" sz="2400" b="1" dirty="0"/>
              <a:t>Morfema </a:t>
            </a:r>
            <a:r>
              <a:rPr lang="cs-CZ" altLang="cs-CZ" sz="2400" b="1" dirty="0"/>
              <a:t>/ </a:t>
            </a:r>
            <a:r>
              <a:rPr lang="es-ES" altLang="cs-CZ" sz="2400" b="1" dirty="0"/>
              <a:t>afijo</a:t>
            </a:r>
            <a:r>
              <a:rPr lang="cs-CZ" altLang="cs-CZ" sz="2400" b="1" dirty="0"/>
              <a:t> </a:t>
            </a:r>
            <a:r>
              <a:rPr lang="es-ES" altLang="cs-CZ" sz="2400" b="1" dirty="0"/>
              <a:t>flexivo </a:t>
            </a:r>
            <a:r>
              <a:rPr lang="cs-CZ" altLang="cs-CZ" sz="2400" b="1" dirty="0"/>
              <a:t>/ </a:t>
            </a:r>
            <a:r>
              <a:rPr lang="es-ES" altLang="cs-CZ" sz="2400" b="1" dirty="0"/>
              <a:t>desinencia</a:t>
            </a:r>
            <a:r>
              <a:rPr lang="cs-CZ" altLang="cs-CZ" sz="2400" b="1" dirty="0"/>
              <a:t>: </a:t>
            </a:r>
            <a:r>
              <a:rPr lang="es-ES" altLang="cs-CZ" sz="2400" dirty="0"/>
              <a:t>expresa diferentes cate</a:t>
            </a:r>
            <a:r>
              <a:rPr lang="cs-CZ" altLang="cs-CZ" sz="2400" dirty="0"/>
              <a:t>-</a:t>
            </a:r>
            <a:r>
              <a:rPr lang="es-ES" altLang="cs-CZ" sz="2400" dirty="0"/>
              <a:t>gorías gramaticales, tiene función gramatical</a:t>
            </a:r>
            <a:r>
              <a:rPr lang="cs-CZ" altLang="cs-CZ" sz="2400" dirty="0"/>
              <a:t>.</a:t>
            </a:r>
            <a:r>
              <a:rPr lang="cs-CZ" altLang="cs-CZ" sz="2400" b="1" dirty="0"/>
              <a:t>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None/>
              <a:defRPr/>
            </a:pPr>
            <a:r>
              <a:rPr lang="cs-CZ" altLang="cs-CZ" sz="2400" b="1" dirty="0"/>
              <a:t>	</a:t>
            </a:r>
            <a:r>
              <a:rPr lang="es-ES" altLang="cs-CZ" sz="2400" dirty="0"/>
              <a:t>Ejemplos: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gat-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re-nac-e-</a:t>
            </a:r>
            <a:r>
              <a:rPr lang="cs-CZ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nac-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ía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endParaRPr lang="cs-CZ" altLang="cs-CZ" sz="2400" i="1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None/>
              <a:defRPr/>
            </a:pPr>
            <a:endParaRPr lang="es-ES" altLang="cs-CZ" sz="15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457200" indent="-457200" algn="just">
              <a:spcAft>
                <a:spcPts val="600"/>
              </a:spcAft>
              <a:buClr>
                <a:schemeClr val="tx1"/>
              </a:buClr>
              <a:buSzPct val="100000"/>
              <a:buFont typeface="+mj-lt"/>
              <a:buAutoNum type="arabicPeriod" startAt="3"/>
              <a:defRPr/>
            </a:pPr>
            <a:r>
              <a:rPr lang="es-ES" altLang="cs-CZ" sz="2400" b="1" dirty="0"/>
              <a:t>Morfema / afijo derivativo: </a:t>
            </a:r>
            <a:r>
              <a:rPr lang="es-ES" altLang="cs-CZ" sz="2400" dirty="0"/>
              <a:t>sirve </a:t>
            </a:r>
            <a:r>
              <a:rPr lang="cs-CZ" altLang="cs-CZ" sz="2400" dirty="0"/>
              <a:t>para </a:t>
            </a:r>
            <a:r>
              <a:rPr lang="es-ES" altLang="cs-CZ" sz="2400" dirty="0"/>
              <a:t>formar nuevas palabras, modifica el significado de la palabra o lexema. </a:t>
            </a:r>
            <a:endParaRPr lang="cs-CZ" altLang="cs-CZ" sz="2400" dirty="0"/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None/>
              <a:defRPr/>
            </a:pPr>
            <a:r>
              <a:rPr lang="cs-CZ" altLang="cs-CZ" sz="2400" b="1" dirty="0"/>
              <a:t>	</a:t>
            </a:r>
            <a:r>
              <a:rPr lang="es-ES" altLang="cs-CZ" sz="2400" dirty="0"/>
              <a:t>Ejemplos: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-nacer, real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idad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fácil-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mente</a:t>
            </a:r>
            <a:endParaRPr lang="es-ES" altLang="cs-CZ" sz="24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700674"/>
      </p:ext>
    </p:extLst>
  </p:cSld>
  <p:clrMapOvr>
    <a:masterClrMapping/>
  </p:clrMapOvr>
  <p:transition spd="med" advTm="58138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Raíz</a:t>
            </a:r>
            <a:r>
              <a:rPr lang="cs-CZ" altLang="cs-CZ" b="1" dirty="0"/>
              <a:t> (</a:t>
            </a:r>
            <a:r>
              <a:rPr lang="cs-CZ" altLang="cs-CZ" b="1" i="1" dirty="0"/>
              <a:t>vs.</a:t>
            </a:r>
            <a:r>
              <a:rPr lang="cs-CZ" altLang="cs-CZ" b="1" dirty="0"/>
              <a:t> </a:t>
            </a:r>
            <a:r>
              <a:rPr lang="cs-CZ" altLang="cs-CZ" b="1" dirty="0" err="1"/>
              <a:t>tema</a:t>
            </a:r>
            <a:r>
              <a:rPr lang="cs-CZ" altLang="cs-CZ" b="1" dirty="0"/>
              <a:t> </a:t>
            </a:r>
            <a:r>
              <a:rPr lang="cs-CZ" altLang="cs-CZ" b="1" i="1" dirty="0"/>
              <a:t>vs.</a:t>
            </a:r>
            <a:r>
              <a:rPr lang="cs-CZ" altLang="cs-CZ" b="1" dirty="0"/>
              <a:t> base) 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ClrTx/>
              <a:buNone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spcBef>
                <a:spcPts val="1200"/>
              </a:spcBef>
              <a:buClrTx/>
              <a:buNone/>
              <a:defRPr/>
            </a:pPr>
            <a:r>
              <a:rPr lang="es-ES" altLang="cs-CZ" sz="2600" b="1" dirty="0"/>
              <a:t>Raíz (lexema, morfema léxico): </a:t>
            </a:r>
            <a:r>
              <a:rPr lang="es-ES" altLang="cs-CZ" sz="2600" dirty="0"/>
              <a:t>el constituyente básico; lo que nos queda de la palabra cuando le quitamos todos los afijos.</a:t>
            </a:r>
            <a:r>
              <a:rPr lang="cs-CZ" altLang="cs-CZ" sz="2600" b="1" dirty="0"/>
              <a:t> </a:t>
            </a:r>
          </a:p>
          <a:p>
            <a:pPr marL="0" indent="0" algn="just">
              <a:lnSpc>
                <a:spcPct val="90000"/>
              </a:lnSpc>
              <a:buClrTx/>
              <a:buNone/>
              <a:defRPr/>
            </a:pPr>
            <a:endParaRPr lang="cs-CZ" altLang="cs-CZ" sz="1500" b="1" dirty="0"/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ClrTx/>
              <a:buNone/>
              <a:defRPr/>
            </a:pPr>
            <a:r>
              <a:rPr lang="es-ES" altLang="cs-CZ" sz="2400" b="1" dirty="0"/>
              <a:t>Ejemplo</a:t>
            </a:r>
            <a:r>
              <a:rPr lang="cs-CZ" altLang="cs-CZ" sz="2400" b="1" dirty="0"/>
              <a:t>s</a:t>
            </a:r>
            <a:r>
              <a:rPr lang="es-ES" altLang="cs-CZ" sz="2400" b="1" dirty="0"/>
              <a:t>: </a:t>
            </a:r>
            <a:endParaRPr lang="cs-CZ" altLang="cs-CZ" sz="2400" b="1" dirty="0"/>
          </a:p>
          <a:p>
            <a:pPr marL="0" indent="0" algn="just">
              <a:spcBef>
                <a:spcPts val="0"/>
              </a:spcBef>
              <a:buClrTx/>
              <a:buNone/>
              <a:defRPr/>
            </a:pP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-o,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-al-izar,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-al-iza-ción, anti-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-al-iza-ción</a:t>
            </a:r>
            <a:endParaRPr lang="es-ES" altLang="cs-CZ" sz="2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algn="just">
              <a:spcBef>
                <a:spcPts val="0"/>
              </a:spcBef>
              <a:buClrTx/>
              <a:buNone/>
              <a:defRPr/>
            </a:pPr>
            <a:r>
              <a:rPr lang="cs-CZ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cant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-a-r, </a:t>
            </a:r>
            <a:r>
              <a:rPr lang="cs-CZ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cant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cant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-a-rá-n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nac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-e-r, re-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nac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-e-r, re-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nac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-e-rá-n 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85896"/>
      </p:ext>
    </p:extLst>
  </p:cSld>
  <p:clrMapOvr>
    <a:masterClrMapping/>
  </p:clrMapOvr>
  <p:transition spd="med" advTm="5445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Tema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r>
              <a:rPr lang="es-ES" altLang="cs-CZ" sz="2600" b="1" dirty="0"/>
              <a:t>Tema (en la morfología flexiva): </a:t>
            </a:r>
            <a:r>
              <a:rPr lang="es-ES" altLang="cs-CZ" sz="2600" dirty="0"/>
              <a:t>la raíz + la vocal temática del verbo (</a:t>
            </a:r>
            <a:r>
              <a:rPr lang="es-ES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a-</a:t>
            </a:r>
            <a:r>
              <a:rPr lang="es-ES" altLang="cs-CZ" sz="2600" i="1" dirty="0"/>
              <a:t> </a:t>
            </a:r>
            <a:r>
              <a:rPr lang="es-ES" altLang="cs-CZ" sz="2600" dirty="0"/>
              <a:t>= 1</a:t>
            </a:r>
            <a:r>
              <a:rPr lang="es-ES" altLang="cs-CZ" sz="2600" baseline="30000" dirty="0"/>
              <a:t>a</a:t>
            </a:r>
            <a:r>
              <a:rPr lang="es-ES" altLang="cs-CZ" sz="2600" dirty="0"/>
              <a:t> conj., </a:t>
            </a:r>
            <a:r>
              <a:rPr lang="es-ES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e-</a:t>
            </a:r>
            <a:r>
              <a:rPr lang="es-ES" altLang="cs-CZ" sz="2600" i="1" dirty="0"/>
              <a:t> </a:t>
            </a:r>
            <a:r>
              <a:rPr lang="es-ES" altLang="cs-CZ" sz="2600" dirty="0"/>
              <a:t>= 2</a:t>
            </a:r>
            <a:r>
              <a:rPr lang="es-ES" altLang="cs-CZ" sz="2600" baseline="30000" dirty="0"/>
              <a:t>a</a:t>
            </a:r>
            <a:r>
              <a:rPr lang="es-ES" altLang="cs-CZ" sz="2600" i="1" dirty="0"/>
              <a:t> </a:t>
            </a:r>
            <a:r>
              <a:rPr lang="es-ES" altLang="cs-CZ" sz="2600" dirty="0"/>
              <a:t>conj.,</a:t>
            </a:r>
            <a:r>
              <a:rPr lang="es-ES" altLang="cs-CZ" sz="2600" i="1" dirty="0"/>
              <a:t> </a:t>
            </a:r>
            <a:r>
              <a:rPr lang="es-ES" alt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-i-</a:t>
            </a:r>
            <a:r>
              <a:rPr lang="es-ES" altLang="cs-CZ" sz="2600" dirty="0"/>
              <a:t> = 3</a:t>
            </a:r>
            <a:r>
              <a:rPr lang="es-ES" altLang="cs-CZ" sz="2600" baseline="30000" dirty="0"/>
              <a:t>a </a:t>
            </a:r>
            <a:r>
              <a:rPr lang="es-ES" altLang="cs-CZ" sz="2600" dirty="0"/>
              <a:t>conj.)</a:t>
            </a:r>
            <a:r>
              <a:rPr lang="cs-CZ" altLang="cs-CZ" sz="2600" dirty="0"/>
              <a:t>. Sin </a:t>
            </a:r>
            <a:r>
              <a:rPr lang="es-ES" altLang="cs-CZ" sz="2600" dirty="0"/>
              <a:t>afijos flexivos</a:t>
            </a:r>
            <a:r>
              <a:rPr lang="cs-CZ" altLang="cs-CZ" sz="2600" dirty="0"/>
              <a:t>.</a:t>
            </a:r>
          </a:p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es-ES" altLang="cs-CZ" sz="1500" b="1" dirty="0"/>
          </a:p>
          <a:p>
            <a:pPr marL="0"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None/>
              <a:defRPr/>
            </a:pPr>
            <a:r>
              <a:rPr lang="es-ES" altLang="cs-CZ" sz="2400" b="1" dirty="0"/>
              <a:t>Ejemplos: </a:t>
            </a:r>
            <a:endParaRPr lang="cs-CZ" altLang="cs-CZ" sz="2400" b="1" dirty="0"/>
          </a:p>
          <a:p>
            <a:pPr marL="0" algn="just">
              <a:spcBef>
                <a:spcPts val="0"/>
              </a:spcBef>
              <a:buClrTx/>
              <a:buNone/>
              <a:defRPr/>
            </a:pP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canta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-r,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cantá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-ba-mos,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come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-rá-n,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dormi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-rá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633795"/>
      </p:ext>
    </p:extLst>
  </p:cSld>
  <p:clrMapOvr>
    <a:masterClrMapping/>
  </p:clrMapOvr>
  <p:transition spd="med" advTm="25078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/>
              <a:t>Base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/>
              <a:t>Base</a:t>
            </a:r>
            <a:r>
              <a:rPr lang="es-ES" altLang="cs-CZ" sz="2600" b="1" dirty="0"/>
              <a:t> (en la morfología</a:t>
            </a:r>
            <a:r>
              <a:rPr lang="cs-CZ" altLang="cs-CZ" sz="2600" b="1" dirty="0"/>
              <a:t> </a:t>
            </a:r>
            <a:r>
              <a:rPr lang="es-ES" altLang="cs-CZ" sz="2600" b="1" dirty="0"/>
              <a:t>léxica): </a:t>
            </a:r>
            <a:r>
              <a:rPr lang="es-ES" altLang="cs-CZ" sz="2600" dirty="0"/>
              <a:t>segmento (lexema o palabra compleja) al que se añade un afijo para formar una nueva palabra.</a:t>
            </a:r>
            <a:endParaRPr lang="cs-CZ" altLang="cs-CZ" sz="2600" dirty="0"/>
          </a:p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es-ES" altLang="cs-CZ" sz="1050" b="1" dirty="0"/>
          </a:p>
          <a:p>
            <a:pPr marL="0" indent="0"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None/>
              <a:defRPr/>
            </a:pPr>
            <a:r>
              <a:rPr lang="es-ES" altLang="cs-CZ" sz="2400" b="1" dirty="0"/>
              <a:t>Ejemplo</a:t>
            </a:r>
            <a:r>
              <a:rPr lang="cs-CZ" altLang="cs-CZ" sz="2400" b="1" dirty="0"/>
              <a:t>s</a:t>
            </a:r>
            <a:r>
              <a:rPr lang="es-ES" altLang="cs-CZ" sz="2400" b="1" dirty="0"/>
              <a:t>:</a:t>
            </a:r>
            <a:r>
              <a:rPr lang="es-ES" altLang="cs-CZ" sz="2800" b="1" dirty="0"/>
              <a:t> </a:t>
            </a:r>
            <a:endParaRPr lang="cs-CZ" altLang="cs-CZ" sz="2800" b="1" dirty="0"/>
          </a:p>
          <a:p>
            <a:pPr marL="0" indent="0" algn="just">
              <a:spcBef>
                <a:spcPts val="0"/>
              </a:spcBef>
              <a:buClrTx/>
              <a:buNone/>
              <a:defRPr/>
            </a:pP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lobo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global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-izar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globaliza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-ción, anti-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globalización</a:t>
            </a:r>
            <a:endParaRPr lang="cs-CZ" altLang="cs-CZ" sz="2400" i="1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ClrTx/>
              <a:buNone/>
              <a:defRPr/>
            </a:pP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control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-ar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controla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-ble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controlable</a:t>
            </a:r>
            <a:endParaRPr lang="cs-CZ" altLang="cs-CZ" sz="2400" i="1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ClrTx/>
              <a:buNone/>
              <a:defRPr/>
            </a:pPr>
            <a:endParaRPr lang="cs-CZ" altLang="cs-CZ" sz="1500" i="1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ClrTx/>
              <a:buNone/>
              <a:defRPr/>
            </a:pPr>
            <a:r>
              <a:rPr lang="cs-CZ" altLang="cs-CZ" sz="2400" b="1" dirty="0" err="1"/>
              <a:t>Ejemplos</a:t>
            </a:r>
            <a:r>
              <a:rPr lang="cs-CZ" altLang="cs-CZ" sz="2400" b="1" dirty="0"/>
              <a:t> de </a:t>
            </a:r>
            <a:r>
              <a:rPr lang="cs-CZ" altLang="cs-CZ" sz="2400" b="1" dirty="0" err="1"/>
              <a:t>raíz</a:t>
            </a:r>
            <a:r>
              <a:rPr lang="cs-CZ" altLang="cs-CZ" sz="2400" b="1" dirty="0"/>
              <a:t>:</a:t>
            </a:r>
          </a:p>
          <a:p>
            <a:pPr marL="0" indent="0" algn="just">
              <a:spcBef>
                <a:spcPts val="0"/>
              </a:spcBef>
              <a:buClrTx/>
              <a:buNone/>
              <a:defRPr/>
            </a:pP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-o,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-al-izar,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-al-iza-ción, anti-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-al-iza-ción</a:t>
            </a:r>
            <a:endParaRPr lang="cs-CZ" altLang="cs-CZ" sz="24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6652"/>
      </p:ext>
    </p:extLst>
  </p:cSld>
  <p:clrMapOvr>
    <a:masterClrMapping/>
  </p:clrMapOvr>
  <p:transition spd="med" advTm="40251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535</Words>
  <Application>Microsoft Office PowerPoint</Application>
  <PresentationFormat>Širokoúhlá obrazovka</PresentationFormat>
  <Paragraphs>97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Základní literatura</vt:lpstr>
      <vt:lpstr>Morfología (Objeto y unidades de estudio)</vt:lpstr>
      <vt:lpstr>Tipos de palabras</vt:lpstr>
      <vt:lpstr>Estructura interna de la palabra</vt:lpstr>
      <vt:lpstr>Estructura interna de la palabra</vt:lpstr>
      <vt:lpstr>Raíz (vs. tema vs. base) </vt:lpstr>
      <vt:lpstr>Tema</vt:lpstr>
      <vt:lpstr>Base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Stehlík</dc:creator>
  <cp:lastModifiedBy>Petr Stehlík</cp:lastModifiedBy>
  <cp:revision>233</cp:revision>
  <dcterms:created xsi:type="dcterms:W3CDTF">2020-09-30T07:04:29Z</dcterms:created>
  <dcterms:modified xsi:type="dcterms:W3CDTF">2020-11-22T16:18:14Z</dcterms:modified>
</cp:coreProperties>
</file>