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10"/>
  </p:notesMasterIdLst>
  <p:handoutMasterIdLst>
    <p:handoutMasterId r:id="rId11"/>
  </p:handoutMasterIdLst>
  <p:sldIdLst>
    <p:sldId id="256" r:id="rId2"/>
    <p:sldId id="468" r:id="rId3"/>
    <p:sldId id="469" r:id="rId4"/>
    <p:sldId id="467" r:id="rId5"/>
    <p:sldId id="473" r:id="rId6"/>
    <p:sldId id="458" r:id="rId7"/>
    <p:sldId id="459" r:id="rId8"/>
    <p:sldId id="460" r:id="rId9"/>
  </p:sldIdLst>
  <p:sldSz cx="12192000" cy="6858000"/>
  <p:notesSz cx="6858000" cy="994727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na" initials="A" lastIdx="1" clrIdx="0">
    <p:extLst>
      <p:ext uri="{19B8F6BF-5375-455C-9EA6-DF929625EA0E}">
        <p15:presenceInfo xmlns:p15="http://schemas.microsoft.com/office/powerpoint/2012/main" userId="Ale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FC24"/>
    <a:srgbClr val="DB1C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86" autoAdjust="0"/>
    <p:restoredTop sz="94660"/>
  </p:normalViewPr>
  <p:slideViewPr>
    <p:cSldViewPr snapToGrid="0">
      <p:cViewPr varScale="1">
        <p:scale>
          <a:sx n="87" d="100"/>
          <a:sy n="87" d="100"/>
        </p:scale>
        <p:origin x="461" y="8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B934BC-94FD-4BC2-AEF0-451E18BEA9D7}" type="datetimeFigureOut">
              <a:rPr lang="fr-FR" smtClean="0"/>
              <a:t>30/11/2020</a:t>
            </a:fld>
            <a:endParaRPr lang="fr-FR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8721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448721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1089F-EBCB-406F-95FF-F62EAEAAA90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76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12E5F-B7F6-4425-AF56-C02BE0F11D23}" type="datetimeFigureOut">
              <a:rPr lang="fr-FR" smtClean="0"/>
              <a:t>30/11/2020</a:t>
            </a:fld>
            <a:endParaRPr lang="fr-FR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8186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448186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0430B0-4080-4D35-B877-61192B60C7E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6383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">
            <a:extLst>
              <a:ext uri="{FF2B5EF4-FFF2-40B4-BE49-F238E27FC236}">
                <a16:creationId xmlns:a16="http://schemas.microsoft.com/office/drawing/2014/main" id="{AD5917AD-0377-40A2-A11C-BAA92657E6A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7EC1E3D-3F38-4ECF-BCE6-518E1E3ABD46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147" name="Text Box 1">
            <a:extLst>
              <a:ext uri="{FF2B5EF4-FFF2-40B4-BE49-F238E27FC236}">
                <a16:creationId xmlns:a16="http://schemas.microsoft.com/office/drawing/2014/main" id="{AB5592CA-3735-4F95-B602-0B97600CFB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0BED404B-CD2C-4294-8F06-302724AD3E11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68133607-D78A-496F-9800-ABCBE5874C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9" name="Rectangle 3">
            <a:extLst>
              <a:ext uri="{FF2B5EF4-FFF2-40B4-BE49-F238E27FC236}">
                <a16:creationId xmlns:a16="http://schemas.microsoft.com/office/drawing/2014/main" id="{A188D463-7021-4229-B21B-8EDB0BC41A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568178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624793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093674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731501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640360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9525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61210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725FF-D271-4E53-B6F7-B4D4579C387D}" type="datetime1">
              <a:rPr lang="fr-FR" smtClean="0"/>
              <a:t>30/11/2020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2161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5CCBE-9879-431C-A466-F755C2DCFE5C}" type="datetime1">
              <a:rPr lang="fr-FR" smtClean="0"/>
              <a:t>30/11/2020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2864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12BBF-9801-48F3-9C22-98BCF8BA2B1E}" type="datetime1">
              <a:rPr lang="fr-FR" smtClean="0"/>
              <a:t>30/11/2020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9216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7D7B5-95AD-4F56-8C85-8E7D742564FF}" type="datetime1">
              <a:rPr lang="fr-FR" smtClean="0"/>
              <a:t>30/11/2020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4324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BB49F-B501-4E8F-80E3-E29365F9901D}" type="datetime1">
              <a:rPr lang="fr-FR" smtClean="0"/>
              <a:t>30/11/2020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69124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9FD7-390E-4191-B877-C8E4831E133B}" type="datetime1">
              <a:rPr lang="fr-FR" smtClean="0"/>
              <a:t>30/11/2020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26696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74322-4496-4156-BEE3-02AB30888F4E}" type="datetime1">
              <a:rPr lang="fr-FR" smtClean="0"/>
              <a:t>30/11/2020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72643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809DB-F2CA-478A-B553-6DF45AFC29B6}" type="datetime1">
              <a:rPr lang="fr-FR" smtClean="0"/>
              <a:t>30/11/2020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97916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B7F2-4294-4EF7-A49C-E4D69F719749}" type="datetime1">
              <a:rPr lang="fr-FR" smtClean="0"/>
              <a:t>30/11/2020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0086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A51-9896-4462-9180-57F2AAE61AA8}" type="datetime1">
              <a:rPr lang="fr-FR" smtClean="0"/>
              <a:t>30/11/2020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31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CB35-AFEF-44FE-9248-DFEFCAFBC02A}" type="datetime1">
              <a:rPr lang="fr-FR" smtClean="0"/>
              <a:t>30/11/2020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0140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5159-7C23-4DF1-B2B1-2093247B8531}" type="datetime1">
              <a:rPr lang="fr-FR" smtClean="0"/>
              <a:t>30/11/2020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3389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3380-C13E-4FDA-9A67-0B38C34F5BF6}" type="datetime1">
              <a:rPr lang="fr-FR" smtClean="0"/>
              <a:t>30/11/2020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9196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4E7FD-07C9-4824-B791-27482DBAE1B9}" type="datetime1">
              <a:rPr lang="fr-FR" smtClean="0"/>
              <a:t>30/11/2020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8364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8577-4E49-403A-92E6-1D8995838B55}" type="datetime1">
              <a:rPr lang="fr-FR" smtClean="0"/>
              <a:t>30/11/2020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0381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11E0B-96FF-4C71-B196-5DE41711CA0E}" type="datetime1">
              <a:rPr lang="fr-FR" smtClean="0"/>
              <a:t>30/11/2020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841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7487F-3779-4B7D-9985-93037B15F873}" type="datetime1">
              <a:rPr lang="fr-FR" smtClean="0"/>
              <a:t>30/11/2020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9394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F3E2E95-9B60-425A-A0F4-B830E817108F}" type="datetime1">
              <a:rPr lang="fr-FR" smtClean="0"/>
              <a:t>30/11/2020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39321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>
            <a:extLst>
              <a:ext uri="{FF2B5EF4-FFF2-40B4-BE49-F238E27FC236}">
                <a16:creationId xmlns:a16="http://schemas.microsoft.com/office/drawing/2014/main" id="{DC81E007-5F1D-47B1-83FC-44FAEB5504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0063" y="5582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C72226D-F7BA-4CBC-BC83-6CDCDF66985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t>1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123" name="Text Box 2">
            <a:extLst>
              <a:ext uri="{FF2B5EF4-FFF2-40B4-BE49-F238E27FC236}">
                <a16:creationId xmlns:a16="http://schemas.microsoft.com/office/drawing/2014/main" id="{49C08969-64D5-4E20-B774-3A507761E4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4889" y="2701925"/>
            <a:ext cx="8161337" cy="252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500" b="1" dirty="0">
                <a:solidFill>
                  <a:schemeClr val="tx1"/>
                </a:solidFill>
                <a:latin typeface="+mj-lt"/>
              </a:rPr>
              <a:t>Španělská lingvistika I</a:t>
            </a:r>
          </a:p>
          <a:p>
            <a:pPr algn="ctr">
              <a:spcBef>
                <a:spcPts val="1200"/>
              </a:spcBef>
              <a:buClrTx/>
            </a:pPr>
            <a:r>
              <a:rPr lang="cs-CZ" sz="3600" b="1" dirty="0">
                <a:solidFill>
                  <a:schemeClr val="tx1"/>
                </a:solidFill>
                <a:latin typeface="+mn-lt"/>
              </a:rPr>
              <a:t>2. Morfologie španělštiny</a:t>
            </a:r>
          </a:p>
          <a:p>
            <a:pPr algn="ctr"/>
            <a:r>
              <a:rPr lang="cs-CZ" sz="3000" b="1" dirty="0">
                <a:solidFill>
                  <a:schemeClr val="tx1"/>
                </a:solidFill>
                <a:latin typeface="+mj-lt"/>
              </a:rPr>
              <a:t>(8)</a:t>
            </a:r>
          </a:p>
          <a:p>
            <a:pPr algn="ctr"/>
            <a:endParaRPr lang="cs-CZ" sz="2600" dirty="0">
              <a:solidFill>
                <a:schemeClr val="bg2">
                  <a:lumMod val="20000"/>
                  <a:lumOff val="80000"/>
                </a:schemeClr>
              </a:solidFill>
              <a:latin typeface="+mj-lt"/>
            </a:endParaRPr>
          </a:p>
          <a:p>
            <a:pPr algn="ctr"/>
            <a:r>
              <a:rPr lang="cs-CZ" sz="2600" dirty="0">
                <a:solidFill>
                  <a:schemeClr val="bg2">
                    <a:lumMod val="20000"/>
                    <a:lumOff val="80000"/>
                  </a:schemeClr>
                </a:solidFill>
                <a:latin typeface="+mj-lt"/>
              </a:rPr>
              <a:t>doc. Mgr. Petr Stehlík, Ph.D. </a:t>
            </a:r>
          </a:p>
          <a:p>
            <a:pPr algn="ctr"/>
            <a:r>
              <a:rPr lang="cs-CZ" sz="2600" dirty="0">
                <a:solidFill>
                  <a:schemeClr val="bg2">
                    <a:lumMod val="20000"/>
                    <a:lumOff val="80000"/>
                  </a:schemeClr>
                </a:solidFill>
                <a:latin typeface="+mn-lt"/>
              </a:rPr>
              <a:t>ÚRJL FF MU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4500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  <p:transition spd="med" advTm="23707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26" y="469495"/>
            <a:ext cx="9404723" cy="1400530"/>
          </a:xfrm>
        </p:spPr>
        <p:txBody>
          <a:bodyPr/>
          <a:lstStyle/>
          <a:p>
            <a:pPr algn="ctr">
              <a:lnSpc>
                <a:spcPct val="90000"/>
              </a:lnSpc>
              <a:defRPr/>
            </a:pPr>
            <a:r>
              <a:rPr lang="es-ES" altLang="cs-CZ" b="1" dirty="0"/>
              <a:t>Morfema, morfo, alomorfo</a:t>
            </a:r>
            <a:endParaRPr lang="cs-CZ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21888" cy="4406605"/>
          </a:xfrm>
        </p:spPr>
        <p:txBody>
          <a:bodyPr>
            <a:noAutofit/>
          </a:bodyPr>
          <a:lstStyle/>
          <a:p>
            <a:pPr marL="0" indent="0" algn="just">
              <a:buClrTx/>
              <a:buNone/>
              <a:defRPr/>
            </a:pPr>
            <a:r>
              <a:rPr lang="es-ES" altLang="cs-CZ" sz="2600" b="1" dirty="0"/>
              <a:t>Morfema:</a:t>
            </a:r>
            <a:r>
              <a:rPr lang="cs-CZ" altLang="cs-CZ" sz="2600" b="1" dirty="0"/>
              <a:t> </a:t>
            </a:r>
            <a:r>
              <a:rPr lang="es-ES" altLang="cs-CZ" sz="2600" dirty="0"/>
              <a:t>elemento mínim</a:t>
            </a:r>
            <a:r>
              <a:rPr lang="cs-CZ" altLang="cs-CZ" sz="2600" dirty="0"/>
              <a:t>o</a:t>
            </a:r>
            <a:r>
              <a:rPr lang="es-ES" altLang="cs-CZ" sz="2600" dirty="0"/>
              <a:t> dotado de significado (léxico o gramatical)</a:t>
            </a:r>
            <a:r>
              <a:rPr lang="cs-CZ" altLang="cs-CZ" sz="2600" dirty="0"/>
              <a:t>. Es una u</a:t>
            </a:r>
            <a:r>
              <a:rPr lang="es-ES" altLang="cs-CZ" sz="2600" dirty="0"/>
              <a:t>nidad funcional</a:t>
            </a:r>
            <a:r>
              <a:rPr lang="cs-CZ" altLang="cs-CZ" sz="2600" dirty="0"/>
              <a:t> (</a:t>
            </a:r>
            <a:r>
              <a:rPr lang="es-ES" altLang="cs-CZ" sz="2600" dirty="0"/>
              <a:t>como el fonema en la fonología</a:t>
            </a:r>
            <a:r>
              <a:rPr lang="cs-CZ" altLang="cs-CZ" sz="2600" dirty="0"/>
              <a:t>).</a:t>
            </a:r>
          </a:p>
          <a:p>
            <a:pPr marL="0" indent="0" algn="just">
              <a:buClrTx/>
              <a:defRPr/>
            </a:pPr>
            <a:endParaRPr lang="cs-CZ" altLang="cs-CZ" sz="2600" b="1" dirty="0"/>
          </a:p>
          <a:p>
            <a:pPr marL="0" indent="0" algn="just">
              <a:buClrTx/>
              <a:buNone/>
              <a:defRPr/>
            </a:pPr>
            <a:r>
              <a:rPr lang="es-ES" altLang="cs-CZ" sz="2600" b="1" dirty="0"/>
              <a:t>Morfo</a:t>
            </a:r>
            <a:r>
              <a:rPr lang="cs-CZ" altLang="cs-CZ" sz="2600" b="1" dirty="0"/>
              <a:t>: </a:t>
            </a:r>
            <a:r>
              <a:rPr lang="es-ES" altLang="cs-CZ" sz="2600" dirty="0"/>
              <a:t>realización fonológica de un morfema (forma </a:t>
            </a:r>
            <a:r>
              <a:rPr lang="cs-CZ" altLang="cs-CZ" sz="2600" dirty="0"/>
              <a:t>co</a:t>
            </a:r>
            <a:r>
              <a:rPr lang="es-ES" altLang="cs-CZ" sz="2600" dirty="0"/>
              <a:t>ncre</a:t>
            </a:r>
            <a:r>
              <a:rPr lang="cs-CZ" altLang="cs-CZ" sz="2600" dirty="0"/>
              <a:t>-</a:t>
            </a:r>
            <a:r>
              <a:rPr lang="es-ES" altLang="cs-CZ" sz="2600" dirty="0"/>
              <a:t>ta de un morfema)</a:t>
            </a:r>
            <a:r>
              <a:rPr lang="cs-CZ" altLang="cs-CZ" sz="2600" dirty="0"/>
              <a:t>. Es una </a:t>
            </a:r>
            <a:r>
              <a:rPr lang="es-ES" altLang="cs-CZ" sz="2600" dirty="0"/>
              <a:t>unidad formal</a:t>
            </a:r>
            <a:r>
              <a:rPr lang="cs-CZ" altLang="cs-CZ" sz="2600" dirty="0"/>
              <a:t>, </a:t>
            </a:r>
            <a:r>
              <a:rPr lang="es-ES" altLang="cs-CZ" sz="2600" dirty="0"/>
              <a:t>material</a:t>
            </a:r>
            <a:r>
              <a:rPr lang="cs-CZ" altLang="cs-CZ" sz="2600" dirty="0"/>
              <a:t> (</a:t>
            </a:r>
            <a:r>
              <a:rPr lang="es-ES" altLang="cs-CZ" sz="2600" dirty="0"/>
              <a:t>como el sonido en la fonología</a:t>
            </a:r>
            <a:r>
              <a:rPr lang="cs-CZ" altLang="cs-CZ" sz="2600" dirty="0"/>
              <a:t> = </a:t>
            </a:r>
            <a:r>
              <a:rPr lang="es-ES" altLang="cs-CZ" sz="2600" dirty="0"/>
              <a:t>realización fonética de un fonema</a:t>
            </a:r>
            <a:r>
              <a:rPr lang="cs-CZ" altLang="cs-CZ" sz="2600" dirty="0"/>
              <a:t>).</a:t>
            </a:r>
          </a:p>
          <a:p>
            <a:pPr marL="0" indent="0" algn="just">
              <a:lnSpc>
                <a:spcPct val="90000"/>
              </a:lnSpc>
              <a:buClrTx/>
              <a:defRPr/>
            </a:pPr>
            <a:endParaRPr lang="cs-CZ" altLang="cs-CZ" sz="800" b="1" dirty="0"/>
          </a:p>
          <a:p>
            <a:pPr marL="0" algn="just">
              <a:lnSpc>
                <a:spcPct val="90000"/>
              </a:lnSpc>
              <a:spcBef>
                <a:spcPts val="1200"/>
              </a:spcBef>
              <a:buClrTx/>
              <a:buNone/>
              <a:defRPr/>
            </a:pPr>
            <a:endParaRPr lang="cs-CZ" altLang="cs-CZ" sz="15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0" indent="0">
              <a:lnSpc>
                <a:spcPct val="90000"/>
              </a:lnSpc>
              <a:buClr>
                <a:schemeClr val="tx1"/>
              </a:buClr>
              <a:buSzPct val="100000"/>
              <a:buNone/>
            </a:pPr>
            <a:endParaRPr lang="es-ES" altLang="cs-CZ" sz="2600" b="1" dirty="0"/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A923474A-9E0E-484A-9A34-6603DEAC8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1097" y="585235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E171848-69A6-4FD0-8961-D942F185E92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7849821"/>
      </p:ext>
    </p:extLst>
  </p:cSld>
  <p:clrMapOvr>
    <a:masterClrMapping/>
  </p:clrMapOvr>
  <p:transition spd="med" advTm="3873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26" y="469495"/>
            <a:ext cx="9404723" cy="1400530"/>
          </a:xfrm>
        </p:spPr>
        <p:txBody>
          <a:bodyPr/>
          <a:lstStyle/>
          <a:p>
            <a:pPr algn="ctr">
              <a:lnSpc>
                <a:spcPct val="90000"/>
              </a:lnSpc>
              <a:defRPr/>
            </a:pPr>
            <a:r>
              <a:rPr lang="cs-CZ" altLang="cs-CZ" b="1" dirty="0"/>
              <a:t>A</a:t>
            </a:r>
            <a:r>
              <a:rPr lang="es-ES" altLang="cs-CZ" b="1" dirty="0"/>
              <a:t>lomorfo</a:t>
            </a:r>
            <a:endParaRPr lang="cs-CZ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21888" cy="4406605"/>
          </a:xfrm>
        </p:spPr>
        <p:txBody>
          <a:bodyPr>
            <a:noAutofit/>
          </a:bodyPr>
          <a:lstStyle/>
          <a:p>
            <a:pPr marL="0" indent="0" algn="just">
              <a:buClrTx/>
              <a:buNone/>
              <a:defRPr/>
            </a:pPr>
            <a:r>
              <a:rPr lang="cs-CZ" altLang="cs-CZ" sz="2600" b="1" dirty="0" err="1"/>
              <a:t>Alomorfos</a:t>
            </a:r>
            <a:r>
              <a:rPr lang="es-ES" altLang="cs-CZ" sz="2600" b="1" dirty="0"/>
              <a:t>:</a:t>
            </a:r>
            <a:r>
              <a:rPr lang="cs-CZ" altLang="cs-CZ" sz="2600" b="1" dirty="0"/>
              <a:t> </a:t>
            </a:r>
            <a:r>
              <a:rPr lang="es-ES" altLang="cs-CZ" sz="2800" dirty="0"/>
              <a:t>morfos diferentes que corresponden a un mismo morfema (com</a:t>
            </a:r>
            <a:r>
              <a:rPr lang="cs-CZ" altLang="cs-CZ" sz="2800" dirty="0"/>
              <a:t>p</a:t>
            </a:r>
            <a:r>
              <a:rPr lang="es-ES" altLang="cs-CZ" sz="2800" dirty="0"/>
              <a:t>arables </a:t>
            </a:r>
            <a:r>
              <a:rPr lang="cs-CZ" altLang="cs-CZ" sz="2800" dirty="0"/>
              <a:t>a </a:t>
            </a:r>
            <a:r>
              <a:rPr lang="es-ES" altLang="cs-CZ" sz="2800" dirty="0"/>
              <a:t>los alófonos de un fo</a:t>
            </a:r>
            <a:r>
              <a:rPr lang="cs-CZ" altLang="cs-CZ" sz="2800" dirty="0"/>
              <a:t>-</a:t>
            </a:r>
            <a:r>
              <a:rPr lang="es-ES" altLang="cs-CZ" sz="2800" dirty="0"/>
              <a:t>nema)</a:t>
            </a:r>
            <a:r>
              <a:rPr lang="cs-CZ" altLang="cs-CZ" sz="2800" dirty="0"/>
              <a:t>. </a:t>
            </a:r>
            <a:r>
              <a:rPr lang="es-ES" altLang="cs-CZ" sz="2800" dirty="0"/>
              <a:t>Idéntico significado, </a:t>
            </a:r>
            <a:r>
              <a:rPr lang="cs-CZ" altLang="cs-CZ" sz="2800" dirty="0"/>
              <a:t>a</a:t>
            </a:r>
            <a:r>
              <a:rPr lang="es-ES" altLang="cs-CZ" sz="2800" dirty="0"/>
              <a:t>l menos cierta semejanza formal.</a:t>
            </a:r>
          </a:p>
          <a:p>
            <a:pPr marL="0" indent="0" algn="just">
              <a:lnSpc>
                <a:spcPct val="90000"/>
              </a:lnSpc>
              <a:buClrTx/>
              <a:buNone/>
              <a:defRPr/>
            </a:pPr>
            <a:endParaRPr lang="cs-CZ" altLang="cs-CZ" sz="1500" b="1" dirty="0"/>
          </a:p>
          <a:p>
            <a:pPr marL="0" indent="0" algn="just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ClrTx/>
              <a:buNone/>
              <a:defRPr/>
            </a:pPr>
            <a:r>
              <a:rPr lang="es-ES" altLang="cs-CZ" sz="2400" b="1" dirty="0"/>
              <a:t>Ejemplos</a:t>
            </a:r>
            <a:r>
              <a:rPr lang="cs-CZ" altLang="cs-CZ" sz="2400" b="1" dirty="0"/>
              <a:t>:</a:t>
            </a:r>
          </a:p>
          <a:p>
            <a:pPr marL="0" indent="0" algn="just">
              <a:buClrTx/>
              <a:buNone/>
              <a:defRPr/>
            </a:pP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organiza-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ción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, ten-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sión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, reun-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ión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; 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in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-capaz, 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im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-posible, 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i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-rresponsa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ble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,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i-</a:t>
            </a:r>
            <a:r>
              <a:rPr lang="cs-CZ" altLang="cs-CZ" sz="2400" i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rr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esponsa-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bili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-dad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; 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piedr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a &gt; 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pedr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-ero</a:t>
            </a:r>
            <a:endParaRPr lang="cs-CZ" altLang="cs-CZ" sz="2400" i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A923474A-9E0E-484A-9A34-6603DEAC8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1097" y="585235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E171848-69A6-4FD0-8961-D942F185E92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504615"/>
      </p:ext>
    </p:extLst>
  </p:cSld>
  <p:clrMapOvr>
    <a:masterClrMapping/>
  </p:clrMapOvr>
  <p:transition spd="med" advTm="65404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26" y="469495"/>
            <a:ext cx="9404723" cy="1400530"/>
          </a:xfrm>
        </p:spPr>
        <p:txBody>
          <a:bodyPr/>
          <a:lstStyle/>
          <a:p>
            <a:pPr algn="ctr">
              <a:lnSpc>
                <a:spcPct val="90000"/>
              </a:lnSpc>
              <a:defRPr/>
            </a:pPr>
            <a:r>
              <a:rPr lang="es-ES" altLang="cs-CZ" b="1" dirty="0"/>
              <a:t>Segmentación morfológica </a:t>
            </a:r>
            <a:br>
              <a:rPr lang="cs-CZ" altLang="cs-CZ" b="1" dirty="0"/>
            </a:br>
            <a:r>
              <a:rPr lang="es-ES" altLang="cs-CZ" b="1" dirty="0"/>
              <a:t>de la palabra</a:t>
            </a:r>
            <a:endParaRPr lang="cs-CZ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21888" cy="4406605"/>
          </a:xfrm>
        </p:spPr>
        <p:txBody>
          <a:bodyPr>
            <a:noAutofit/>
          </a:bodyPr>
          <a:lstStyle/>
          <a:p>
            <a:pPr marL="0" algn="just">
              <a:lnSpc>
                <a:spcPct val="90000"/>
              </a:lnSpc>
              <a:spcAft>
                <a:spcPts val="600"/>
              </a:spcAft>
              <a:buClrTx/>
              <a:buNone/>
              <a:defRPr/>
            </a:pPr>
            <a:r>
              <a:rPr lang="es-ES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Criterios </a:t>
            </a:r>
            <a:r>
              <a:rPr lang="cs-CZ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y </a:t>
            </a:r>
            <a:r>
              <a:rPr lang="es-ES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métodos</a:t>
            </a:r>
            <a:r>
              <a:rPr lang="cs-CZ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s-ES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del análisis morfológico</a:t>
            </a:r>
            <a:r>
              <a:rPr lang="cs-CZ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</a:p>
          <a:p>
            <a:pPr marL="171450" indent="-514350" algn="just">
              <a:lnSpc>
                <a:spcPct val="90000"/>
              </a:lnSpc>
              <a:buClr>
                <a:schemeClr val="tx1"/>
              </a:buClr>
              <a:buSzPct val="100000"/>
              <a:buFont typeface="+mj-lt"/>
              <a:buAutoNum type="arabicPeriod"/>
              <a:defRPr/>
            </a:pPr>
            <a:r>
              <a:rPr lang="cs-CZ" altLang="cs-CZ" sz="2400" b="1" dirty="0" err="1"/>
              <a:t>Identificación</a:t>
            </a:r>
            <a:r>
              <a:rPr lang="cs-CZ" altLang="cs-CZ" sz="2400" b="1" dirty="0"/>
              <a:t> de los </a:t>
            </a:r>
            <a:r>
              <a:rPr lang="cs-CZ" altLang="cs-CZ" sz="2400" b="1" dirty="0" err="1"/>
              <a:t>elementos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básicos</a:t>
            </a:r>
            <a:r>
              <a:rPr lang="cs-CZ" altLang="cs-CZ" sz="2400" b="1" dirty="0"/>
              <a:t>: </a:t>
            </a:r>
            <a:r>
              <a:rPr lang="cs-CZ" altLang="cs-CZ" sz="2400" dirty="0"/>
              <a:t>la </a:t>
            </a:r>
            <a:r>
              <a:rPr lang="cs-CZ" altLang="cs-CZ" sz="2400" dirty="0" err="1"/>
              <a:t>raíz</a:t>
            </a:r>
            <a:r>
              <a:rPr lang="cs-CZ" altLang="cs-CZ" sz="2400" dirty="0"/>
              <a:t> y </a:t>
            </a:r>
            <a:r>
              <a:rPr lang="cs-CZ" altLang="cs-CZ" sz="2400" dirty="0" err="1"/>
              <a:t>sus</a:t>
            </a:r>
            <a:r>
              <a:rPr lang="cs-CZ" altLang="cs-CZ" sz="2400" dirty="0"/>
              <a:t> </a:t>
            </a:r>
            <a:r>
              <a:rPr lang="cs-CZ" altLang="cs-CZ" sz="2400" dirty="0" err="1"/>
              <a:t>modifica</a:t>
            </a:r>
            <a:r>
              <a:rPr lang="cs-CZ" altLang="cs-CZ" sz="2400" dirty="0"/>
              <a:t>-	 </a:t>
            </a:r>
            <a:r>
              <a:rPr lang="cs-CZ" altLang="cs-CZ" sz="2400" dirty="0" err="1"/>
              <a:t>dores</a:t>
            </a:r>
            <a:r>
              <a:rPr lang="cs-CZ" altLang="cs-CZ" sz="2400" dirty="0"/>
              <a:t> (</a:t>
            </a:r>
            <a:r>
              <a:rPr lang="cs-CZ" altLang="cs-CZ" sz="2400" dirty="0" err="1"/>
              <a:t>morfemas</a:t>
            </a:r>
            <a:r>
              <a:rPr lang="cs-CZ" altLang="cs-CZ" sz="2400" dirty="0"/>
              <a:t> </a:t>
            </a:r>
            <a:r>
              <a:rPr lang="cs-CZ" altLang="cs-CZ" sz="2400" dirty="0" err="1"/>
              <a:t>derivativos</a:t>
            </a:r>
            <a:r>
              <a:rPr lang="cs-CZ" altLang="cs-CZ" sz="2400" dirty="0"/>
              <a:t> y </a:t>
            </a:r>
            <a:r>
              <a:rPr lang="cs-CZ" altLang="cs-CZ" sz="2400" dirty="0" err="1"/>
              <a:t>flexivos</a:t>
            </a:r>
            <a:r>
              <a:rPr lang="cs-CZ" altLang="cs-CZ" sz="2400" dirty="0"/>
              <a:t>)</a:t>
            </a:r>
            <a:endParaRPr lang="cs-CZ" altLang="cs-CZ" sz="2400" b="1" dirty="0"/>
          </a:p>
          <a:p>
            <a:pPr marL="171450" indent="-514350" algn="just">
              <a:lnSpc>
                <a:spcPct val="90000"/>
              </a:lnSpc>
              <a:buClr>
                <a:schemeClr val="tx1"/>
              </a:buClr>
              <a:buSzPct val="100000"/>
              <a:buFont typeface="+mj-lt"/>
              <a:buAutoNum type="arabicPeriod"/>
              <a:defRPr/>
            </a:pPr>
            <a:r>
              <a:rPr lang="es-ES" altLang="cs-CZ" sz="2400" b="1" dirty="0"/>
              <a:t>Recurrencia</a:t>
            </a:r>
            <a:r>
              <a:rPr lang="cs-CZ" altLang="cs-CZ" sz="2400" dirty="0"/>
              <a:t>:</a:t>
            </a:r>
            <a:r>
              <a:rPr lang="es-ES" altLang="cs-CZ" sz="2400" dirty="0"/>
              <a:t> la aparición de un presunto morfema en</a:t>
            </a:r>
            <a:r>
              <a:rPr lang="cs-CZ" altLang="cs-CZ" sz="2400" dirty="0"/>
              <a:t> </a:t>
            </a:r>
            <a:r>
              <a:rPr lang="es-ES" altLang="cs-CZ" sz="2400" dirty="0"/>
              <a:t>otra</a:t>
            </a:r>
            <a:r>
              <a:rPr lang="cs-CZ" altLang="cs-CZ" sz="2400" dirty="0"/>
              <a:t>(s)</a:t>
            </a:r>
            <a:r>
              <a:rPr lang="es-ES" altLang="cs-CZ" sz="2400" dirty="0"/>
              <a:t> </a:t>
            </a:r>
            <a:r>
              <a:rPr lang="cs-CZ" altLang="cs-CZ" sz="2400" dirty="0"/>
              <a:t>	 </a:t>
            </a:r>
            <a:r>
              <a:rPr lang="es-ES" altLang="cs-CZ" sz="2400" dirty="0"/>
              <a:t>palabra</a:t>
            </a:r>
            <a:r>
              <a:rPr lang="cs-CZ" altLang="cs-CZ" sz="2400" dirty="0"/>
              <a:t>(</a:t>
            </a:r>
            <a:r>
              <a:rPr lang="es-ES" altLang="cs-CZ" sz="2400" dirty="0"/>
              <a:t>s</a:t>
            </a:r>
            <a:r>
              <a:rPr lang="cs-CZ" altLang="cs-CZ" sz="2400" dirty="0"/>
              <a:t>)</a:t>
            </a:r>
            <a:r>
              <a:rPr lang="es-ES" altLang="cs-CZ" sz="2400" dirty="0"/>
              <a:t> </a:t>
            </a:r>
            <a:r>
              <a:rPr lang="cs-CZ" altLang="cs-CZ" sz="2400" dirty="0"/>
              <a:t>co</a:t>
            </a:r>
            <a:r>
              <a:rPr lang="es-ES" altLang="cs-CZ" sz="2400" dirty="0"/>
              <a:t>n un significado semejante</a:t>
            </a:r>
            <a:r>
              <a:rPr lang="cs-CZ" altLang="cs-CZ" sz="2400" dirty="0"/>
              <a:t> </a:t>
            </a:r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buClr>
                <a:schemeClr val="tx1"/>
              </a:buClr>
              <a:buSzPct val="100000"/>
              <a:buNone/>
              <a:defRPr/>
            </a:pPr>
            <a:r>
              <a:rPr lang="cs-CZ" altLang="cs-CZ" sz="2200" dirty="0"/>
              <a:t>	 </a:t>
            </a:r>
            <a:r>
              <a:rPr lang="es-ES" altLang="cs-CZ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re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</a:t>
            </a:r>
            <a:r>
              <a:rPr lang="es-ES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nacer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,</a:t>
            </a:r>
            <a:r>
              <a:rPr lang="es-ES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es-ES" altLang="cs-CZ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re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</a:t>
            </a:r>
            <a:r>
              <a:rPr lang="es-ES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leer, </a:t>
            </a:r>
            <a:r>
              <a:rPr lang="es-ES" altLang="cs-CZ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re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</a:t>
            </a:r>
            <a:r>
              <a:rPr lang="cs-CZ" altLang="cs-CZ" i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tomar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…</a:t>
            </a:r>
            <a:endParaRPr lang="cs-CZ" altLang="cs-CZ" dirty="0"/>
          </a:p>
          <a:p>
            <a:pPr marL="171450" indent="-514350">
              <a:lnSpc>
                <a:spcPct val="90000"/>
              </a:lnSpc>
              <a:buClr>
                <a:schemeClr val="tx1"/>
              </a:buClr>
              <a:buSzPct val="100000"/>
              <a:buFont typeface="+mj-lt"/>
              <a:buAutoNum type="arabicPeriod" startAt="3"/>
              <a:defRPr/>
            </a:pPr>
            <a:r>
              <a:rPr lang="es-ES" altLang="cs-CZ" sz="2400" b="1" dirty="0"/>
              <a:t>Conmutación</a:t>
            </a:r>
            <a:r>
              <a:rPr lang="cs-CZ" altLang="cs-CZ" sz="2400" b="1" dirty="0"/>
              <a:t>: </a:t>
            </a:r>
            <a:r>
              <a:rPr lang="es-ES" altLang="cs-CZ" sz="2400" dirty="0"/>
              <a:t>la sustitución de un morfema por otro </a:t>
            </a:r>
            <a:r>
              <a:rPr lang="cs-CZ" altLang="cs-CZ" sz="2400" dirty="0"/>
              <a:t>en la m</a:t>
            </a:r>
            <a:r>
              <a:rPr lang="es-ES" altLang="cs-CZ" sz="2400" dirty="0"/>
              <a:t>is</a:t>
            </a:r>
            <a:r>
              <a:rPr lang="cs-CZ" altLang="cs-CZ" sz="2400" dirty="0"/>
              <a:t>-	 </a:t>
            </a:r>
            <a:r>
              <a:rPr lang="es-ES" altLang="cs-CZ" sz="2400" dirty="0"/>
              <a:t>ma posición </a:t>
            </a:r>
            <a:r>
              <a:rPr lang="cs-CZ" altLang="cs-CZ" sz="2400" dirty="0"/>
              <a:t>de</a:t>
            </a:r>
            <a:r>
              <a:rPr lang="es-ES" altLang="cs-CZ" sz="2400" dirty="0"/>
              <a:t> la palabra</a:t>
            </a:r>
            <a:r>
              <a:rPr lang="cs-CZ" altLang="cs-CZ" sz="2400" dirty="0"/>
              <a:t> 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Clr>
                <a:schemeClr val="tx1"/>
              </a:buClr>
              <a:buSzPct val="100000"/>
              <a:buNone/>
              <a:defRPr/>
            </a:pPr>
            <a:r>
              <a:rPr lang="cs-CZ" altLang="cs-CZ" sz="26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	 </a:t>
            </a:r>
            <a:r>
              <a:rPr lang="es-ES" altLang="cs-CZ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super</a:t>
            </a:r>
            <a:r>
              <a:rPr lang="cs-CZ" altLang="cs-CZ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</a:t>
            </a:r>
            <a:r>
              <a:rPr lang="es-ES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fino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&gt; </a:t>
            </a:r>
            <a:r>
              <a:rPr lang="es-ES" altLang="cs-CZ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extra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</a:t>
            </a:r>
            <a:r>
              <a:rPr lang="cs-CZ" altLang="cs-CZ" i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fino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; </a:t>
            </a:r>
            <a:r>
              <a:rPr lang="es-ES" altLang="cs-CZ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super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-realista &gt; </a:t>
            </a:r>
            <a:r>
              <a:rPr lang="cs-CZ" altLang="cs-CZ" i="1" u="sng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hiper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-realista; </a:t>
            </a:r>
            <a:r>
              <a:rPr lang="cs-CZ" altLang="cs-CZ" i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super</a:t>
            </a:r>
            <a:r>
              <a:rPr lang="cs-CZ" altLang="cs-CZ" i="1" u="sng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real</a:t>
            </a:r>
            <a:r>
              <a:rPr lang="cs-CZ" altLang="cs-CZ" i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ista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&gt; super-	 	 </a:t>
            </a:r>
            <a:r>
              <a:rPr lang="cs-CZ" altLang="cs-CZ" i="1" u="sng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activ</a:t>
            </a:r>
            <a:r>
              <a:rPr lang="cs-CZ" altLang="cs-CZ" i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ista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; </a:t>
            </a:r>
            <a:r>
              <a:rPr lang="cs-CZ" altLang="cs-CZ" i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superreal</a:t>
            </a:r>
            <a:r>
              <a:rPr lang="cs-CZ" altLang="cs-CZ" i="1" u="sng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ista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 &gt; </a:t>
            </a:r>
            <a:r>
              <a:rPr lang="cs-CZ" altLang="cs-CZ" i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superral</a:t>
            </a:r>
            <a:r>
              <a:rPr lang="cs-CZ" altLang="cs-CZ" i="1" u="sng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ismo</a:t>
            </a:r>
            <a:endParaRPr lang="cs-CZ" altLang="cs-CZ" dirty="0"/>
          </a:p>
          <a:p>
            <a:pPr marL="0" algn="just">
              <a:buClrTx/>
              <a:buNone/>
              <a:defRPr/>
            </a:pPr>
            <a:r>
              <a:rPr lang="es-ES" altLang="cs-CZ" b="1" dirty="0"/>
              <a:t>Problema</a:t>
            </a:r>
            <a:r>
              <a:rPr lang="cs-CZ" altLang="cs-CZ" b="1" dirty="0"/>
              <a:t> (</a:t>
            </a:r>
            <a:r>
              <a:rPr lang="es-ES" altLang="cs-CZ" b="1" dirty="0"/>
              <a:t>forma vs. función/significado</a:t>
            </a:r>
            <a:r>
              <a:rPr lang="cs-CZ" altLang="cs-CZ" b="1" dirty="0"/>
              <a:t>): </a:t>
            </a:r>
            <a:r>
              <a:rPr lang="cs-CZ" altLang="cs-CZ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t</a:t>
            </a:r>
            <a:r>
              <a:rPr lang="es-ES" altLang="cs-CZ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rans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</a:t>
            </a:r>
            <a:r>
              <a:rPr lang="es-ES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mitir, </a:t>
            </a:r>
            <a:r>
              <a:rPr lang="es-ES" altLang="cs-CZ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re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</a:t>
            </a:r>
            <a:r>
              <a:rPr lang="es-ES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mitir, </a:t>
            </a:r>
            <a:r>
              <a:rPr lang="es-ES" altLang="cs-CZ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per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</a:t>
            </a:r>
            <a:r>
              <a:rPr lang="es-ES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mitir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; </a:t>
            </a:r>
            <a:r>
              <a:rPr lang="es-ES" altLang="cs-CZ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trans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</a:t>
            </a:r>
            <a:r>
              <a:rPr lang="es-ES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ferir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,</a:t>
            </a:r>
            <a:r>
              <a:rPr lang="es-ES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es-ES" altLang="cs-CZ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re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</a:t>
            </a:r>
            <a:r>
              <a:rPr lang="es-ES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ferir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,</a:t>
            </a:r>
            <a:r>
              <a:rPr lang="es-ES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es-ES" altLang="cs-CZ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in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</a:t>
            </a:r>
            <a:r>
              <a:rPr lang="es-ES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ferir, </a:t>
            </a:r>
            <a:r>
              <a:rPr lang="es-ES" altLang="cs-CZ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pre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</a:t>
            </a:r>
            <a:r>
              <a:rPr lang="es-ES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ferir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; </a:t>
            </a:r>
            <a:r>
              <a:rPr lang="es-ES" altLang="cs-CZ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de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</a:t>
            </a:r>
            <a:r>
              <a:rPr lang="es-ES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ducir, </a:t>
            </a:r>
            <a:r>
              <a:rPr lang="es-ES" altLang="cs-CZ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re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</a:t>
            </a:r>
            <a:r>
              <a:rPr lang="es-ES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ducir, </a:t>
            </a:r>
            <a:r>
              <a:rPr lang="cs-CZ" altLang="cs-CZ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co</a:t>
            </a:r>
            <a:r>
              <a:rPr lang="es-ES" altLang="cs-CZ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n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</a:t>
            </a:r>
            <a:r>
              <a:rPr lang="es-ES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ducir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. </a:t>
            </a:r>
            <a:endParaRPr lang="cs-CZ" altLang="cs-CZ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pPr marL="0" indent="0">
              <a:lnSpc>
                <a:spcPct val="90000"/>
              </a:lnSpc>
              <a:buClr>
                <a:schemeClr val="tx1"/>
              </a:buClr>
              <a:buSzPct val="100000"/>
              <a:buNone/>
            </a:pPr>
            <a:endParaRPr lang="es-ES" altLang="cs-CZ" sz="2600" b="1" dirty="0"/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A923474A-9E0E-484A-9A34-6603DEAC8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1097" y="585235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E171848-69A6-4FD0-8961-D942F185E92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694011"/>
      </p:ext>
    </p:extLst>
  </p:cSld>
  <p:clrMapOvr>
    <a:masterClrMapping/>
  </p:clrMapOvr>
  <p:transition spd="med" advTm="130452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26" y="469495"/>
            <a:ext cx="9404723" cy="1400530"/>
          </a:xfrm>
        </p:spPr>
        <p:txBody>
          <a:bodyPr/>
          <a:lstStyle/>
          <a:p>
            <a:pPr algn="ctr"/>
            <a:r>
              <a:rPr lang="es-ES" altLang="cs-CZ" b="1" dirty="0"/>
              <a:t>Formación de palabras en espa</a:t>
            </a:r>
            <a:r>
              <a:rPr lang="es-ES" altLang="cs-CZ" b="1" dirty="0">
                <a:cs typeface="Tahoma" panose="020B0604030504040204" pitchFamily="34" charset="0"/>
              </a:rPr>
              <a:t>ñol</a:t>
            </a:r>
            <a:endParaRPr lang="cs-CZ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21888" cy="4406605"/>
          </a:xfrm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  <a:spcAft>
                <a:spcPts val="600"/>
              </a:spcAft>
              <a:buClrTx/>
              <a:buNone/>
              <a:defRPr/>
            </a:pPr>
            <a:r>
              <a:rPr lang="es-ES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Dos razones para formar nuevas palabras:</a:t>
            </a:r>
          </a:p>
          <a:p>
            <a:pPr marL="473075" indent="-457200" algn="just">
              <a:lnSpc>
                <a:spcPct val="90000"/>
              </a:lnSpc>
              <a:buClrTx/>
              <a:buSzPct val="100000"/>
              <a:buFontTx/>
              <a:buAutoNum type="arabicParenR"/>
              <a:defRPr/>
            </a:pPr>
            <a:r>
              <a:rPr lang="es-ES" altLang="cs-CZ" sz="2600" b="1" dirty="0"/>
              <a:t>de tipo semántico </a:t>
            </a:r>
            <a:r>
              <a:rPr lang="es-ES" altLang="cs-CZ" sz="2600" dirty="0"/>
              <a:t>(necesidad de denominar nuevos objetos, conceptos, fenómenos, acciones, etc.)</a:t>
            </a:r>
            <a:r>
              <a:rPr lang="cs-CZ" altLang="cs-CZ" sz="2600" dirty="0"/>
              <a:t>. P. ej.:</a:t>
            </a:r>
          </a:p>
          <a:p>
            <a:pPr marL="15875" indent="0" algn="just">
              <a:lnSpc>
                <a:spcPct val="90000"/>
              </a:lnSpc>
              <a:buClrTx/>
              <a:buNone/>
              <a:defRPr/>
            </a:pPr>
            <a:r>
              <a:rPr lang="cs-CZ" altLang="cs-CZ" sz="2600" dirty="0"/>
              <a:t>				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teléfono, autobús, aspirador, lavadora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…</a:t>
            </a:r>
          </a:p>
          <a:p>
            <a:pPr marL="15875" indent="0" algn="just">
              <a:lnSpc>
                <a:spcPct val="90000"/>
              </a:lnSpc>
              <a:buClrTx/>
              <a:buNone/>
              <a:defRPr/>
            </a:pPr>
            <a:endParaRPr lang="es-ES" altLang="cs-CZ" sz="1500" dirty="0"/>
          </a:p>
          <a:p>
            <a:pPr marL="530225" indent="-514350" algn="just">
              <a:lnSpc>
                <a:spcPct val="90000"/>
              </a:lnSpc>
              <a:buClr>
                <a:schemeClr val="tx1"/>
              </a:buClr>
              <a:buSzPct val="100000"/>
              <a:buFont typeface="+mj-lt"/>
              <a:buAutoNum type="arabicParenR" startAt="2"/>
              <a:defRPr/>
            </a:pPr>
            <a:r>
              <a:rPr lang="es-ES" altLang="cs-CZ" sz="2600" b="1" dirty="0"/>
              <a:t>de tipo sintáctico</a:t>
            </a:r>
            <a:r>
              <a:rPr lang="es-ES" altLang="cs-CZ" sz="2600" dirty="0"/>
              <a:t> (se forman nombres de verbos para expresar una acción, nombres de adjetivos para referirse a una cualidad, etc.)</a:t>
            </a:r>
            <a:r>
              <a:rPr lang="cs-CZ" altLang="cs-CZ" sz="2600" dirty="0"/>
              <a:t>. </a:t>
            </a:r>
            <a:r>
              <a:rPr lang="es-ES" altLang="cs-CZ" sz="2600" dirty="0"/>
              <a:t>Ejemplos:</a:t>
            </a:r>
            <a:r>
              <a:rPr lang="cs-CZ" altLang="cs-CZ" sz="2600" b="1" dirty="0"/>
              <a:t> </a:t>
            </a:r>
          </a:p>
          <a:p>
            <a:pPr marL="15875" indent="0" algn="just">
              <a:lnSpc>
                <a:spcPct val="90000"/>
              </a:lnSpc>
              <a:buClrTx/>
              <a:buNone/>
              <a:defRPr/>
            </a:pPr>
            <a:r>
              <a:rPr lang="cs-CZ" altLang="cs-CZ" sz="2800" b="1" dirty="0"/>
              <a:t>	</a:t>
            </a:r>
            <a:r>
              <a:rPr lang="cs-CZ" altLang="cs-CZ" sz="2800" b="1" i="1" dirty="0"/>
              <a:t>			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finalizar</a:t>
            </a:r>
            <a:r>
              <a:rPr lang="cs-CZ" altLang="cs-CZ" sz="2400" baseline="-250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V</a:t>
            </a:r>
            <a:r>
              <a:rPr lang="es-ES" altLang="cs-CZ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&gt; 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finalización</a:t>
            </a:r>
            <a:r>
              <a:rPr lang="cs-CZ" altLang="cs-CZ" sz="2400" baseline="-250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N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;</a:t>
            </a:r>
            <a:r>
              <a:rPr lang="es-ES" altLang="cs-CZ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salir</a:t>
            </a:r>
            <a:r>
              <a:rPr lang="cs-CZ" altLang="cs-CZ" sz="2400" baseline="-250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V</a:t>
            </a:r>
            <a:r>
              <a:rPr lang="es-ES" altLang="cs-CZ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&gt; 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salida</a:t>
            </a:r>
            <a:r>
              <a:rPr lang="cs-CZ" altLang="cs-CZ" sz="2400" baseline="-250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N</a:t>
            </a:r>
            <a:endParaRPr lang="cs-CZ" altLang="cs-CZ" sz="2400" i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pPr marL="15875" indent="0" algn="just">
              <a:lnSpc>
                <a:spcPct val="90000"/>
              </a:lnSpc>
              <a:buClrTx/>
              <a:buNone/>
              <a:defRPr/>
            </a:pPr>
            <a:r>
              <a:rPr lang="es-ES" altLang="cs-CZ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	</a:t>
            </a:r>
            <a:r>
              <a:rPr lang="cs-CZ" altLang="cs-CZ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			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bueno</a:t>
            </a:r>
            <a:r>
              <a:rPr lang="cs-CZ" altLang="cs-CZ" sz="2400" baseline="-25000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Adj</a:t>
            </a:r>
            <a:r>
              <a:rPr lang="es-ES" altLang="cs-CZ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&gt; 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bondad</a:t>
            </a:r>
            <a:r>
              <a:rPr lang="cs-CZ" altLang="cs-CZ" sz="2400" baseline="-250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N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;</a:t>
            </a:r>
            <a:r>
              <a:rPr lang="es-ES" altLang="cs-CZ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gordo</a:t>
            </a:r>
            <a:r>
              <a:rPr lang="cs-CZ" altLang="cs-CZ" sz="2400" baseline="-25000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Adj</a:t>
            </a:r>
            <a:r>
              <a:rPr lang="es-ES" altLang="cs-CZ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&gt; 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gordura</a:t>
            </a:r>
            <a:r>
              <a:rPr lang="cs-CZ" altLang="cs-CZ" sz="2400" baseline="-250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N</a:t>
            </a:r>
            <a:endParaRPr lang="es-ES" altLang="cs-CZ" sz="2400" i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pPr marL="0" indent="0">
              <a:lnSpc>
                <a:spcPct val="90000"/>
              </a:lnSpc>
              <a:buClr>
                <a:schemeClr val="tx1"/>
              </a:buClr>
              <a:buSzPct val="100000"/>
              <a:buNone/>
            </a:pPr>
            <a:endParaRPr lang="es-ES" altLang="cs-CZ" sz="2600" b="1" dirty="0"/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A923474A-9E0E-484A-9A34-6603DEAC8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1097" y="585235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E171848-69A6-4FD0-8961-D942F185E92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136104"/>
      </p:ext>
    </p:extLst>
  </p:cSld>
  <p:clrMapOvr>
    <a:masterClrMapping/>
  </p:clrMapOvr>
  <p:transition spd="med" advTm="5464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26" y="469495"/>
            <a:ext cx="9404723" cy="1400530"/>
          </a:xfrm>
        </p:spPr>
        <p:txBody>
          <a:bodyPr/>
          <a:lstStyle/>
          <a:p>
            <a:pPr algn="ctr">
              <a:lnSpc>
                <a:spcPct val="90000"/>
              </a:lnSpc>
              <a:defRPr/>
            </a:pPr>
            <a:r>
              <a:rPr lang="es-ES" altLang="cs-CZ" b="1" dirty="0"/>
              <a:t>Estudio</a:t>
            </a:r>
            <a:r>
              <a:rPr lang="cs-CZ" altLang="cs-CZ" b="1" dirty="0"/>
              <a:t> de la f</a:t>
            </a:r>
            <a:r>
              <a:rPr lang="es-ES" altLang="cs-CZ" b="1" dirty="0"/>
              <a:t>ormación</a:t>
            </a:r>
            <a:br>
              <a:rPr lang="cs-CZ" altLang="cs-CZ" b="1" dirty="0"/>
            </a:br>
            <a:r>
              <a:rPr lang="es-ES" altLang="cs-CZ" b="1" dirty="0"/>
              <a:t> de palabras</a:t>
            </a:r>
            <a:endParaRPr lang="cs-CZ" sz="3600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18957" cy="4406605"/>
          </a:xfrm>
        </p:spPr>
        <p:txBody>
          <a:bodyPr>
            <a:noAutofit/>
          </a:bodyPr>
          <a:lstStyle/>
          <a:p>
            <a:pPr marL="171450" indent="-478800" algn="just">
              <a:lnSpc>
                <a:spcPct val="90000"/>
              </a:lnSpc>
              <a:buClr>
                <a:schemeClr val="tx1"/>
              </a:buClr>
              <a:buSzPct val="100000"/>
              <a:buFont typeface="+mj-lt"/>
              <a:buAutoNum type="arabicParenR"/>
            </a:pPr>
            <a:endParaRPr lang="cs-CZ" altLang="cs-CZ" sz="2600" b="1" dirty="0"/>
          </a:p>
          <a:p>
            <a:pPr marL="171450" indent="-478800" algn="just">
              <a:lnSpc>
                <a:spcPct val="90000"/>
              </a:lnSpc>
              <a:buClr>
                <a:schemeClr val="tx1"/>
              </a:buClr>
              <a:buSzPct val="100000"/>
              <a:buFont typeface="+mj-lt"/>
              <a:buAutoNum type="arabicParenR"/>
            </a:pPr>
            <a:r>
              <a:rPr lang="es-ES" altLang="cs-CZ" sz="2600" b="1" dirty="0"/>
              <a:t>Morfología</a:t>
            </a:r>
            <a:r>
              <a:rPr lang="cs-CZ" altLang="cs-CZ" sz="2600" b="1" dirty="0"/>
              <a:t> </a:t>
            </a:r>
            <a:r>
              <a:rPr lang="es-ES" altLang="cs-CZ" sz="2600" b="1" dirty="0"/>
              <a:t>léxica/derivativa</a:t>
            </a:r>
            <a:r>
              <a:rPr lang="cs-CZ" altLang="cs-CZ" sz="2600" b="1" dirty="0"/>
              <a:t> </a:t>
            </a:r>
            <a:r>
              <a:rPr lang="es-ES" altLang="cs-CZ" sz="2600" b="1" dirty="0"/>
              <a:t>(derivación, compo</a:t>
            </a:r>
            <a:r>
              <a:rPr lang="cs-CZ" altLang="cs-CZ" sz="2600" b="1" dirty="0"/>
              <a:t>s</a:t>
            </a:r>
            <a:r>
              <a:rPr lang="es-ES" altLang="cs-CZ" sz="2600" b="1" dirty="0"/>
              <a:t>ición, </a:t>
            </a:r>
            <a:r>
              <a:rPr lang="cs-CZ" altLang="cs-CZ" sz="2600" b="1" dirty="0"/>
              <a:t>	</a:t>
            </a:r>
            <a:r>
              <a:rPr lang="es-ES" altLang="cs-CZ" sz="2600" b="1" dirty="0"/>
              <a:t>parasíntesis)</a:t>
            </a:r>
          </a:p>
          <a:p>
            <a:pPr marL="171450" indent="-514350">
              <a:lnSpc>
                <a:spcPct val="90000"/>
              </a:lnSpc>
              <a:buClr>
                <a:schemeClr val="tx1"/>
              </a:buClr>
              <a:buSzPct val="100000"/>
              <a:buFont typeface="+mj-lt"/>
              <a:buAutoNum type="arabicParenR"/>
            </a:pPr>
            <a:endParaRPr lang="es-ES" altLang="cs-CZ" sz="1500" b="1" dirty="0"/>
          </a:p>
          <a:p>
            <a:pPr marL="171450" indent="-478800" algn="just">
              <a:lnSpc>
                <a:spcPct val="90000"/>
              </a:lnSpc>
              <a:buClr>
                <a:schemeClr val="tx1"/>
              </a:buClr>
              <a:buSzPct val="100000"/>
              <a:buFont typeface="+mj-lt"/>
              <a:buAutoNum type="arabicParenR"/>
            </a:pPr>
            <a:r>
              <a:rPr lang="es-ES" altLang="cs-CZ" sz="2400" b="1" dirty="0"/>
              <a:t>Lexicología </a:t>
            </a:r>
            <a:r>
              <a:rPr lang="cs-CZ" altLang="cs-CZ" sz="2400" b="1" dirty="0"/>
              <a:t>y </a:t>
            </a:r>
            <a:r>
              <a:rPr lang="es-ES" altLang="cs-CZ" sz="2400" b="1" dirty="0"/>
              <a:t>semántica</a:t>
            </a:r>
            <a:r>
              <a:rPr lang="cs-CZ" altLang="cs-CZ" sz="2400" b="1" dirty="0"/>
              <a:t> </a:t>
            </a:r>
            <a:r>
              <a:rPr lang="es-ES" altLang="cs-CZ" sz="2400" b="1" dirty="0"/>
              <a:t>(todos los mecanismos de </a:t>
            </a:r>
            <a:r>
              <a:rPr lang="cs-CZ" altLang="cs-CZ" sz="2400" b="1" dirty="0"/>
              <a:t>e</a:t>
            </a:r>
            <a:r>
              <a:rPr lang="es-ES" altLang="cs-CZ" sz="2400" b="1" dirty="0"/>
              <a:t>nrique</a:t>
            </a:r>
            <a:r>
              <a:rPr lang="cs-CZ" altLang="cs-CZ" sz="2400" b="1" dirty="0" err="1"/>
              <a:t>ci</a:t>
            </a:r>
            <a:r>
              <a:rPr lang="cs-CZ" altLang="cs-CZ" sz="2400" b="1" dirty="0"/>
              <a:t>-	</a:t>
            </a:r>
            <a:r>
              <a:rPr lang="es-ES" altLang="cs-CZ" sz="2400" b="1" dirty="0"/>
              <a:t>miento del léxico, incluido</a:t>
            </a:r>
            <a:r>
              <a:rPr lang="cs-CZ" altLang="cs-CZ" sz="2400" b="1" dirty="0"/>
              <a:t>s</a:t>
            </a:r>
            <a:r>
              <a:rPr lang="es-ES" altLang="cs-CZ" sz="2400" b="1" dirty="0"/>
              <a:t> el cambio semántico,</a:t>
            </a:r>
            <a:r>
              <a:rPr lang="cs-CZ" altLang="cs-CZ" sz="2400" b="1" dirty="0"/>
              <a:t> </a:t>
            </a:r>
            <a:r>
              <a:rPr lang="es-ES" altLang="cs-CZ" sz="2400" b="1" dirty="0"/>
              <a:t>el</a:t>
            </a:r>
            <a:r>
              <a:rPr lang="cs-CZ" altLang="cs-CZ" sz="2400" b="1" dirty="0"/>
              <a:t> </a:t>
            </a:r>
            <a:r>
              <a:rPr lang="es-ES" altLang="cs-CZ" sz="2400" b="1" dirty="0"/>
              <a:t>préstamo</a:t>
            </a:r>
            <a:r>
              <a:rPr lang="cs-CZ" altLang="cs-CZ" sz="2400" b="1" dirty="0"/>
              <a:t> 	y</a:t>
            </a:r>
            <a:r>
              <a:rPr lang="es-ES" altLang="cs-CZ" sz="2400" b="1" dirty="0"/>
              <a:t> </a:t>
            </a:r>
            <a:r>
              <a:rPr lang="cs-CZ" altLang="cs-CZ" sz="2400" b="1" dirty="0"/>
              <a:t>el </a:t>
            </a:r>
            <a:r>
              <a:rPr lang="es-ES" altLang="cs-CZ" sz="2400" b="1" dirty="0"/>
              <a:t>calco)</a:t>
            </a:r>
          </a:p>
          <a:p>
            <a:pPr marL="0" algn="just">
              <a:lnSpc>
                <a:spcPct val="90000"/>
              </a:lnSpc>
              <a:buClrTx/>
              <a:buNone/>
            </a:pPr>
            <a:endParaRPr lang="cs-CZ" altLang="cs-CZ" sz="24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0" indent="0">
              <a:lnSpc>
                <a:spcPct val="90000"/>
              </a:lnSpc>
              <a:buClr>
                <a:schemeClr val="tx1"/>
              </a:buClr>
              <a:buSzPct val="100000"/>
              <a:buNone/>
            </a:pPr>
            <a:endParaRPr lang="cs-CZ" altLang="cs-CZ" sz="2600" b="1" dirty="0"/>
          </a:p>
          <a:p>
            <a:pPr marL="0" indent="0">
              <a:lnSpc>
                <a:spcPct val="90000"/>
              </a:lnSpc>
              <a:buClr>
                <a:schemeClr val="tx1"/>
              </a:buClr>
              <a:buSzPct val="100000"/>
              <a:buNone/>
            </a:pPr>
            <a:endParaRPr lang="es-ES" altLang="cs-CZ" sz="2600" b="1" dirty="0"/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A923474A-9E0E-484A-9A34-6603DEAC8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1097" y="585235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E171848-69A6-4FD0-8961-D942F185E92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060065"/>
      </p:ext>
    </p:extLst>
  </p:cSld>
  <p:clrMapOvr>
    <a:masterClrMapping/>
  </p:clrMapOvr>
  <p:transition spd="med" advTm="4442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26" y="469495"/>
            <a:ext cx="9404723" cy="1400530"/>
          </a:xfrm>
        </p:spPr>
        <p:txBody>
          <a:bodyPr/>
          <a:lstStyle/>
          <a:p>
            <a:pPr algn="ctr">
              <a:lnSpc>
                <a:spcPct val="90000"/>
              </a:lnSpc>
              <a:defRPr/>
            </a:pPr>
            <a:r>
              <a:rPr lang="cs-CZ" altLang="cs-CZ" b="1" dirty="0" err="1"/>
              <a:t>Morfología</a:t>
            </a:r>
            <a:r>
              <a:rPr lang="cs-CZ" altLang="cs-CZ" b="1" dirty="0"/>
              <a:t> </a:t>
            </a:r>
            <a:r>
              <a:rPr lang="cs-CZ" altLang="cs-CZ" b="1" dirty="0" err="1"/>
              <a:t>flexiva</a:t>
            </a:r>
            <a:r>
              <a:rPr lang="cs-CZ" altLang="cs-CZ" b="1" dirty="0"/>
              <a:t> </a:t>
            </a:r>
            <a:r>
              <a:rPr lang="cs-CZ" altLang="cs-CZ" b="1" i="1" dirty="0"/>
              <a:t>vs.</a:t>
            </a:r>
            <a:r>
              <a:rPr lang="cs-CZ" altLang="cs-CZ" b="1" dirty="0"/>
              <a:t> </a:t>
            </a:r>
            <a:r>
              <a:rPr lang="cs-CZ" altLang="cs-CZ" b="1" dirty="0" err="1"/>
              <a:t>derivativa</a:t>
            </a:r>
            <a:endParaRPr lang="cs-CZ" sz="3600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70024"/>
            <a:ext cx="10021888" cy="4589499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ClrTx/>
              <a:buNone/>
            </a:pPr>
            <a:r>
              <a:rPr lang="es-ES" altLang="cs-CZ" sz="2800" b="1" dirty="0"/>
              <a:t>Morf</a:t>
            </a:r>
            <a:r>
              <a:rPr lang="cs-CZ" altLang="cs-CZ" sz="2800" b="1" dirty="0" err="1"/>
              <a:t>emas</a:t>
            </a:r>
            <a:r>
              <a:rPr lang="cs-CZ" altLang="cs-CZ" sz="2800" b="1" dirty="0"/>
              <a:t> </a:t>
            </a:r>
            <a:r>
              <a:rPr lang="es-ES" altLang="cs-CZ" sz="2800" b="1" dirty="0"/>
              <a:t>flexiv</a:t>
            </a:r>
            <a:r>
              <a:rPr lang="cs-CZ" altLang="cs-CZ" sz="2800" b="1" dirty="0"/>
              <a:t>os = </a:t>
            </a:r>
            <a:r>
              <a:rPr lang="cs-CZ" altLang="cs-CZ" sz="2800" b="1" dirty="0" err="1"/>
              <a:t>desinencias</a:t>
            </a:r>
            <a:r>
              <a:rPr lang="cs-CZ" altLang="cs-CZ" sz="2800" b="1" dirty="0"/>
              <a:t> / </a:t>
            </a:r>
            <a:r>
              <a:rPr lang="cs-CZ" altLang="cs-CZ" sz="2800" b="1" dirty="0" err="1"/>
              <a:t>sufijos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flexivos</a:t>
            </a:r>
            <a:endParaRPr lang="cs-CZ" altLang="cs-CZ" sz="2800" b="1" dirty="0"/>
          </a:p>
          <a:p>
            <a:pPr>
              <a:lnSpc>
                <a:spcPct val="90000"/>
              </a:lnSpc>
              <a:buClrTx/>
              <a:buNone/>
            </a:pPr>
            <a:r>
              <a:rPr lang="cs-CZ" altLang="cs-CZ" sz="2800" b="1" dirty="0" err="1"/>
              <a:t>Morfemas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derivativos</a:t>
            </a:r>
            <a:r>
              <a:rPr lang="cs-CZ" altLang="cs-CZ" sz="2800" b="1" dirty="0"/>
              <a:t> = </a:t>
            </a:r>
            <a:r>
              <a:rPr lang="cs-CZ" altLang="cs-CZ" sz="2800" b="1" dirty="0" err="1"/>
              <a:t>prefijos</a:t>
            </a:r>
            <a:r>
              <a:rPr lang="cs-CZ" altLang="cs-CZ" sz="2800" b="1" dirty="0"/>
              <a:t> y </a:t>
            </a:r>
            <a:r>
              <a:rPr lang="cs-CZ" altLang="cs-CZ" sz="2800" b="1" dirty="0" err="1"/>
              <a:t>sufijos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derivativos</a:t>
            </a:r>
            <a:endParaRPr lang="es-ES" altLang="cs-CZ" sz="2800" b="1" dirty="0"/>
          </a:p>
          <a:p>
            <a:pPr>
              <a:lnSpc>
                <a:spcPct val="90000"/>
              </a:lnSpc>
              <a:buClrTx/>
              <a:buNone/>
            </a:pPr>
            <a:endParaRPr lang="es-ES" altLang="cs-CZ" sz="1500" b="1" dirty="0"/>
          </a:p>
          <a:p>
            <a:pPr>
              <a:lnSpc>
                <a:spcPct val="90000"/>
              </a:lnSpc>
              <a:buClrTx/>
              <a:buNone/>
            </a:pPr>
            <a:r>
              <a:rPr lang="es-ES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Criterios de delimitación:</a:t>
            </a:r>
          </a:p>
          <a:p>
            <a:pPr>
              <a:lnSpc>
                <a:spcPct val="90000"/>
              </a:lnSpc>
              <a:buClrTx/>
              <a:buNone/>
            </a:pPr>
            <a:r>
              <a:rPr lang="es-ES" altLang="cs-CZ" sz="2400" b="1" dirty="0"/>
              <a:t>1) Capacidad creativa/neológica</a:t>
            </a:r>
          </a:p>
          <a:p>
            <a:pPr>
              <a:lnSpc>
                <a:spcPct val="90000"/>
              </a:lnSpc>
              <a:buClrTx/>
              <a:buNone/>
            </a:pPr>
            <a:r>
              <a:rPr lang="es-ES" altLang="cs-CZ" sz="2400" b="1" dirty="0"/>
              <a:t>2) Capacidad transcategorizadora</a:t>
            </a:r>
            <a:endParaRPr lang="cs-CZ" altLang="cs-CZ" sz="2400" b="1" dirty="0"/>
          </a:p>
          <a:p>
            <a:pPr>
              <a:lnSpc>
                <a:spcPct val="90000"/>
              </a:lnSpc>
              <a:buClrTx/>
              <a:buNone/>
            </a:pPr>
            <a:r>
              <a:rPr lang="cs-CZ" altLang="cs-CZ" sz="2400" b="1" dirty="0"/>
              <a:t>3) </a:t>
            </a:r>
            <a:r>
              <a:rPr lang="es-ES" altLang="cs-CZ" sz="2400" b="1" dirty="0"/>
              <a:t>Productividad</a:t>
            </a:r>
          </a:p>
          <a:p>
            <a:pPr>
              <a:lnSpc>
                <a:spcPct val="90000"/>
              </a:lnSpc>
              <a:buClrTx/>
              <a:buNone/>
            </a:pPr>
            <a:r>
              <a:rPr lang="es-ES" altLang="cs-CZ" sz="2400" b="1" dirty="0"/>
              <a:t>4) Carácter obligatorio (función sintáctica)</a:t>
            </a:r>
            <a:r>
              <a:rPr lang="cs-CZ" altLang="cs-CZ" sz="2400" b="1" dirty="0"/>
              <a:t> </a:t>
            </a:r>
            <a:r>
              <a:rPr lang="es-ES" altLang="cs-CZ" sz="2400" b="1" i="1" dirty="0"/>
              <a:t>vs.</a:t>
            </a:r>
            <a:r>
              <a:rPr lang="es-ES" altLang="cs-CZ" sz="2400" b="1" dirty="0"/>
              <a:t> facultativo</a:t>
            </a:r>
          </a:p>
          <a:p>
            <a:pPr>
              <a:lnSpc>
                <a:spcPct val="90000"/>
              </a:lnSpc>
              <a:buClrTx/>
              <a:buNone/>
            </a:pPr>
            <a:r>
              <a:rPr lang="cs-CZ" altLang="cs-CZ" sz="2400" b="1" dirty="0"/>
              <a:t>5</a:t>
            </a:r>
            <a:r>
              <a:rPr lang="es-ES" altLang="cs-CZ" sz="2400" b="1" dirty="0"/>
              <a:t>) Modificación semántica y su previsibilidad</a:t>
            </a:r>
          </a:p>
          <a:p>
            <a:pPr>
              <a:lnSpc>
                <a:spcPct val="90000"/>
              </a:lnSpc>
              <a:buClrTx/>
              <a:buNone/>
            </a:pPr>
            <a:r>
              <a:rPr lang="cs-CZ" altLang="cs-CZ" sz="2400" b="1" dirty="0"/>
              <a:t>6</a:t>
            </a:r>
            <a:r>
              <a:rPr lang="es-ES" altLang="cs-CZ" sz="2400" b="1" dirty="0"/>
              <a:t>) Regularidad</a:t>
            </a:r>
          </a:p>
          <a:p>
            <a:pPr marL="0" indent="0">
              <a:lnSpc>
                <a:spcPct val="90000"/>
              </a:lnSpc>
              <a:buClr>
                <a:schemeClr val="tx1"/>
              </a:buClr>
              <a:buSzPct val="100000"/>
              <a:buNone/>
            </a:pPr>
            <a:endParaRPr lang="es-ES" altLang="cs-CZ" sz="2600" b="1" dirty="0"/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A923474A-9E0E-484A-9A34-6603DEAC8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1097" y="585235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E171848-69A6-4FD0-8961-D942F185E92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046062"/>
      </p:ext>
    </p:extLst>
  </p:cSld>
  <p:clrMapOvr>
    <a:masterClrMapping/>
  </p:clrMapOvr>
  <p:transition spd="med" advTm="136804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26" y="469495"/>
            <a:ext cx="9404723" cy="1400530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s-ES" altLang="cs-CZ" b="1" dirty="0"/>
              <a:t>Elementos </a:t>
            </a:r>
            <a:r>
              <a:rPr lang="cs-CZ" altLang="cs-CZ" b="1" dirty="0"/>
              <a:t>y </a:t>
            </a:r>
            <a:r>
              <a:rPr lang="es-ES" altLang="cs-CZ" b="1" dirty="0"/>
              <a:t>procedimientos </a:t>
            </a:r>
            <a:br>
              <a:rPr lang="es-ES" altLang="cs-CZ" b="1" dirty="0"/>
            </a:br>
            <a:r>
              <a:rPr lang="cs-CZ" altLang="cs-CZ" b="1" dirty="0"/>
              <a:t>de f</a:t>
            </a:r>
            <a:r>
              <a:rPr lang="es-ES" altLang="cs-CZ" b="1" dirty="0"/>
              <a:t>ormación de palabras</a:t>
            </a:r>
            <a:endParaRPr lang="cs-CZ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21888" cy="4406605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ClrTx/>
              <a:buNone/>
            </a:pPr>
            <a:r>
              <a:rPr lang="es-ES" altLang="cs-CZ" sz="2600" b="1" dirty="0"/>
              <a:t>Base</a:t>
            </a:r>
            <a:r>
              <a:rPr lang="cs-CZ" altLang="cs-CZ" sz="2600" b="1" dirty="0"/>
              <a:t>:</a:t>
            </a:r>
            <a:r>
              <a:rPr lang="es-ES" altLang="cs-CZ" sz="2600" b="1" dirty="0"/>
              <a:t> </a:t>
            </a:r>
            <a:r>
              <a:rPr lang="cs-CZ" altLang="cs-CZ" sz="2600" dirty="0" err="1"/>
              <a:t>palabra</a:t>
            </a:r>
            <a:r>
              <a:rPr lang="cs-CZ" altLang="cs-CZ" sz="2600" dirty="0"/>
              <a:t>, </a:t>
            </a:r>
            <a:r>
              <a:rPr lang="es-ES" altLang="cs-CZ" sz="2600" dirty="0"/>
              <a:t>raíz o tema</a:t>
            </a:r>
          </a:p>
          <a:p>
            <a:pPr marL="0">
              <a:lnSpc>
                <a:spcPct val="90000"/>
              </a:lnSpc>
              <a:buClrTx/>
              <a:buNone/>
            </a:pPr>
            <a:r>
              <a:rPr lang="es-ES" altLang="cs-CZ" sz="2600" b="1" dirty="0"/>
              <a:t>Morfemas derivativos (afijos): </a:t>
            </a:r>
            <a:r>
              <a:rPr lang="es-ES" altLang="cs-CZ" sz="2600" dirty="0"/>
              <a:t>prefijos y sufijos </a:t>
            </a:r>
            <a:r>
              <a:rPr lang="cs-CZ" altLang="cs-CZ" sz="2600" dirty="0"/>
              <a:t>(+ ¿</a:t>
            </a:r>
            <a:r>
              <a:rPr lang="es-ES" altLang="cs-CZ" sz="2600" dirty="0"/>
              <a:t>interfijos</a:t>
            </a:r>
            <a:r>
              <a:rPr lang="cs-CZ" altLang="cs-CZ" sz="2600" dirty="0"/>
              <a:t>?</a:t>
            </a:r>
            <a:r>
              <a:rPr lang="es-ES" altLang="cs-CZ" sz="2600" dirty="0"/>
              <a:t>)</a:t>
            </a:r>
          </a:p>
          <a:p>
            <a:pPr>
              <a:lnSpc>
                <a:spcPct val="90000"/>
              </a:lnSpc>
              <a:buClrTx/>
              <a:buNone/>
            </a:pPr>
            <a:endParaRPr lang="cs-CZ" altLang="cs-CZ" sz="1500" b="1" dirty="0"/>
          </a:p>
          <a:p>
            <a:pPr>
              <a:lnSpc>
                <a:spcPct val="90000"/>
              </a:lnSpc>
              <a:buClrTx/>
              <a:buNone/>
            </a:pPr>
            <a:r>
              <a:rPr lang="es-ES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Mecanismos lexicogenéticos</a:t>
            </a:r>
            <a:r>
              <a:rPr lang="cs-CZ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:</a:t>
            </a:r>
          </a:p>
          <a:p>
            <a:pPr>
              <a:lnSpc>
                <a:spcPct val="90000"/>
              </a:lnSpc>
              <a:buClrTx/>
              <a:buNone/>
            </a:pPr>
            <a:r>
              <a:rPr lang="es-ES" altLang="cs-CZ" sz="2400" b="1" dirty="0"/>
              <a:t>1) Derivación</a:t>
            </a:r>
            <a:r>
              <a:rPr lang="cs-CZ" altLang="cs-CZ" sz="2400" b="1" dirty="0"/>
              <a:t>: </a:t>
            </a:r>
            <a:r>
              <a:rPr lang="cs-CZ" altLang="cs-CZ" sz="2800" b="1" dirty="0"/>
              <a:t>		</a:t>
            </a:r>
            <a:r>
              <a:rPr lang="es-ES" altLang="cs-CZ" sz="2200" dirty="0"/>
              <a:t>a) Sufijación (Lex + Suf)</a:t>
            </a:r>
          </a:p>
          <a:p>
            <a:pPr>
              <a:spcBef>
                <a:spcPts val="0"/>
              </a:spcBef>
              <a:buClrTx/>
              <a:buNone/>
            </a:pPr>
            <a:r>
              <a:rPr lang="es-ES" altLang="cs-CZ" sz="2200" dirty="0"/>
              <a:t>	</a:t>
            </a:r>
            <a:r>
              <a:rPr lang="cs-CZ" altLang="cs-CZ" sz="2200" dirty="0"/>
              <a:t>						</a:t>
            </a:r>
            <a:r>
              <a:rPr lang="es-ES" altLang="cs-CZ" sz="2200" dirty="0"/>
              <a:t>b) Prefijación (Pref + Lex)</a:t>
            </a:r>
          </a:p>
          <a:p>
            <a:pPr>
              <a:lnSpc>
                <a:spcPct val="90000"/>
              </a:lnSpc>
              <a:spcBef>
                <a:spcPts val="0"/>
              </a:spcBef>
              <a:buClrTx/>
              <a:buNone/>
            </a:pPr>
            <a:r>
              <a:rPr lang="cs-CZ" altLang="cs-CZ" sz="2200" dirty="0"/>
              <a:t>							c) </a:t>
            </a:r>
            <a:r>
              <a:rPr lang="es-ES" altLang="cs-CZ" sz="2200" dirty="0"/>
              <a:t>Parasíntesis por derivación</a:t>
            </a:r>
            <a:r>
              <a:rPr lang="cs-CZ" altLang="cs-CZ" sz="2200" dirty="0"/>
              <a:t> </a:t>
            </a:r>
            <a:r>
              <a:rPr lang="es-ES" altLang="cs-CZ" sz="2200" dirty="0"/>
              <a:t> (Pref + Lex + Suf)</a:t>
            </a:r>
          </a:p>
          <a:p>
            <a:pPr>
              <a:lnSpc>
                <a:spcPct val="90000"/>
              </a:lnSpc>
              <a:buClrTx/>
              <a:buNone/>
            </a:pPr>
            <a:r>
              <a:rPr lang="es-ES" altLang="cs-CZ" sz="2400" b="1" dirty="0"/>
              <a:t>2) Composición </a:t>
            </a:r>
            <a:r>
              <a:rPr lang="es-ES" altLang="cs-CZ" sz="2400" dirty="0"/>
              <a:t>(Lex + Lex /+ Lex/)</a:t>
            </a:r>
          </a:p>
          <a:p>
            <a:pPr>
              <a:lnSpc>
                <a:spcPct val="90000"/>
              </a:lnSpc>
              <a:buClrTx/>
              <a:buNone/>
            </a:pPr>
            <a:r>
              <a:rPr lang="es-ES" altLang="cs-CZ" sz="2400" b="1" dirty="0"/>
              <a:t>3) Parasíntesis </a:t>
            </a:r>
            <a:r>
              <a:rPr lang="cs-CZ" altLang="cs-CZ" sz="2400" dirty="0"/>
              <a:t>(</a:t>
            </a:r>
            <a:r>
              <a:rPr lang="es-ES" altLang="cs-CZ" sz="2400" dirty="0"/>
              <a:t>en composición</a:t>
            </a:r>
            <a:r>
              <a:rPr lang="cs-CZ" altLang="cs-CZ" sz="2400" dirty="0"/>
              <a:t>:</a:t>
            </a:r>
            <a:r>
              <a:rPr lang="es-ES" altLang="cs-CZ" sz="2400" dirty="0"/>
              <a:t> Lex + Lex + Suf)</a:t>
            </a:r>
          </a:p>
          <a:p>
            <a:pPr>
              <a:lnSpc>
                <a:spcPct val="90000"/>
              </a:lnSpc>
              <a:buClrTx/>
              <a:buNone/>
            </a:pPr>
            <a:endParaRPr lang="cs-CZ" altLang="cs-CZ" sz="1050" b="1" dirty="0"/>
          </a:p>
          <a:p>
            <a:pPr>
              <a:lnSpc>
                <a:spcPct val="90000"/>
              </a:lnSpc>
              <a:spcBef>
                <a:spcPct val="0"/>
              </a:spcBef>
              <a:buClrTx/>
              <a:buNone/>
            </a:pPr>
            <a:r>
              <a:rPr lang="cs-CZ" altLang="cs-CZ" sz="2400" b="1" dirty="0"/>
              <a:t>+ </a:t>
            </a:r>
            <a:r>
              <a:rPr lang="es-ES" altLang="cs-CZ" sz="2400" b="1" dirty="0"/>
              <a:t>Otros procedimientos </a:t>
            </a:r>
            <a:r>
              <a:rPr lang="cs-CZ" altLang="cs-CZ" sz="2400" b="1" dirty="0"/>
              <a:t>no </a:t>
            </a:r>
            <a:r>
              <a:rPr lang="cs-CZ" altLang="cs-CZ" sz="2400" b="1" dirty="0" err="1"/>
              <a:t>regulares</a:t>
            </a:r>
            <a:r>
              <a:rPr lang="cs-CZ" altLang="cs-CZ" sz="2400" b="1" dirty="0"/>
              <a:t> </a:t>
            </a:r>
            <a:r>
              <a:rPr lang="es-ES" altLang="cs-CZ" sz="2400" dirty="0"/>
              <a:t>(acronimia, siglación)</a:t>
            </a:r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A923474A-9E0E-484A-9A34-6603DEAC8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1097" y="585235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E171848-69A6-4FD0-8961-D942F185E92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756775"/>
      </p:ext>
    </p:extLst>
  </p:cSld>
  <p:clrMapOvr>
    <a:masterClrMapping/>
  </p:clrMapOvr>
  <p:transition spd="med" advTm="76712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3372</TotalTime>
  <Words>672</Words>
  <Application>Microsoft Office PowerPoint</Application>
  <PresentationFormat>Širokoúhlá obrazovka</PresentationFormat>
  <Paragraphs>85</Paragraphs>
  <Slides>8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Times New Roman</vt:lpstr>
      <vt:lpstr>Wingdings 3</vt:lpstr>
      <vt:lpstr>Ion</vt:lpstr>
      <vt:lpstr>Prezentace aplikace PowerPoint</vt:lpstr>
      <vt:lpstr>Morfema, morfo, alomorfo</vt:lpstr>
      <vt:lpstr>Alomorfo</vt:lpstr>
      <vt:lpstr>Segmentación morfológica  de la palabra</vt:lpstr>
      <vt:lpstr>Formación de palabras en español</vt:lpstr>
      <vt:lpstr>Estudio de la formación  de palabras</vt:lpstr>
      <vt:lpstr>Morfología flexiva vs. derivativa</vt:lpstr>
      <vt:lpstr>Elementos y procedimientos  de formación de palabras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 Stehlík</dc:creator>
  <cp:lastModifiedBy>Petr Stehlík</cp:lastModifiedBy>
  <cp:revision>269</cp:revision>
  <dcterms:created xsi:type="dcterms:W3CDTF">2020-09-30T07:04:29Z</dcterms:created>
  <dcterms:modified xsi:type="dcterms:W3CDTF">2020-11-30T13:22:08Z</dcterms:modified>
</cp:coreProperties>
</file>