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9"/>
  </p:notesMasterIdLst>
  <p:handoutMasterIdLst>
    <p:handoutMasterId r:id="rId10"/>
  </p:handoutMasterIdLst>
  <p:sldIdLst>
    <p:sldId id="256" r:id="rId2"/>
    <p:sldId id="461" r:id="rId3"/>
    <p:sldId id="462" r:id="rId4"/>
    <p:sldId id="463" r:id="rId5"/>
    <p:sldId id="464" r:id="rId6"/>
    <p:sldId id="465" r:id="rId7"/>
    <p:sldId id="466" r:id="rId8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61" y="8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07/12/2020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07/12/2020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AD5917AD-0377-40A2-A11C-BAA92657E6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EC1E3D-3F38-4ECF-BCE6-518E1E3ABD4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B5592CA-3735-4F95-B602-0B97600C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BED404B-CD2C-4294-8F06-302724AD3E1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8133607-D78A-496F-9800-ABCBE5874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188D463-7021-4229-B21B-8EDB0BC4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9133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5679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4079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7665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4875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681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07/12/2020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07/12/2020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07/12/2020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07/12/2020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07/12/2020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07/12/2020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07/12/2020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DC81E007-5F1D-47B1-83FC-44FAEB550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9C08969-64D5-4E20-B774-3A507761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701925"/>
            <a:ext cx="8161337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500" b="1" dirty="0">
                <a:solidFill>
                  <a:schemeClr val="tx1"/>
                </a:solidFill>
                <a:latin typeface="+mj-lt"/>
              </a:rPr>
              <a:t>Španělská lingvistika I</a:t>
            </a:r>
          </a:p>
          <a:p>
            <a:pPr algn="ctr">
              <a:spcBef>
                <a:spcPts val="1200"/>
              </a:spcBef>
              <a:buClrTx/>
            </a:pPr>
            <a:r>
              <a:rPr lang="cs-CZ" sz="3600" b="1" dirty="0">
                <a:solidFill>
                  <a:schemeClr val="tx1"/>
                </a:solidFill>
                <a:latin typeface="+mn-lt"/>
              </a:rPr>
              <a:t>2. Morfologie španělštiny</a:t>
            </a:r>
          </a:p>
          <a:p>
            <a:pPr algn="ctr"/>
            <a:r>
              <a:rPr lang="cs-CZ" sz="3000" b="1" dirty="0">
                <a:solidFill>
                  <a:schemeClr val="tx1"/>
                </a:solidFill>
                <a:latin typeface="+mj-lt"/>
              </a:rPr>
              <a:t>(9)</a:t>
            </a:r>
          </a:p>
          <a:p>
            <a:pPr algn="ctr"/>
            <a:endParaRPr lang="cs-CZ" sz="26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doc. Mgr. Petr Stehlík, Ph.D. 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ÚRJL FF 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5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 advTm="1066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/>
              <a:t>Derivación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600" b="1" dirty="0"/>
              <a:t>La f</a:t>
            </a:r>
            <a:r>
              <a:rPr lang="es-ES" altLang="cs-CZ" sz="2600" b="1" dirty="0"/>
              <a:t>ormación de palabras mediante la adición</a:t>
            </a:r>
            <a:r>
              <a:rPr lang="cs-CZ" altLang="cs-CZ" sz="2600" b="1" dirty="0"/>
              <a:t> de </a:t>
            </a:r>
            <a:r>
              <a:rPr lang="es-ES" altLang="cs-CZ" sz="2600" b="1" dirty="0"/>
              <a:t>un afijo</a:t>
            </a:r>
            <a:r>
              <a:rPr lang="cs-CZ" altLang="cs-CZ" sz="2600" b="1" dirty="0"/>
              <a:t> a una </a:t>
            </a:r>
            <a:r>
              <a:rPr lang="es-ES" altLang="cs-CZ" sz="2600" b="1" dirty="0"/>
              <a:t>raíz, un tema</a:t>
            </a:r>
            <a:r>
              <a:rPr lang="cs-CZ" altLang="cs-CZ" sz="2600" b="1" dirty="0"/>
              <a:t> o una </a:t>
            </a:r>
            <a:r>
              <a:rPr lang="es-ES" altLang="cs-CZ" sz="2600" b="1" dirty="0"/>
              <a:t>palabra </a:t>
            </a:r>
            <a:r>
              <a:rPr lang="es-ES" altLang="cs-CZ" sz="2600" dirty="0"/>
              <a:t>(pero</a:t>
            </a:r>
            <a:r>
              <a:rPr lang="cs-CZ" altLang="cs-CZ" sz="2600" dirty="0"/>
              <a:t> </a:t>
            </a:r>
            <a:r>
              <a:rPr lang="es-ES" altLang="cs-CZ" sz="2600" dirty="0"/>
              <a:t>existe también la llamada </a:t>
            </a:r>
            <a:r>
              <a:rPr lang="es-ES" altLang="cs-CZ" sz="2600" b="1" dirty="0"/>
              <a:t>derivación regresiva</a:t>
            </a:r>
            <a:r>
              <a:rPr lang="es-ES" altLang="cs-CZ" sz="2600" dirty="0"/>
              <a:t>: </a:t>
            </a:r>
            <a:r>
              <a:rPr lang="es-ES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costar </a:t>
            </a:r>
            <a:r>
              <a:rPr lang="es-ES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costa, coste, costo; pagar </a:t>
            </a:r>
            <a:r>
              <a:rPr lang="es-ES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paga, pago</a:t>
            </a:r>
            <a:r>
              <a:rPr lang="es-ES" altLang="cs-CZ" sz="2600" dirty="0"/>
              <a:t>)</a:t>
            </a:r>
            <a:r>
              <a:rPr lang="cs-CZ" altLang="cs-CZ" sz="2600" dirty="0"/>
              <a:t>.</a:t>
            </a:r>
            <a:endParaRPr lang="es-ES" altLang="cs-CZ" sz="2600" dirty="0"/>
          </a:p>
          <a:p>
            <a:pPr>
              <a:lnSpc>
                <a:spcPct val="90000"/>
              </a:lnSpc>
              <a:buClrTx/>
              <a:buNone/>
              <a:defRPr/>
            </a:pPr>
            <a:endParaRPr lang="cs-CZ" altLang="cs-CZ" sz="1500" b="1" dirty="0"/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600" b="1" dirty="0"/>
              <a:t>Cronología de los procesos derivativos</a:t>
            </a:r>
            <a:r>
              <a:rPr lang="cs-CZ" altLang="cs-CZ" sz="2600" b="1" dirty="0"/>
              <a:t> </a:t>
            </a:r>
            <a:r>
              <a:rPr lang="cs-CZ" altLang="cs-CZ" sz="2600" dirty="0"/>
              <a:t>(la </a:t>
            </a:r>
            <a:r>
              <a:rPr lang="es-ES" altLang="cs-CZ" sz="2600" dirty="0"/>
              <a:t>estructura</a:t>
            </a:r>
            <a:r>
              <a:rPr lang="cs-CZ" altLang="cs-CZ" sz="2600" dirty="0"/>
              <a:t> de las </a:t>
            </a:r>
            <a:r>
              <a:rPr lang="es-ES" altLang="cs-CZ" sz="2600" dirty="0"/>
              <a:t>palabras prefijadas y sufijadas</a:t>
            </a:r>
            <a:r>
              <a:rPr lang="cs-CZ" altLang="cs-CZ" sz="2600" dirty="0"/>
              <a:t> es </a:t>
            </a:r>
            <a:r>
              <a:rPr lang="es-ES" altLang="cs-CZ" sz="2600" dirty="0"/>
              <a:t>siempre binaria</a:t>
            </a:r>
            <a:r>
              <a:rPr lang="cs-CZ" altLang="cs-CZ" sz="2600" dirty="0"/>
              <a:t>)</a:t>
            </a:r>
            <a:r>
              <a:rPr lang="es-ES" altLang="cs-CZ" sz="2600" dirty="0"/>
              <a:t>:</a:t>
            </a:r>
            <a:endParaRPr lang="cs-CZ" altLang="cs-CZ" sz="2600" dirty="0"/>
          </a:p>
          <a:p>
            <a:pPr marL="114300" indent="-457200" algn="just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/>
              <a:defRPr/>
            </a:pPr>
            <a:r>
              <a:rPr lang="es-ES" altLang="cs-CZ" sz="2400" b="1" dirty="0"/>
              <a:t>Criterio semántico</a:t>
            </a:r>
            <a:r>
              <a:rPr lang="cs-CZ" altLang="cs-CZ" sz="2400" b="1" dirty="0"/>
              <a:t>:</a:t>
            </a:r>
            <a:r>
              <a:rPr lang="es-ES" altLang="cs-CZ" sz="2400" b="1" dirty="0"/>
              <a:t>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globaliza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globalización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(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«</a:t>
            </a:r>
            <a:r>
              <a:rPr lang="cs-CZ" altLang="cs-CZ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acción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de </a:t>
            </a:r>
            <a:r>
              <a:rPr lang="cs-CZ" altLang="cs-CZ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globalizar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»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);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globalización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antiglobalización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(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«contra la globa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lización»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)</a:t>
            </a:r>
            <a:r>
              <a:rPr lang="cs-CZ" altLang="cs-CZ" sz="2400" b="1" dirty="0"/>
              <a:t> </a:t>
            </a:r>
          </a:p>
          <a:p>
            <a:pPr marL="114300" indent="-457200" algn="just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arenR"/>
              <a:defRPr/>
            </a:pPr>
            <a:r>
              <a:rPr lang="cs-CZ" altLang="cs-CZ" sz="2400" b="1" dirty="0"/>
              <a:t>C</a:t>
            </a:r>
            <a:r>
              <a:rPr lang="es-ES" altLang="cs-CZ" sz="2400" b="1" dirty="0"/>
              <a:t>riterio formal</a:t>
            </a:r>
            <a:r>
              <a:rPr lang="cs-CZ" altLang="cs-CZ" sz="2400" b="1" dirty="0"/>
              <a:t>: </a:t>
            </a:r>
            <a:r>
              <a:rPr lang="es-ES" altLang="cs-CZ" sz="2400" dirty="0"/>
              <a:t>existencia de la fase intermedia</a:t>
            </a:r>
            <a:r>
              <a:rPr lang="cs-CZ" altLang="cs-CZ" sz="2400" dirty="0"/>
              <a:t> (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colonización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&lt;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colonizar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no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colonización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&lt;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colonia</a:t>
            </a:r>
            <a:r>
              <a:rPr lang="cs-CZ" altLang="cs-CZ" sz="2400" dirty="0"/>
              <a:t>)</a:t>
            </a:r>
            <a:endParaRPr lang="es-ES" altLang="cs-CZ" sz="2400" i="1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700674"/>
      </p:ext>
    </p:extLst>
  </p:cSld>
  <p:clrMapOvr>
    <a:masterClrMapping/>
  </p:clrMapOvr>
  <p:transition spd="med" advTm="9933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Estructura</a:t>
            </a:r>
            <a:r>
              <a:rPr lang="cs-CZ" altLang="cs-CZ" b="1" dirty="0"/>
              <a:t> de las </a:t>
            </a:r>
            <a:r>
              <a:rPr lang="es-ES" altLang="cs-CZ" b="1" dirty="0"/>
              <a:t>palabras derivadas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None/>
              <a:defRPr/>
            </a:pP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[[</a:t>
            </a:r>
            <a:r>
              <a:rPr lang="cs-CZ" altLang="cs-CZ" sz="28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in</a:t>
            </a:r>
            <a:r>
              <a:rPr lang="cs-CZ" altLang="cs-CZ" sz="2800" b="1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pref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[[[</a:t>
            </a:r>
            <a:r>
              <a:rPr lang="cs-CZ" altLang="cs-CZ" sz="28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constitu</a:t>
            </a:r>
            <a:r>
              <a:rPr lang="cs-CZ" altLang="cs-CZ" sz="2800" b="1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lex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  <a:r>
              <a:rPr lang="cs-CZ" altLang="cs-CZ" sz="2800" b="1" baseline="-25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8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cion</a:t>
            </a:r>
            <a:r>
              <a:rPr lang="cs-CZ" altLang="cs-CZ" sz="2800" b="1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suf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  <a:r>
              <a:rPr lang="cs-CZ" altLang="cs-CZ" sz="2800" b="1" baseline="-25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al</a:t>
            </a:r>
            <a:r>
              <a:rPr lang="cs-CZ" altLang="cs-CZ" sz="2800" b="1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suf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  <a:r>
              <a:rPr lang="cs-CZ" altLang="cs-CZ" sz="2800" b="1" baseline="-25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  <a:r>
              <a:rPr lang="cs-CZ" altLang="cs-CZ" sz="2800" b="1" baseline="-25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8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mente</a:t>
            </a:r>
            <a:r>
              <a:rPr lang="cs-CZ" altLang="cs-CZ" sz="2800" b="1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suf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  <a:r>
              <a:rPr lang="cs-CZ" altLang="cs-CZ" sz="2800" b="1" baseline="-25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Adv</a:t>
            </a:r>
            <a:endParaRPr lang="cs-CZ" altLang="cs-CZ" sz="2800" b="1" baseline="-25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ClrTx/>
              <a:buNone/>
              <a:defRPr/>
            </a:pPr>
            <a:endParaRPr lang="cs-CZ" altLang="cs-CZ" sz="2800" b="1" baseline="-25000" dirty="0"/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600" b="1" dirty="0"/>
              <a:t>Paradoja de segmentación</a:t>
            </a:r>
            <a:r>
              <a:rPr lang="cs-CZ" altLang="cs-CZ" sz="2600" b="1" dirty="0"/>
              <a:t> / de </a:t>
            </a:r>
            <a:r>
              <a:rPr lang="es-ES" altLang="cs-CZ" sz="2600" b="1" dirty="0"/>
              <a:t>encorchetado</a:t>
            </a:r>
            <a:endParaRPr lang="cs-CZ" altLang="cs-CZ" sz="2600" b="1" dirty="0"/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600" dirty="0"/>
              <a:t>(estructura formal </a:t>
            </a:r>
            <a:r>
              <a:rPr lang="es-ES" altLang="cs-CZ" sz="2600" i="1" dirty="0"/>
              <a:t>vs.</a:t>
            </a:r>
            <a:r>
              <a:rPr lang="es-ES" altLang="cs-CZ" sz="2600" dirty="0"/>
              <a:t> interpretación semántica)</a:t>
            </a:r>
          </a:p>
          <a:p>
            <a:pPr algn="just">
              <a:lnSpc>
                <a:spcPct val="90000"/>
              </a:lnSpc>
              <a:buClrTx/>
              <a:buNone/>
              <a:defRPr/>
            </a:pPr>
            <a:r>
              <a:rPr lang="es-ES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[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ante</a:t>
            </a:r>
            <a:r>
              <a:rPr lang="cs-CZ" altLang="cs-CZ" sz="26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pref</a:t>
            </a:r>
            <a:r>
              <a:rPr lang="cs-CZ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[[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diluvi</a:t>
            </a:r>
            <a:r>
              <a:rPr lang="cs-CZ" altLang="cs-CZ" sz="26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lex</a:t>
            </a:r>
            <a:r>
              <a:rPr lang="es-ES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]</a:t>
            </a:r>
            <a:r>
              <a:rPr lang="cs-CZ" altLang="cs-CZ" sz="26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r>
              <a:rPr lang="cs-CZ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ano</a:t>
            </a:r>
            <a:r>
              <a:rPr lang="cs-CZ" altLang="cs-CZ" sz="26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suf</a:t>
            </a:r>
            <a:r>
              <a:rPr lang="es-ES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]</a:t>
            </a:r>
            <a:r>
              <a:rPr lang="cs-CZ" altLang="cs-CZ" sz="26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</a:t>
            </a:r>
            <a:r>
              <a:rPr lang="es-ES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]</a:t>
            </a:r>
            <a:r>
              <a:rPr lang="cs-CZ" altLang="cs-CZ" sz="26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</a:t>
            </a:r>
            <a:endParaRPr lang="cs-CZ" altLang="cs-CZ" sz="2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90000"/>
              </a:lnSpc>
              <a:buClrTx/>
              <a:buNone/>
              <a:defRPr/>
            </a:pPr>
            <a:endParaRPr lang="cs-CZ" altLang="cs-CZ" sz="1050" b="1" dirty="0"/>
          </a:p>
          <a:p>
            <a:pPr>
              <a:lnSpc>
                <a:spcPct val="90000"/>
              </a:lnSpc>
              <a:buClrTx/>
              <a:buNone/>
              <a:defRPr/>
            </a:pPr>
            <a:r>
              <a:rPr lang="es-ES" altLang="cs-CZ" sz="2400" b="1" dirty="0"/>
              <a:t>Otros ejemplos: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sub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mar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ino, intra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ven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oso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85896"/>
      </p:ext>
    </p:extLst>
  </p:cSld>
  <p:clrMapOvr>
    <a:masterClrMapping/>
  </p:clrMapOvr>
  <p:transition spd="med" advTm="112922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/>
              <a:t>Restricciones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spcBef>
                <a:spcPts val="1200"/>
              </a:spcBef>
              <a:buClrTx/>
              <a:buNone/>
              <a:defRPr/>
            </a:pPr>
            <a:endParaRPr lang="cs-CZ" altLang="cs-CZ" sz="1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ClrTx/>
              <a:buNone/>
              <a:defRPr/>
            </a:pPr>
            <a:r>
              <a:rPr lang="es-ES" altLang="cs-CZ" sz="2600" b="1" dirty="0"/>
              <a:t>Reglas de formación de palabras (morfología generativa)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None/>
              <a:defRPr/>
            </a:pPr>
            <a:r>
              <a:rPr lang="es-ES" altLang="cs-CZ" sz="2600" b="1" dirty="0"/>
              <a:t>Tipos</a:t>
            </a:r>
            <a:r>
              <a:rPr lang="cs-CZ" altLang="cs-CZ" sz="2600" b="1" dirty="0"/>
              <a:t> de r</a:t>
            </a:r>
            <a:r>
              <a:rPr lang="es-ES" altLang="cs-CZ" sz="2600" b="1" dirty="0"/>
              <a:t>estricciones</a:t>
            </a:r>
            <a:r>
              <a:rPr lang="cs-CZ" altLang="cs-CZ" sz="2600" b="1" dirty="0"/>
              <a:t> (</a:t>
            </a:r>
            <a:r>
              <a:rPr lang="es-ES" altLang="cs-CZ" sz="2600" b="1" dirty="0"/>
              <a:t>además de las fónicas</a:t>
            </a:r>
            <a:r>
              <a:rPr lang="cs-CZ" altLang="cs-CZ" sz="2600" b="1" dirty="0"/>
              <a:t>)</a:t>
            </a:r>
            <a:r>
              <a:rPr lang="es-ES" altLang="cs-CZ" sz="2600" b="1" dirty="0"/>
              <a:t>:</a:t>
            </a:r>
          </a:p>
          <a:p>
            <a:pPr marL="473075" indent="-457200" algn="just">
              <a:lnSpc>
                <a:spcPct val="90000"/>
              </a:lnSpc>
              <a:buClr>
                <a:schemeClr val="tx1"/>
              </a:buClr>
              <a:buSzPct val="100000"/>
              <a:buFontTx/>
              <a:buAutoNum type="arabicParenR"/>
              <a:defRPr/>
            </a:pPr>
            <a:r>
              <a:rPr lang="es-ES" altLang="cs-CZ" sz="2400" b="1" dirty="0"/>
              <a:t>morfológicas </a:t>
            </a:r>
            <a:r>
              <a:rPr lang="es-ES" altLang="cs-CZ" sz="2400" dirty="0"/>
              <a:t>(p. ej. el sufijo nominalizador </a:t>
            </a:r>
            <a:r>
              <a:rPr lang="cs-CZ" alt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ción</a:t>
            </a:r>
            <a:r>
              <a:rPr lang="es-ES" altLang="cs-CZ" sz="2400" dirty="0"/>
              <a:t> puede adjun</a:t>
            </a:r>
            <a:r>
              <a:rPr lang="cs-CZ" altLang="cs-CZ" sz="2400" dirty="0"/>
              <a:t>-</a:t>
            </a:r>
            <a:r>
              <a:rPr lang="es-ES" altLang="cs-CZ" sz="2400" dirty="0"/>
              <a:t>tarse a bases verbales</a:t>
            </a:r>
            <a:r>
              <a:rPr lang="cs-CZ" altLang="cs-CZ" sz="2400" dirty="0"/>
              <a:t>:</a:t>
            </a:r>
            <a:r>
              <a:rPr lang="es-ES" altLang="cs-CZ" sz="2400" dirty="0"/>
              <a:t>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presentar, admirar, implicar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…</a:t>
            </a:r>
            <a:r>
              <a:rPr lang="es-ES" altLang="cs-CZ" sz="2400" dirty="0"/>
              <a:t>), pero no puede seleccionar bases de otras categorías 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silla, negro, ahora</a:t>
            </a:r>
            <a:r>
              <a:rPr lang="es-ES" altLang="cs-CZ" sz="2400" dirty="0"/>
              <a:t>)</a:t>
            </a:r>
            <a:r>
              <a:rPr lang="cs-CZ" altLang="cs-CZ" sz="2400" dirty="0"/>
              <a:t>;</a:t>
            </a:r>
            <a:endParaRPr lang="es-ES" altLang="cs-CZ" sz="2400" dirty="0"/>
          </a:p>
          <a:p>
            <a:pPr marL="473075" indent="-457200" algn="just">
              <a:lnSpc>
                <a:spcPct val="90000"/>
              </a:lnSpc>
              <a:buClr>
                <a:schemeClr val="tx1"/>
              </a:buClr>
              <a:buSzPct val="100000"/>
              <a:buFontTx/>
              <a:buAutoNum type="arabicParenR"/>
              <a:defRPr/>
            </a:pPr>
            <a:r>
              <a:rPr lang="cs-CZ" altLang="cs-CZ" sz="2400" b="1" dirty="0"/>
              <a:t>s</a:t>
            </a:r>
            <a:r>
              <a:rPr lang="es-ES" altLang="cs-CZ" sz="2400" b="1" dirty="0"/>
              <a:t>emánticas </a:t>
            </a:r>
            <a:r>
              <a:rPr lang="cs-CZ" altLang="cs-CZ" sz="2400" dirty="0"/>
              <a:t>(p. ej.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rehacer, reinstalar</a:t>
            </a:r>
            <a:r>
              <a:rPr lang="es-ES" altLang="cs-CZ" sz="2400" i="1" dirty="0"/>
              <a:t> </a:t>
            </a:r>
            <a:r>
              <a:rPr lang="es-ES" altLang="cs-CZ" sz="2400" dirty="0"/>
              <a:t>vs.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*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remorir, 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*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repermane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cer</a:t>
            </a:r>
            <a:r>
              <a:rPr lang="es-ES" altLang="cs-CZ" sz="2400" dirty="0"/>
              <a:t>)</a:t>
            </a:r>
            <a:r>
              <a:rPr lang="cs-CZ" altLang="cs-CZ" sz="2400" dirty="0"/>
              <a:t>;</a:t>
            </a:r>
            <a:endParaRPr lang="es-ES" altLang="cs-CZ" sz="2400" dirty="0"/>
          </a:p>
          <a:p>
            <a:pPr marL="473075" indent="-457200" algn="just">
              <a:lnSpc>
                <a:spcPct val="90000"/>
              </a:lnSpc>
              <a:buClr>
                <a:schemeClr val="tx1"/>
              </a:buClr>
              <a:buSzPct val="100000"/>
              <a:buFontTx/>
              <a:buAutoNum type="arabicParenR"/>
              <a:defRPr/>
            </a:pPr>
            <a:r>
              <a:rPr lang="cs-CZ" altLang="cs-CZ" sz="2400" b="1" dirty="0"/>
              <a:t>s</a:t>
            </a:r>
            <a:r>
              <a:rPr lang="es-ES" altLang="cs-CZ" sz="2400" b="1" dirty="0"/>
              <a:t>intáctic</a:t>
            </a:r>
            <a:r>
              <a:rPr lang="cs-CZ" altLang="cs-CZ" sz="2400" b="1" dirty="0"/>
              <a:t>as</a:t>
            </a:r>
            <a:r>
              <a:rPr lang="es-ES" altLang="cs-CZ" sz="2400" b="1" dirty="0"/>
              <a:t> </a:t>
            </a:r>
            <a:r>
              <a:rPr lang="es-ES" altLang="cs-CZ" sz="2400" dirty="0"/>
              <a:t>(estructura argumental de la base: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vencedor, fu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mador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vs. *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ocurridor, *durador</a:t>
            </a:r>
            <a:r>
              <a:rPr lang="cs-CZ" altLang="cs-CZ" sz="2400" i="1" dirty="0"/>
              <a:t>;</a:t>
            </a:r>
            <a:r>
              <a:rPr lang="es-ES" altLang="cs-CZ" sz="2400" i="1" dirty="0"/>
              <a:t> </a:t>
            </a:r>
            <a:r>
              <a:rPr lang="es-ES" altLang="cs-CZ" sz="2400" dirty="0"/>
              <a:t>el sufijo </a:t>
            </a:r>
            <a:r>
              <a:rPr lang="es-ES" altLang="cs-CZ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dor</a:t>
            </a:r>
            <a:r>
              <a:rPr lang="es-ES" altLang="cs-CZ" sz="2400" dirty="0"/>
              <a:t> requiere una base verbal con sujeto agente)</a:t>
            </a:r>
            <a:r>
              <a:rPr lang="cs-CZ" altLang="cs-CZ" sz="2400" b="1" dirty="0"/>
              <a:t>.</a:t>
            </a:r>
          </a:p>
          <a:p>
            <a:pPr marL="15875" indent="0" algn="just">
              <a:lnSpc>
                <a:spcPct val="90000"/>
              </a:lnSpc>
              <a:buClrTx/>
              <a:defRPr/>
            </a:pPr>
            <a:endParaRPr lang="cs-CZ" altLang="cs-CZ" sz="1050" b="1" dirty="0"/>
          </a:p>
          <a:p>
            <a:pPr marL="15875" indent="0" algn="just">
              <a:lnSpc>
                <a:spcPct val="90000"/>
              </a:lnSpc>
              <a:buClrTx/>
              <a:defRPr/>
            </a:pPr>
            <a:r>
              <a:rPr lang="es-ES" altLang="cs-CZ" sz="2800" b="1" dirty="0"/>
              <a:t>Bloqueo: mecanismo que impide formar algunas palabras (*</a:t>
            </a:r>
            <a:r>
              <a:rPr lang="es-ES" altLang="cs-CZ" sz="2800" b="1" i="1" dirty="0"/>
              <a:t>inbonito</a:t>
            </a:r>
            <a:r>
              <a:rPr lang="es-ES" altLang="cs-CZ" sz="2800" b="1" dirty="0"/>
              <a:t>/*</a:t>
            </a:r>
            <a:r>
              <a:rPr lang="es-ES" altLang="cs-CZ" sz="2800" b="1" i="1" dirty="0"/>
              <a:t>desbonito</a:t>
            </a:r>
            <a:r>
              <a:rPr lang="es-ES" altLang="cs-CZ" sz="2800" b="1" dirty="0"/>
              <a:t> = </a:t>
            </a:r>
            <a:r>
              <a:rPr lang="es-ES" altLang="cs-CZ" sz="2800" b="1" i="1" dirty="0"/>
              <a:t>feo</a:t>
            </a:r>
            <a:r>
              <a:rPr lang="cs-CZ" altLang="cs-CZ" sz="2800" b="1" dirty="0"/>
              <a:t>). </a:t>
            </a:r>
            <a:r>
              <a:rPr lang="es-ES" altLang="cs-CZ" sz="2800" b="1" dirty="0"/>
              <a:t>Palabra existente </a:t>
            </a:r>
            <a:r>
              <a:rPr lang="es-ES" altLang="cs-CZ" sz="2800" b="1" i="1" dirty="0"/>
              <a:t>vs.</a:t>
            </a:r>
            <a:r>
              <a:rPr lang="es-ES" altLang="cs-CZ" sz="2800" b="1" dirty="0"/>
              <a:t> </a:t>
            </a:r>
            <a:r>
              <a:rPr lang="cs-CZ" altLang="cs-CZ" sz="2800" b="1" dirty="0"/>
              <a:t>no </a:t>
            </a:r>
            <a:r>
              <a:rPr lang="es-ES" altLang="cs-CZ" sz="2800" b="1" dirty="0"/>
              <a:t>existente</a:t>
            </a:r>
            <a:r>
              <a:rPr lang="cs-CZ" altLang="cs-CZ" sz="2800" b="1" dirty="0"/>
              <a:t> pero </a:t>
            </a:r>
            <a:r>
              <a:rPr lang="es-ES" altLang="cs-CZ" sz="2800" b="1" dirty="0"/>
              <a:t>posible (hipotética) </a:t>
            </a:r>
            <a:r>
              <a:rPr lang="es-ES" altLang="cs-CZ" sz="2800" b="1" i="1" dirty="0"/>
              <a:t>vs.</a:t>
            </a:r>
            <a:r>
              <a:rPr lang="es-ES" altLang="cs-CZ" sz="2800" b="1" dirty="0"/>
              <a:t> palabra</a:t>
            </a:r>
            <a:r>
              <a:rPr lang="cs-CZ" altLang="cs-CZ" sz="2800" b="1" dirty="0"/>
              <a:t> </a:t>
            </a:r>
            <a:r>
              <a:rPr lang="es-ES" altLang="cs-CZ" sz="2800" b="1" dirty="0"/>
              <a:t>imposible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633795"/>
      </p:ext>
    </p:extLst>
  </p:cSld>
  <p:clrMapOvr>
    <a:masterClrMapping/>
  </p:clrMapOvr>
  <p:transition spd="med" advTm="7992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Bloqueo</a:t>
            </a:r>
            <a:endParaRPr lang="es-ES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spcBef>
                <a:spcPts val="1200"/>
              </a:spcBef>
              <a:buClrTx/>
              <a:buNone/>
              <a:defRPr/>
            </a:pPr>
            <a:endParaRPr lang="cs-CZ" altLang="cs-CZ" sz="1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cs-CZ" altLang="cs-CZ" sz="2800" b="1" dirty="0"/>
              <a:t>M</a:t>
            </a:r>
            <a:r>
              <a:rPr lang="es-ES" altLang="cs-CZ" sz="2800" b="1" dirty="0"/>
              <a:t>ecanismo que impide formar innecesariamente sinóni</a:t>
            </a:r>
            <a:r>
              <a:rPr lang="cs-CZ" altLang="cs-CZ" sz="2800" b="1" dirty="0"/>
              <a:t>-</a:t>
            </a:r>
            <a:r>
              <a:rPr lang="es-ES" altLang="cs-CZ" sz="2800" b="1" dirty="0"/>
              <a:t>mos totales</a:t>
            </a:r>
            <a:r>
              <a:rPr lang="cs-CZ" altLang="cs-CZ" sz="2800" b="1" dirty="0"/>
              <a:t>, p. ej:</a:t>
            </a:r>
          </a:p>
          <a:p>
            <a:pPr marL="0" indent="0" algn="ctr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es-ES" altLang="cs-CZ" sz="2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*</a:t>
            </a:r>
            <a:r>
              <a:rPr lang="es-ES" altLang="cs-CZ" sz="28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in</a:t>
            </a:r>
            <a:r>
              <a:rPr lang="cs-CZ" altLang="cs-CZ" sz="28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8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bonito</a:t>
            </a:r>
            <a:r>
              <a:rPr lang="es-ES" altLang="cs-CZ" sz="2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/*</a:t>
            </a:r>
            <a:r>
              <a:rPr lang="es-ES" altLang="cs-CZ" sz="28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des</a:t>
            </a:r>
            <a:r>
              <a:rPr lang="cs-CZ" altLang="cs-CZ" sz="28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8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bonito</a:t>
            </a:r>
            <a:r>
              <a:rPr lang="es-ES" altLang="cs-CZ" sz="2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= </a:t>
            </a:r>
            <a:r>
              <a:rPr lang="es-ES" altLang="cs-CZ" sz="28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feo</a:t>
            </a:r>
            <a:endParaRPr lang="cs-CZ" altLang="cs-CZ" sz="2800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 algn="ctr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cs-CZ" altLang="cs-CZ" sz="2800" b="1" dirty="0"/>
              <a:t> </a:t>
            </a:r>
          </a:p>
          <a:p>
            <a:pPr marL="0" indent="0" algn="just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cs-CZ" altLang="cs-CZ" sz="1500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Palabra existente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r>
              <a:rPr lang="es-ES" altLang="cs-CZ" sz="2600" dirty="0"/>
              <a:t> 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jardinero</a:t>
            </a:r>
            <a:r>
              <a:rPr lang="cs-CZ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joyero</a:t>
            </a:r>
            <a:r>
              <a:rPr lang="cs-CZ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infernalmente</a:t>
            </a:r>
            <a:r>
              <a:rPr lang="cs-CZ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deducible</a:t>
            </a:r>
            <a:endParaRPr lang="cs-CZ" altLang="cs-CZ" sz="2600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Palabra posible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(pero no </a:t>
            </a: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existente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): 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arbolero</a:t>
            </a:r>
            <a:r>
              <a:rPr lang="cs-CZ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endParaRPr lang="cs-CZ" altLang="cs-CZ" sz="2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</a:t>
            </a: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alabra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imposible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infiernamente</a:t>
            </a:r>
            <a:r>
              <a:rPr lang="cs-CZ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cochable</a:t>
            </a:r>
            <a:endParaRPr lang="es-ES" altLang="cs-CZ" sz="2600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66652"/>
      </p:ext>
    </p:extLst>
  </p:cSld>
  <p:clrMapOvr>
    <a:masterClrMapping/>
  </p:clrMapOvr>
  <p:transition spd="med" advTm="103368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S</a:t>
            </a:r>
            <a:r>
              <a:rPr lang="cs-CZ" altLang="cs-CZ" b="1" dirty="0" err="1"/>
              <a:t>ufijación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None/>
            </a:pP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Características definitorias:</a:t>
            </a:r>
          </a:p>
          <a:p>
            <a:pPr>
              <a:lnSpc>
                <a:spcPct val="90000"/>
              </a:lnSpc>
              <a:spcAft>
                <a:spcPts val="400"/>
              </a:spcAft>
              <a:buClrTx/>
              <a:buNone/>
            </a:pPr>
            <a:r>
              <a:rPr lang="es-ES" altLang="cs-CZ" sz="2600" b="1" dirty="0"/>
              <a:t>a) Posición pospuesta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s-ES" altLang="cs-CZ" sz="2600" b="1" dirty="0"/>
              <a:t>b) Significado léxico </a:t>
            </a:r>
            <a:r>
              <a:rPr lang="es-ES" altLang="cs-CZ" sz="2600" b="1" i="1" dirty="0"/>
              <a:t>vs.</a:t>
            </a:r>
            <a:r>
              <a:rPr lang="es-ES" altLang="cs-CZ" sz="2600" b="1" dirty="0"/>
              <a:t> gramatical; afijos: zona de transición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s-ES" altLang="cs-CZ" sz="2600" b="1" dirty="0"/>
              <a:t>c) Cambio del acento de la palabra sufijada</a:t>
            </a:r>
            <a:r>
              <a:rPr lang="cs-CZ" altLang="cs-CZ" sz="2600" b="1" dirty="0"/>
              <a:t> (</a:t>
            </a:r>
            <a:r>
              <a:rPr lang="cs-CZ" altLang="cs-CZ" sz="26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c</a:t>
            </a:r>
            <a:r>
              <a:rPr lang="cs-CZ" altLang="cs-CZ" sz="2600" u="sng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</a:t>
            </a:r>
            <a:r>
              <a:rPr lang="cs-CZ" altLang="cs-CZ" sz="26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sa</a:t>
            </a:r>
            <a:r>
              <a:rPr lang="cs-CZ" altLang="cs-CZ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cs-CZ" altLang="cs-CZ" sz="26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cas</a:t>
            </a:r>
            <a:r>
              <a:rPr lang="cs-CZ" altLang="cs-CZ" sz="2600" u="sng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e</a:t>
            </a:r>
            <a:r>
              <a:rPr lang="cs-CZ" altLang="cs-CZ" sz="26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ro</a:t>
            </a:r>
            <a:r>
              <a:rPr lang="cs-CZ" altLang="cs-CZ" sz="2600" b="1" dirty="0"/>
              <a:t>)</a:t>
            </a:r>
            <a:endParaRPr lang="es-ES" altLang="cs-CZ" sz="2600" b="1" dirty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s-ES" altLang="cs-CZ" sz="2600" b="1" dirty="0">
                <a:cs typeface="Tahoma" panose="020B0604030504040204" pitchFamily="34" charset="0"/>
              </a:rPr>
              <a:t>d) Capacidad transcategorizadora </a:t>
            </a:r>
            <a:r>
              <a:rPr lang="es-ES" altLang="cs-CZ" sz="2600" dirty="0">
                <a:cs typeface="Tahoma" panose="020B0604030504040204" pitchFamily="34" charset="0"/>
              </a:rPr>
              <a:t>(</a:t>
            </a:r>
            <a:r>
              <a:rPr lang="es-ES" altLang="cs-CZ" sz="2600" i="1" dirty="0">
                <a:cs typeface="Tahoma" panose="020B0604030504040204" pitchFamily="34" charset="0"/>
              </a:rPr>
              <a:t>vs.</a:t>
            </a:r>
            <a:r>
              <a:rPr lang="es-ES" altLang="cs-CZ" sz="2600" dirty="0">
                <a:cs typeface="Tahoma" panose="020B0604030504040204" pitchFamily="34" charset="0"/>
              </a:rPr>
              <a:t> prefijos)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s-ES" altLang="cs-CZ" sz="2600" b="1" dirty="0">
                <a:cs typeface="Tahoma" panose="020B0604030504040204" pitchFamily="34" charset="0"/>
              </a:rPr>
              <a:t>e) Morfema siempre ligado </a:t>
            </a:r>
            <a:r>
              <a:rPr lang="es-ES" altLang="cs-CZ" sz="2600" dirty="0">
                <a:cs typeface="Tahoma" panose="020B0604030504040204" pitchFamily="34" charset="0"/>
              </a:rPr>
              <a:t>(</a:t>
            </a:r>
            <a:r>
              <a:rPr lang="es-ES" altLang="cs-CZ" sz="2600" i="1" dirty="0">
                <a:cs typeface="Tahoma" panose="020B0604030504040204" pitchFamily="34" charset="0"/>
              </a:rPr>
              <a:t>vs.</a:t>
            </a:r>
            <a:r>
              <a:rPr lang="es-ES" altLang="cs-CZ" sz="2600" dirty="0">
                <a:cs typeface="Tahoma" panose="020B0604030504040204" pitchFamily="34" charset="0"/>
              </a:rPr>
              <a:t> prefijos)</a:t>
            </a:r>
          </a:p>
          <a:p>
            <a:pPr>
              <a:lnSpc>
                <a:spcPct val="90000"/>
              </a:lnSpc>
              <a:spcAft>
                <a:spcPts val="600"/>
              </a:spcAft>
              <a:buClrTx/>
              <a:buNone/>
            </a:pPr>
            <a:endParaRPr lang="cs-CZ" altLang="cs-CZ" sz="1500" dirty="0"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Derivación</a:t>
            </a:r>
            <a:r>
              <a:rPr lang="cs-CZ" altLang="cs-CZ" sz="2400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heterogénea</a:t>
            </a:r>
            <a:r>
              <a:rPr lang="cs-CZ" altLang="cs-CZ" sz="2400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:</a:t>
            </a:r>
            <a:r>
              <a:rPr lang="cs-CZ" altLang="cs-CZ" sz="2400" b="1" dirty="0">
                <a:cs typeface="Tahoma" panose="020B0604030504040204" pitchFamily="34" charset="0"/>
              </a:rPr>
              <a:t>	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alcohol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		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 	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alcohólico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</a:t>
            </a:r>
            <a:endParaRPr lang="es-ES" altLang="cs-CZ" sz="2400" baseline="-25000" dirty="0">
              <a:solidFill>
                <a:schemeClr val="bg2">
                  <a:lumMod val="40000"/>
                  <a:lumOff val="60000"/>
                </a:schemeClr>
              </a:solidFill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ClrTx/>
              <a:buNone/>
            </a:pPr>
            <a:r>
              <a:rPr lang="cs-CZ" alt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Derivación</a:t>
            </a:r>
            <a:r>
              <a:rPr lang="cs-CZ" altLang="cs-CZ" sz="2400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400" dirty="0" err="1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homogénea</a:t>
            </a:r>
            <a:r>
              <a:rPr lang="cs-CZ" altLang="cs-CZ" sz="2400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:</a:t>
            </a:r>
            <a:r>
              <a:rPr lang="cs-CZ" altLang="cs-CZ" sz="2400" b="1" dirty="0">
                <a:cs typeface="Tahoma" panose="020B0604030504040204" pitchFamily="34" charset="0"/>
              </a:rPr>
              <a:t> 	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cocina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	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 	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cocinero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N</a:t>
            </a:r>
            <a:endParaRPr lang="cs-CZ" altLang="cs-CZ" sz="2400" baseline="-25000" dirty="0">
              <a:solidFill>
                <a:schemeClr val="bg2">
                  <a:lumMod val="40000"/>
                  <a:lumOff val="60000"/>
                </a:schemeClr>
              </a:solidFill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ClrTx/>
              <a:buNone/>
            </a:pPr>
            <a:r>
              <a:rPr lang="cs-CZ" altLang="cs-CZ" sz="2400" b="1" baseline="-25000" dirty="0">
                <a:cs typeface="Tahoma" panose="020B0604030504040204" pitchFamily="34" charset="0"/>
              </a:rPr>
              <a:t>	</a:t>
            </a:r>
            <a:r>
              <a:rPr lang="cs-CZ" altLang="cs-CZ" sz="2400" b="1" dirty="0">
                <a:cs typeface="Tahoma" panose="020B0604030504040204" pitchFamily="34" charset="0"/>
              </a:rPr>
              <a:t>								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perro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		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&gt;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	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perrito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endParaRPr lang="es-ES" altLang="cs-CZ" sz="2400" i="1" dirty="0">
              <a:solidFill>
                <a:schemeClr val="bg2">
                  <a:lumMod val="40000"/>
                  <a:lumOff val="60000"/>
                </a:schemeClr>
              </a:solidFill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53763"/>
      </p:ext>
    </p:extLst>
  </p:cSld>
  <p:clrMapOvr>
    <a:masterClrMapping/>
  </p:clrMapOvr>
  <p:transition spd="med" advTm="103963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Clasificación de los sufijos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buClrTx/>
              <a:buSzPct val="100000"/>
              <a:buFont typeface="+mj-lt"/>
              <a:buAutoNum type="arabicParenR"/>
              <a:defRPr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Criterio semántico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(= </a:t>
            </a: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básico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es-ES" altLang="cs-CZ" sz="2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ClrTx/>
              <a:buNone/>
              <a:defRPr/>
            </a:pPr>
            <a:r>
              <a:rPr lang="es-ES" altLang="cs-CZ" sz="2300" b="1" dirty="0"/>
              <a:t>Sufijos significativos</a:t>
            </a:r>
            <a:r>
              <a:rPr lang="cs-CZ" altLang="cs-CZ" sz="2300" b="1" dirty="0"/>
              <a:t> / </a:t>
            </a:r>
            <a:r>
              <a:rPr lang="es-ES" altLang="cs-CZ" sz="2300" b="1" dirty="0"/>
              <a:t>no apreciativos </a:t>
            </a:r>
            <a:r>
              <a:rPr lang="es-ES" altLang="cs-CZ" sz="2300" b="1" i="1" dirty="0"/>
              <a:t>vs.</a:t>
            </a:r>
            <a:r>
              <a:rPr lang="es-ES" altLang="cs-CZ" sz="2300" b="1" dirty="0"/>
              <a:t> apreciativos </a:t>
            </a:r>
          </a:p>
          <a:p>
            <a:pPr marL="171450" indent="-514350">
              <a:lnSpc>
                <a:spcPct val="90000"/>
              </a:lnSpc>
              <a:buClrTx/>
              <a:buSzPct val="100000"/>
              <a:buFont typeface="+mj-lt"/>
              <a:buAutoNum type="arabicParenR" startAt="2"/>
              <a:defRPr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Criterio gramatical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/</a:t>
            </a: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categorial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(</a:t>
            </a:r>
            <a:r>
              <a:rPr lang="es-ES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solo los sufijos no aprecia</a:t>
            </a: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-	 </a:t>
            </a:r>
            <a:r>
              <a:rPr lang="es-ES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tivos</a:t>
            </a:r>
            <a:r>
              <a:rPr lang="cs-CZ" alt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)</a:t>
            </a:r>
            <a:endParaRPr lang="es-ES" altLang="cs-CZ" sz="2600" dirty="0">
              <a:solidFill>
                <a:schemeClr val="accent2">
                  <a:lumMod val="60000"/>
                  <a:lumOff val="40000"/>
                </a:schemeClr>
              </a:solidFill>
              <a:cs typeface="Tahoma" panose="020B0604030504040204" pitchFamily="34" charset="0"/>
            </a:endParaRP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300" b="1" dirty="0">
                <a:cs typeface="Tahoma" panose="020B0604030504040204" pitchFamily="34" charset="0"/>
              </a:rPr>
              <a:t>Sufijos nominalizadores</a:t>
            </a:r>
            <a:r>
              <a:rPr lang="cs-CZ" altLang="cs-CZ" sz="2300" b="1" dirty="0">
                <a:cs typeface="Tahoma" panose="020B0604030504040204" pitchFamily="34" charset="0"/>
              </a:rPr>
              <a:t>/</a:t>
            </a:r>
            <a:r>
              <a:rPr lang="es-ES" altLang="cs-CZ" sz="2300" b="1" dirty="0">
                <a:cs typeface="Tahoma" panose="020B0604030504040204" pitchFamily="34" charset="0"/>
              </a:rPr>
              <a:t>nominales,</a:t>
            </a:r>
            <a:r>
              <a:rPr lang="cs-CZ" altLang="cs-CZ" sz="2300" b="1" dirty="0">
                <a:cs typeface="Tahoma" panose="020B0604030504040204" pitchFamily="34" charset="0"/>
              </a:rPr>
              <a:t> </a:t>
            </a:r>
            <a:r>
              <a:rPr lang="es-ES" altLang="cs-CZ" sz="2300" b="1" dirty="0">
                <a:cs typeface="Tahoma" panose="020B0604030504040204" pitchFamily="34" charset="0"/>
              </a:rPr>
              <a:t>adjetivizadores</a:t>
            </a:r>
            <a:r>
              <a:rPr lang="cs-CZ" altLang="cs-CZ" sz="2300" b="1" dirty="0">
                <a:cs typeface="Tahoma" panose="020B0604030504040204" pitchFamily="34" charset="0"/>
              </a:rPr>
              <a:t>/</a:t>
            </a:r>
            <a:r>
              <a:rPr lang="es-ES" altLang="cs-CZ" sz="2300" b="1" dirty="0">
                <a:cs typeface="Tahoma" panose="020B0604030504040204" pitchFamily="34" charset="0"/>
              </a:rPr>
              <a:t>adjetivos, adver</a:t>
            </a:r>
            <a:r>
              <a:rPr lang="cs-CZ" altLang="cs-CZ" sz="2300" b="1" dirty="0">
                <a:cs typeface="Tahoma" panose="020B0604030504040204" pitchFamily="34" charset="0"/>
              </a:rPr>
              <a:t>-</a:t>
            </a:r>
            <a:r>
              <a:rPr lang="es-ES" altLang="cs-CZ" sz="2300" b="1" dirty="0">
                <a:cs typeface="Tahoma" panose="020B0604030504040204" pitchFamily="34" charset="0"/>
              </a:rPr>
              <a:t>bial</a:t>
            </a:r>
            <a:r>
              <a:rPr lang="cs-CZ" altLang="cs-CZ" sz="2300" b="1" dirty="0">
                <a:cs typeface="Tahoma" panose="020B0604030504040204" pitchFamily="34" charset="0"/>
              </a:rPr>
              <a:t>i</a:t>
            </a:r>
            <a:r>
              <a:rPr lang="es-ES" altLang="cs-CZ" sz="2300" b="1" dirty="0">
                <a:cs typeface="Tahoma" panose="020B0604030504040204" pitchFamily="34" charset="0"/>
              </a:rPr>
              <a:t>zadores</a:t>
            </a:r>
            <a:r>
              <a:rPr lang="cs-CZ" altLang="cs-CZ" sz="2300" b="1" dirty="0">
                <a:cs typeface="Tahoma" panose="020B0604030504040204" pitchFamily="34" charset="0"/>
              </a:rPr>
              <a:t>/</a:t>
            </a:r>
            <a:r>
              <a:rPr lang="es-ES" altLang="cs-CZ" sz="2300" b="1" dirty="0">
                <a:cs typeface="Tahoma" panose="020B0604030504040204" pitchFamily="34" charset="0"/>
              </a:rPr>
              <a:t>adverbiales, verbalizadores</a:t>
            </a:r>
            <a:r>
              <a:rPr lang="cs-CZ" altLang="cs-CZ" sz="2300" b="1" dirty="0">
                <a:cs typeface="Tahoma" panose="020B0604030504040204" pitchFamily="34" charset="0"/>
              </a:rPr>
              <a:t>/</a:t>
            </a:r>
            <a:r>
              <a:rPr lang="es-ES" altLang="cs-CZ" sz="2300" b="1" dirty="0">
                <a:cs typeface="Tahoma" panose="020B0604030504040204" pitchFamily="34" charset="0"/>
              </a:rPr>
              <a:t>verbales</a:t>
            </a:r>
            <a:endParaRPr lang="es-ES" altLang="cs-CZ" sz="2300" b="1" dirty="0"/>
          </a:p>
          <a:p>
            <a:pPr marL="0">
              <a:lnSpc>
                <a:spcPct val="90000"/>
              </a:lnSpc>
              <a:buClrTx/>
              <a:buNone/>
              <a:defRPr/>
            </a:pPr>
            <a:endParaRPr lang="cs-CZ" altLang="cs-CZ" sz="1050" b="1" dirty="0"/>
          </a:p>
          <a:p>
            <a:pPr>
              <a:lnSpc>
                <a:spcPct val="90000"/>
              </a:lnSpc>
              <a:buClrTx/>
              <a:buNone/>
              <a:defRPr/>
            </a:pPr>
            <a:r>
              <a:rPr lang="es-ES" altLang="cs-CZ" sz="2500" b="1" dirty="0"/>
              <a:t>Clasificación de los sufijos apreciativos: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None/>
              <a:defRPr/>
            </a:pPr>
            <a:r>
              <a:rPr lang="es-ES" altLang="cs-CZ" sz="2200" b="1" dirty="0"/>
              <a:t>1) </a:t>
            </a:r>
            <a:r>
              <a:rPr lang="cs-CZ" altLang="cs-CZ" sz="2200" b="1" dirty="0"/>
              <a:t>d</a:t>
            </a:r>
            <a:r>
              <a:rPr lang="es-ES" altLang="cs-CZ" sz="2200" b="1" dirty="0"/>
              <a:t>iminutivos</a:t>
            </a:r>
            <a:r>
              <a:rPr lang="cs-CZ" altLang="cs-CZ" sz="2200" dirty="0"/>
              <a:t> (</a:t>
            </a:r>
            <a:r>
              <a:rPr lang="es-ES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s-ES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ito</a:t>
            </a:r>
            <a:r>
              <a:rPr lang="es-ES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-</a:t>
            </a:r>
            <a:r>
              <a:rPr lang="es-ES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illo</a:t>
            </a:r>
            <a:r>
              <a:rPr lang="es-ES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-</a:t>
            </a:r>
            <a:r>
              <a:rPr lang="es-ES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ico</a:t>
            </a:r>
            <a:r>
              <a:rPr lang="cs-CZ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…</a:t>
            </a:r>
            <a:r>
              <a:rPr lang="cs-CZ" altLang="cs-CZ" sz="2200" dirty="0"/>
              <a:t>;</a:t>
            </a:r>
            <a:r>
              <a:rPr lang="es-ES" altLang="cs-CZ" sz="2200" dirty="0"/>
              <a:t> p. ej.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gatito, librico, problemilla</a:t>
            </a:r>
            <a:r>
              <a:rPr lang="cs-CZ" altLang="cs-CZ" sz="2200" dirty="0"/>
              <a:t>)</a:t>
            </a:r>
            <a:endParaRPr lang="es-ES" altLang="cs-CZ" sz="2200" dirty="0"/>
          </a:p>
          <a:p>
            <a:pPr>
              <a:lnSpc>
                <a:spcPct val="90000"/>
              </a:lnSpc>
              <a:spcBef>
                <a:spcPts val="600"/>
              </a:spcBef>
              <a:buClrTx/>
              <a:buNone/>
              <a:defRPr/>
            </a:pPr>
            <a:r>
              <a:rPr lang="es-ES" altLang="cs-CZ" sz="2200" b="1" dirty="0"/>
              <a:t>2) </a:t>
            </a:r>
            <a:r>
              <a:rPr lang="cs-CZ" altLang="cs-CZ" sz="2200" b="1" dirty="0"/>
              <a:t>a</a:t>
            </a:r>
            <a:r>
              <a:rPr lang="es-ES" altLang="cs-CZ" sz="2200" b="1" dirty="0"/>
              <a:t>umentativos</a:t>
            </a:r>
            <a:r>
              <a:rPr lang="cs-CZ" altLang="cs-CZ" sz="2200" dirty="0"/>
              <a:t> (</a:t>
            </a:r>
            <a:r>
              <a:rPr lang="es-ES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s-ES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azo</a:t>
            </a:r>
            <a:r>
              <a:rPr lang="es-ES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-</a:t>
            </a:r>
            <a:r>
              <a:rPr lang="es-ES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ón</a:t>
            </a:r>
            <a:r>
              <a:rPr lang="cs-CZ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…</a:t>
            </a:r>
            <a:r>
              <a:rPr lang="cs-CZ" altLang="cs-CZ" sz="2200" dirty="0"/>
              <a:t>; p. ej.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cochazo, problemón</a:t>
            </a:r>
            <a:r>
              <a:rPr lang="cs-CZ" altLang="cs-CZ" sz="2200" dirty="0"/>
              <a:t>)</a:t>
            </a:r>
            <a:endParaRPr lang="es-ES" altLang="cs-CZ" sz="2200" dirty="0"/>
          </a:p>
          <a:p>
            <a:pPr>
              <a:lnSpc>
                <a:spcPct val="90000"/>
              </a:lnSpc>
              <a:spcBef>
                <a:spcPts val="600"/>
              </a:spcBef>
              <a:buClrTx/>
              <a:buNone/>
              <a:defRPr/>
            </a:pPr>
            <a:r>
              <a:rPr lang="es-ES" altLang="cs-CZ" sz="2200" b="1" dirty="0"/>
              <a:t>3) </a:t>
            </a:r>
            <a:r>
              <a:rPr lang="cs-CZ" altLang="cs-CZ" sz="2200" b="1" dirty="0"/>
              <a:t>p</a:t>
            </a:r>
            <a:r>
              <a:rPr lang="es-ES" altLang="cs-CZ" sz="2200" b="1" dirty="0"/>
              <a:t>eyorativos</a:t>
            </a:r>
            <a:r>
              <a:rPr lang="cs-CZ" altLang="cs-CZ" sz="2200" b="1" dirty="0"/>
              <a:t>/</a:t>
            </a:r>
            <a:r>
              <a:rPr lang="es-ES" altLang="cs-CZ" sz="2200" b="1" dirty="0"/>
              <a:t>despectivos</a:t>
            </a:r>
            <a:r>
              <a:rPr lang="es-ES" altLang="cs-CZ" sz="2200" dirty="0"/>
              <a:t> (</a:t>
            </a:r>
            <a:r>
              <a:rPr lang="es-ES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s-ES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acho</a:t>
            </a:r>
            <a:r>
              <a:rPr lang="es-ES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-</a:t>
            </a:r>
            <a:r>
              <a:rPr lang="es-ES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aco</a:t>
            </a:r>
            <a:r>
              <a:rPr lang="cs-CZ" altLang="cs-CZ" sz="22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…</a:t>
            </a:r>
            <a:r>
              <a:rPr lang="cs-CZ" altLang="cs-CZ" sz="2200" dirty="0"/>
              <a:t>;</a:t>
            </a:r>
            <a:r>
              <a:rPr lang="es-ES" altLang="cs-CZ" sz="2200" dirty="0"/>
              <a:t> p. ej.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amigacho, libraco</a:t>
            </a:r>
            <a:r>
              <a:rPr lang="cs-CZ" altLang="cs-CZ" sz="2800" dirty="0"/>
              <a:t>)</a:t>
            </a:r>
            <a:endParaRPr lang="es-ES" altLang="cs-CZ" sz="2800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422714"/>
      </p:ext>
    </p:extLst>
  </p:cSld>
  <p:clrMapOvr>
    <a:masterClrMapping/>
  </p:clrMapOvr>
  <p:transition spd="med" advTm="67062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3546</TotalTime>
  <Words>632</Words>
  <Application>Microsoft Office PowerPoint</Application>
  <PresentationFormat>Širokoúhlá obrazovka</PresentationFormat>
  <Paragraphs>80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Ion</vt:lpstr>
      <vt:lpstr>Prezentace aplikace PowerPoint</vt:lpstr>
      <vt:lpstr>Derivación</vt:lpstr>
      <vt:lpstr>Estructura de las palabras derivadas</vt:lpstr>
      <vt:lpstr>Restricciones</vt:lpstr>
      <vt:lpstr>Bloqueo</vt:lpstr>
      <vt:lpstr>Sufijación</vt:lpstr>
      <vt:lpstr>Clasificación de los sufijos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Stehlík</dc:creator>
  <cp:lastModifiedBy>Petr Stehlík</cp:lastModifiedBy>
  <cp:revision>265</cp:revision>
  <dcterms:created xsi:type="dcterms:W3CDTF">2020-09-30T07:04:29Z</dcterms:created>
  <dcterms:modified xsi:type="dcterms:W3CDTF">2020-12-07T08:54:53Z</dcterms:modified>
</cp:coreProperties>
</file>