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5"/>
  </p:notesMasterIdLst>
  <p:handoutMasterIdLst>
    <p:handoutMasterId r:id="rId16"/>
  </p:handoutMasterIdLst>
  <p:sldIdLst>
    <p:sldId id="256" r:id="rId2"/>
    <p:sldId id="461" r:id="rId3"/>
    <p:sldId id="477" r:id="rId4"/>
    <p:sldId id="462" r:id="rId5"/>
    <p:sldId id="468" r:id="rId6"/>
    <p:sldId id="463" r:id="rId7"/>
    <p:sldId id="475" r:id="rId8"/>
    <p:sldId id="464" r:id="rId9"/>
    <p:sldId id="478" r:id="rId10"/>
    <p:sldId id="465" r:id="rId11"/>
    <p:sldId id="471" r:id="rId12"/>
    <p:sldId id="466" r:id="rId13"/>
    <p:sldId id="476" r:id="rId14"/>
  </p:sldIdLst>
  <p:sldSz cx="12192000" cy="6858000"/>
  <p:notesSz cx="6858000" cy="99472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61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07/12/2020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07/12/2020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4875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8945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6817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590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9133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063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567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5071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4079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6549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7665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684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1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07/12/2020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6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21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3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1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07/12/2020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69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07/12/2020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264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79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08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3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CB35-AFEF-44FE-9248-DFEFCAFBC02A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14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07/12/2020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8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07/12/2020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19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E7FD-07C9-4824-B791-27482DBAE1B9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6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38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84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07/12/2020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39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07/12/2020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932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DC81E007-5F1D-47B1-83FC-44FAEB55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Španělská lingvistika I</a:t>
            </a:r>
          </a:p>
          <a:p>
            <a:pPr algn="ctr">
              <a:spcBef>
                <a:spcPts val="1200"/>
              </a:spcBef>
              <a:buClrTx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2. Morfologie španělštiny</a:t>
            </a:r>
          </a:p>
          <a:p>
            <a:pPr algn="ctr"/>
            <a:r>
              <a:rPr lang="cs-CZ" sz="3000" b="1" dirty="0">
                <a:solidFill>
                  <a:schemeClr val="tx1"/>
                </a:solidFill>
                <a:latin typeface="+mj-lt"/>
              </a:rPr>
              <a:t>(9)</a:t>
            </a:r>
          </a:p>
          <a:p>
            <a:pPr algn="ctr"/>
            <a:endParaRPr lang="cs-CZ" sz="26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DAF7D835-AFD3-4E06-B102-08FD304D5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10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S</a:t>
            </a:r>
            <a:r>
              <a:rPr lang="cs-CZ" altLang="cs-CZ" b="1" dirty="0" err="1"/>
              <a:t>ufijación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Características definitorias: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None/>
            </a:pPr>
            <a:r>
              <a:rPr lang="es-ES" altLang="cs-CZ" sz="2600" b="1" dirty="0"/>
              <a:t>a) Posición pospuesta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/>
              <a:t>b) Significado léxico </a:t>
            </a:r>
            <a:r>
              <a:rPr lang="es-ES" altLang="cs-CZ" sz="2600" b="1" i="1" dirty="0"/>
              <a:t>vs.</a:t>
            </a:r>
            <a:r>
              <a:rPr lang="es-ES" altLang="cs-CZ" sz="2600" b="1" dirty="0"/>
              <a:t> gramatical; afijos: zona de transición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/>
              <a:t>c) Cambio del acento de la palabra sufijada</a:t>
            </a:r>
            <a:r>
              <a:rPr lang="cs-CZ" altLang="cs-CZ" sz="2600" b="1" dirty="0"/>
              <a:t> (</a:t>
            </a:r>
            <a:r>
              <a:rPr lang="cs-CZ" altLang="cs-CZ" sz="26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</a:t>
            </a:r>
            <a:r>
              <a:rPr lang="cs-CZ" altLang="cs-CZ" sz="2600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r>
              <a:rPr lang="cs-CZ" altLang="cs-CZ" sz="26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sa</a:t>
            </a:r>
            <a:r>
              <a:rPr lang="cs-CZ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cs-CZ" altLang="cs-CZ" sz="26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cas</a:t>
            </a:r>
            <a:r>
              <a:rPr lang="cs-CZ" altLang="cs-CZ" sz="2600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</a:t>
            </a:r>
            <a:r>
              <a:rPr lang="cs-CZ" altLang="cs-CZ" sz="26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ro</a:t>
            </a:r>
            <a:r>
              <a:rPr lang="cs-CZ" altLang="cs-CZ" sz="2600" b="1" dirty="0"/>
              <a:t>)</a:t>
            </a:r>
            <a:endParaRPr lang="es-ES" altLang="cs-CZ" sz="26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>
                <a:cs typeface="Tahoma" panose="020B0604030504040204" pitchFamily="34" charset="0"/>
              </a:rPr>
              <a:t>d) Capacidad transcategorizadora </a:t>
            </a:r>
            <a:r>
              <a:rPr lang="es-ES" altLang="cs-CZ" sz="2600" dirty="0">
                <a:cs typeface="Tahoma" panose="020B0604030504040204" pitchFamily="34" charset="0"/>
              </a:rPr>
              <a:t>(</a:t>
            </a:r>
            <a:r>
              <a:rPr lang="es-ES" altLang="cs-CZ" sz="2600" i="1" dirty="0">
                <a:cs typeface="Tahoma" panose="020B0604030504040204" pitchFamily="34" charset="0"/>
              </a:rPr>
              <a:t>vs.</a:t>
            </a:r>
            <a:r>
              <a:rPr lang="es-ES" altLang="cs-CZ" sz="2600" dirty="0">
                <a:cs typeface="Tahoma" panose="020B0604030504040204" pitchFamily="34" charset="0"/>
              </a:rPr>
              <a:t> prefijos)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>
                <a:cs typeface="Tahoma" panose="020B0604030504040204" pitchFamily="34" charset="0"/>
              </a:rPr>
              <a:t>e) Morfema siempre ligado </a:t>
            </a:r>
            <a:r>
              <a:rPr lang="es-ES" altLang="cs-CZ" sz="2600" dirty="0">
                <a:cs typeface="Tahoma" panose="020B0604030504040204" pitchFamily="34" charset="0"/>
              </a:rPr>
              <a:t>(</a:t>
            </a:r>
            <a:r>
              <a:rPr lang="es-ES" altLang="cs-CZ" sz="2600" i="1" dirty="0">
                <a:cs typeface="Tahoma" panose="020B0604030504040204" pitchFamily="34" charset="0"/>
              </a:rPr>
              <a:t>vs.</a:t>
            </a:r>
            <a:r>
              <a:rPr lang="es-ES" altLang="cs-CZ" sz="2600" dirty="0">
                <a:cs typeface="Tahoma" panose="020B0604030504040204" pitchFamily="34" charset="0"/>
              </a:rPr>
              <a:t> prefijos)</a:t>
            </a: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None/>
            </a:pPr>
            <a:endParaRPr lang="cs-CZ" altLang="cs-CZ" sz="1500" dirty="0"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400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Derivación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heterogénea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:</a:t>
            </a:r>
            <a:r>
              <a:rPr lang="cs-CZ" altLang="cs-CZ" sz="2400" b="1" dirty="0">
                <a:cs typeface="Tahoma" panose="020B0604030504040204" pitchFamily="34" charset="0"/>
              </a:rPr>
              <a:t>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alcohol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		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 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alcohólico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</a:t>
            </a:r>
            <a:endParaRPr lang="es-ES" altLang="cs-CZ" sz="2400" baseline="-25000" dirty="0">
              <a:solidFill>
                <a:schemeClr val="bg2">
                  <a:lumMod val="40000"/>
                  <a:lumOff val="60000"/>
                </a:schemeClr>
              </a:solidFill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</a:pPr>
            <a:r>
              <a:rPr lang="cs-CZ" altLang="cs-CZ" sz="2400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Derivación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homogénea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:</a:t>
            </a:r>
            <a:r>
              <a:rPr lang="cs-CZ" altLang="cs-CZ" sz="2400" b="1" dirty="0">
                <a:cs typeface="Tahoma" panose="020B0604030504040204" pitchFamily="34" charset="0"/>
              </a:rPr>
              <a:t> 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cocina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 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cocinero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N</a:t>
            </a:r>
            <a:endParaRPr lang="cs-CZ" altLang="cs-CZ" sz="2400" baseline="-25000" dirty="0">
              <a:solidFill>
                <a:schemeClr val="bg2">
                  <a:lumMod val="40000"/>
                  <a:lumOff val="60000"/>
                </a:schemeClr>
              </a:solidFill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Tx/>
              <a:buNone/>
            </a:pPr>
            <a:r>
              <a:rPr lang="cs-CZ" altLang="cs-CZ" sz="2400" b="1" baseline="-25000" dirty="0">
                <a:cs typeface="Tahoma" panose="020B0604030504040204" pitchFamily="34" charset="0"/>
              </a:rPr>
              <a:t>	</a:t>
            </a:r>
            <a:r>
              <a:rPr lang="cs-CZ" altLang="cs-CZ" sz="2400" b="1" dirty="0">
                <a:cs typeface="Tahoma" panose="020B0604030504040204" pitchFamily="34" charset="0"/>
              </a:rPr>
              <a:t>							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perro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		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&gt;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perrito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endParaRPr lang="es-ES" altLang="cs-CZ" sz="2400" i="1" dirty="0">
              <a:solidFill>
                <a:schemeClr val="bg2">
                  <a:lumMod val="40000"/>
                  <a:lumOff val="60000"/>
                </a:schemeClr>
              </a:solidFill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FE1B0A59-BCB2-49D3-9791-A377C5E7A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53763"/>
      </p:ext>
    </p:extLst>
  </p:cSld>
  <p:clrMapOvr>
    <a:masterClrMapping/>
  </p:clrMapOvr>
  <p:transition spd="med" advTm="1039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S</a:t>
            </a:r>
            <a:r>
              <a:rPr lang="cs-CZ" altLang="cs-CZ" b="1" dirty="0" err="1"/>
              <a:t>ufijación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Características definitorias: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None/>
            </a:pPr>
            <a:r>
              <a:rPr lang="es-ES" altLang="cs-CZ" sz="2600" b="1" dirty="0"/>
              <a:t>a) Posición pospuesta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/>
              <a:t>b) Significado léxico </a:t>
            </a:r>
            <a:r>
              <a:rPr lang="es-ES" altLang="cs-CZ" sz="2600" b="1" i="1" dirty="0"/>
              <a:t>vs.</a:t>
            </a:r>
            <a:r>
              <a:rPr lang="es-ES" altLang="cs-CZ" sz="2600" b="1" dirty="0"/>
              <a:t> gramatical; afijos: zona de transición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/>
              <a:t>c) Cambio del acento de la palabra sufijada</a:t>
            </a:r>
            <a:r>
              <a:rPr lang="cs-CZ" altLang="cs-CZ" sz="2600" b="1" dirty="0"/>
              <a:t> (</a:t>
            </a:r>
            <a:r>
              <a:rPr lang="cs-CZ" altLang="cs-CZ" sz="26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</a:t>
            </a:r>
            <a:r>
              <a:rPr lang="cs-CZ" altLang="cs-CZ" sz="2600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r>
              <a:rPr lang="cs-CZ" altLang="cs-CZ" sz="26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sa</a:t>
            </a:r>
            <a:r>
              <a:rPr lang="cs-CZ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cs-CZ" altLang="cs-CZ" sz="26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cas</a:t>
            </a:r>
            <a:r>
              <a:rPr lang="cs-CZ" altLang="cs-CZ" sz="2600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</a:t>
            </a:r>
            <a:r>
              <a:rPr lang="cs-CZ" altLang="cs-CZ" sz="26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ro</a:t>
            </a:r>
            <a:r>
              <a:rPr lang="cs-CZ" altLang="cs-CZ" sz="2600" b="1" dirty="0"/>
              <a:t>)</a:t>
            </a:r>
            <a:endParaRPr lang="es-ES" altLang="cs-CZ" sz="26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>
                <a:cs typeface="Tahoma" panose="020B0604030504040204" pitchFamily="34" charset="0"/>
              </a:rPr>
              <a:t>d) Capacidad transcategorizadora </a:t>
            </a:r>
            <a:r>
              <a:rPr lang="es-ES" altLang="cs-CZ" sz="2600" dirty="0">
                <a:cs typeface="Tahoma" panose="020B0604030504040204" pitchFamily="34" charset="0"/>
              </a:rPr>
              <a:t>(</a:t>
            </a:r>
            <a:r>
              <a:rPr lang="es-ES" altLang="cs-CZ" sz="2600" i="1" dirty="0">
                <a:cs typeface="Tahoma" panose="020B0604030504040204" pitchFamily="34" charset="0"/>
              </a:rPr>
              <a:t>vs.</a:t>
            </a:r>
            <a:r>
              <a:rPr lang="es-ES" altLang="cs-CZ" sz="2600" dirty="0">
                <a:cs typeface="Tahoma" panose="020B0604030504040204" pitchFamily="34" charset="0"/>
              </a:rPr>
              <a:t> prefijos)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>
                <a:cs typeface="Tahoma" panose="020B0604030504040204" pitchFamily="34" charset="0"/>
              </a:rPr>
              <a:t>e) Morfema siempre ligado </a:t>
            </a:r>
            <a:r>
              <a:rPr lang="es-ES" altLang="cs-CZ" sz="2600" dirty="0">
                <a:cs typeface="Tahoma" panose="020B0604030504040204" pitchFamily="34" charset="0"/>
              </a:rPr>
              <a:t>(</a:t>
            </a:r>
            <a:r>
              <a:rPr lang="es-ES" altLang="cs-CZ" sz="2600" i="1" dirty="0">
                <a:cs typeface="Tahoma" panose="020B0604030504040204" pitchFamily="34" charset="0"/>
              </a:rPr>
              <a:t>vs.</a:t>
            </a:r>
            <a:r>
              <a:rPr lang="es-ES" altLang="cs-CZ" sz="2600" dirty="0">
                <a:cs typeface="Tahoma" panose="020B0604030504040204" pitchFamily="34" charset="0"/>
              </a:rPr>
              <a:t> prefijos)</a:t>
            </a: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None/>
            </a:pPr>
            <a:endParaRPr lang="cs-CZ" altLang="cs-CZ" sz="1500" dirty="0"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400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Derivación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heterogénea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:</a:t>
            </a:r>
            <a:r>
              <a:rPr lang="cs-CZ" altLang="cs-CZ" sz="2400" b="1" dirty="0">
                <a:cs typeface="Tahoma" panose="020B0604030504040204" pitchFamily="34" charset="0"/>
              </a:rPr>
              <a:t>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alcohol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		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 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alcohólico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A</a:t>
            </a:r>
            <a:endParaRPr lang="es-ES" altLang="cs-CZ" sz="2400" baseline="-25000" dirty="0">
              <a:solidFill>
                <a:schemeClr val="bg2">
                  <a:lumMod val="40000"/>
                  <a:lumOff val="60000"/>
                </a:schemeClr>
              </a:solidFill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</a:pPr>
            <a:r>
              <a:rPr lang="cs-CZ" altLang="cs-CZ" sz="2400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Derivación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400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homogénea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:</a:t>
            </a:r>
            <a:r>
              <a:rPr lang="cs-CZ" altLang="cs-CZ" sz="2400" b="1" dirty="0">
                <a:cs typeface="Tahoma" panose="020B0604030504040204" pitchFamily="34" charset="0"/>
              </a:rPr>
              <a:t> 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cocina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 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cocinero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N</a:t>
            </a:r>
            <a:endParaRPr lang="cs-CZ" altLang="cs-CZ" sz="2400" baseline="-25000" dirty="0">
              <a:solidFill>
                <a:schemeClr val="bg2">
                  <a:lumMod val="40000"/>
                  <a:lumOff val="60000"/>
                </a:schemeClr>
              </a:solidFill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Tx/>
              <a:buNone/>
            </a:pPr>
            <a:r>
              <a:rPr lang="cs-CZ" altLang="cs-CZ" sz="2400" b="1" baseline="-25000" dirty="0">
                <a:cs typeface="Tahoma" panose="020B0604030504040204" pitchFamily="34" charset="0"/>
              </a:rPr>
              <a:t>	</a:t>
            </a:r>
            <a:r>
              <a:rPr lang="cs-CZ" altLang="cs-CZ" sz="2400" b="1" dirty="0">
                <a:cs typeface="Tahoma" panose="020B0604030504040204" pitchFamily="34" charset="0"/>
              </a:rPr>
              <a:t>							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perro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		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&gt;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 	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perrito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endParaRPr lang="es-ES" altLang="cs-CZ" sz="2400" i="1" dirty="0">
              <a:solidFill>
                <a:schemeClr val="bg2">
                  <a:lumMod val="40000"/>
                  <a:lumOff val="60000"/>
                </a:schemeClr>
              </a:solidFill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5012C306-007A-4478-8134-4D2AD67F0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55576"/>
      </p:ext>
    </p:extLst>
  </p:cSld>
  <p:clrMapOvr>
    <a:masterClrMapping/>
  </p:clrMapOvr>
  <p:transition spd="med" advTm="118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Clasificación de los sufijos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514350" indent="-514350">
              <a:lnSpc>
                <a:spcPct val="90000"/>
              </a:lnSpc>
              <a:buClrTx/>
              <a:buSzPct val="100000"/>
              <a:buFont typeface="+mj-lt"/>
              <a:buAutoNum type="arabicParenR"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Criterio semántico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(=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básico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endParaRPr lang="es-ES" altLang="cs-CZ" sz="2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300" b="1" dirty="0"/>
              <a:t>Sufijos significativos</a:t>
            </a:r>
            <a:r>
              <a:rPr lang="cs-CZ" altLang="cs-CZ" sz="2300" b="1" dirty="0"/>
              <a:t> / </a:t>
            </a:r>
            <a:r>
              <a:rPr lang="es-ES" altLang="cs-CZ" sz="2300" b="1" dirty="0"/>
              <a:t>no apreciativos </a:t>
            </a:r>
            <a:r>
              <a:rPr lang="es-ES" altLang="cs-CZ" sz="2300" b="1" i="1" dirty="0"/>
              <a:t>vs.</a:t>
            </a:r>
            <a:r>
              <a:rPr lang="es-ES" altLang="cs-CZ" sz="2300" b="1" dirty="0"/>
              <a:t> apreciativos </a:t>
            </a:r>
          </a:p>
          <a:p>
            <a:pPr marL="171450" indent="-514350">
              <a:lnSpc>
                <a:spcPct val="90000"/>
              </a:lnSpc>
              <a:buClrTx/>
              <a:buSzPct val="100000"/>
              <a:buFont typeface="+mj-lt"/>
              <a:buAutoNum type="arabicParenR" startAt="2"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Criterio gramatical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/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categorial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(</a:t>
            </a:r>
            <a:r>
              <a:rPr lang="es-ES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solo los sufijos no aprecia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-	 </a:t>
            </a:r>
            <a:r>
              <a:rPr lang="es-ES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tivos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)</a:t>
            </a:r>
            <a:endParaRPr lang="es-ES" altLang="cs-CZ" sz="2600" dirty="0">
              <a:solidFill>
                <a:schemeClr val="accent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300" b="1" dirty="0">
                <a:cs typeface="Tahoma" panose="020B0604030504040204" pitchFamily="34" charset="0"/>
              </a:rPr>
              <a:t>Sufijos nominalizadores</a:t>
            </a:r>
            <a:r>
              <a:rPr lang="cs-CZ" altLang="cs-CZ" sz="2300" b="1" dirty="0">
                <a:cs typeface="Tahoma" panose="020B0604030504040204" pitchFamily="34" charset="0"/>
              </a:rPr>
              <a:t>/</a:t>
            </a:r>
            <a:r>
              <a:rPr lang="es-ES" altLang="cs-CZ" sz="2300" b="1" dirty="0">
                <a:cs typeface="Tahoma" panose="020B0604030504040204" pitchFamily="34" charset="0"/>
              </a:rPr>
              <a:t>nominales,</a:t>
            </a:r>
            <a:r>
              <a:rPr lang="cs-CZ" altLang="cs-CZ" sz="2300" b="1" dirty="0">
                <a:cs typeface="Tahoma" panose="020B0604030504040204" pitchFamily="34" charset="0"/>
              </a:rPr>
              <a:t> </a:t>
            </a:r>
            <a:r>
              <a:rPr lang="es-ES" altLang="cs-CZ" sz="2300" b="1" dirty="0">
                <a:cs typeface="Tahoma" panose="020B0604030504040204" pitchFamily="34" charset="0"/>
              </a:rPr>
              <a:t>adjetivizadores</a:t>
            </a:r>
            <a:r>
              <a:rPr lang="cs-CZ" altLang="cs-CZ" sz="2300" b="1" dirty="0">
                <a:cs typeface="Tahoma" panose="020B0604030504040204" pitchFamily="34" charset="0"/>
              </a:rPr>
              <a:t>/</a:t>
            </a:r>
            <a:r>
              <a:rPr lang="es-ES" altLang="cs-CZ" sz="2300" b="1" dirty="0">
                <a:cs typeface="Tahoma" panose="020B0604030504040204" pitchFamily="34" charset="0"/>
              </a:rPr>
              <a:t>adjetivos, adver</a:t>
            </a:r>
            <a:r>
              <a:rPr lang="cs-CZ" altLang="cs-CZ" sz="2300" b="1" dirty="0">
                <a:cs typeface="Tahoma" panose="020B0604030504040204" pitchFamily="34" charset="0"/>
              </a:rPr>
              <a:t>-</a:t>
            </a:r>
            <a:r>
              <a:rPr lang="es-ES" altLang="cs-CZ" sz="2300" b="1" dirty="0">
                <a:cs typeface="Tahoma" panose="020B0604030504040204" pitchFamily="34" charset="0"/>
              </a:rPr>
              <a:t>bial</a:t>
            </a:r>
            <a:r>
              <a:rPr lang="cs-CZ" altLang="cs-CZ" sz="2300" b="1" dirty="0">
                <a:cs typeface="Tahoma" panose="020B0604030504040204" pitchFamily="34" charset="0"/>
              </a:rPr>
              <a:t>i</a:t>
            </a:r>
            <a:r>
              <a:rPr lang="es-ES" altLang="cs-CZ" sz="2300" b="1" dirty="0">
                <a:cs typeface="Tahoma" panose="020B0604030504040204" pitchFamily="34" charset="0"/>
              </a:rPr>
              <a:t>zadores</a:t>
            </a:r>
            <a:r>
              <a:rPr lang="cs-CZ" altLang="cs-CZ" sz="2300" b="1" dirty="0">
                <a:cs typeface="Tahoma" panose="020B0604030504040204" pitchFamily="34" charset="0"/>
              </a:rPr>
              <a:t>/</a:t>
            </a:r>
            <a:r>
              <a:rPr lang="es-ES" altLang="cs-CZ" sz="2300" b="1" dirty="0">
                <a:cs typeface="Tahoma" panose="020B0604030504040204" pitchFamily="34" charset="0"/>
              </a:rPr>
              <a:t>adverbiales, verbalizadores</a:t>
            </a:r>
            <a:r>
              <a:rPr lang="cs-CZ" altLang="cs-CZ" sz="2300" b="1" dirty="0">
                <a:cs typeface="Tahoma" panose="020B0604030504040204" pitchFamily="34" charset="0"/>
              </a:rPr>
              <a:t>/</a:t>
            </a:r>
            <a:r>
              <a:rPr lang="es-ES" altLang="cs-CZ" sz="2300" b="1" dirty="0">
                <a:cs typeface="Tahoma" panose="020B0604030504040204" pitchFamily="34" charset="0"/>
              </a:rPr>
              <a:t>verbales</a:t>
            </a:r>
            <a:endParaRPr lang="es-ES" altLang="cs-CZ" sz="2300" b="1" dirty="0"/>
          </a:p>
          <a:p>
            <a:pPr marL="0">
              <a:lnSpc>
                <a:spcPct val="90000"/>
              </a:lnSpc>
              <a:buClrTx/>
              <a:buNone/>
              <a:defRPr/>
            </a:pPr>
            <a:endParaRPr lang="cs-CZ" altLang="cs-CZ" sz="1050" b="1" dirty="0"/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500" b="1" dirty="0"/>
              <a:t>Clasificación de los sufijos apreciativos: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None/>
              <a:defRPr/>
            </a:pPr>
            <a:r>
              <a:rPr lang="es-ES" altLang="cs-CZ" sz="2200" b="1" dirty="0"/>
              <a:t>1) </a:t>
            </a:r>
            <a:r>
              <a:rPr lang="cs-CZ" altLang="cs-CZ" sz="2200" b="1" dirty="0"/>
              <a:t>d</a:t>
            </a:r>
            <a:r>
              <a:rPr lang="es-ES" altLang="cs-CZ" sz="2200" b="1" dirty="0"/>
              <a:t>iminutivos</a:t>
            </a:r>
            <a:r>
              <a:rPr lang="cs-CZ" altLang="cs-CZ" sz="2200" dirty="0"/>
              <a:t> (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ito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illo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ico</a:t>
            </a:r>
            <a:r>
              <a:rPr lang="cs-CZ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…</a:t>
            </a:r>
            <a:r>
              <a:rPr lang="cs-CZ" altLang="cs-CZ" sz="2200" dirty="0"/>
              <a:t>;</a:t>
            </a:r>
            <a:r>
              <a:rPr lang="es-ES" altLang="cs-CZ" sz="2200" dirty="0"/>
              <a:t> p. ej.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gatito, librico, problemilla</a:t>
            </a:r>
            <a:r>
              <a:rPr lang="cs-CZ" altLang="cs-CZ" sz="2200" dirty="0"/>
              <a:t>)</a:t>
            </a:r>
            <a:endParaRPr lang="es-ES" altLang="cs-CZ" sz="2200" dirty="0"/>
          </a:p>
          <a:p>
            <a:pPr>
              <a:lnSpc>
                <a:spcPct val="90000"/>
              </a:lnSpc>
              <a:spcBef>
                <a:spcPts val="600"/>
              </a:spcBef>
              <a:buClrTx/>
              <a:buNone/>
              <a:defRPr/>
            </a:pPr>
            <a:r>
              <a:rPr lang="es-ES" altLang="cs-CZ" sz="2200" b="1" dirty="0"/>
              <a:t>2) </a:t>
            </a:r>
            <a:r>
              <a:rPr lang="cs-CZ" altLang="cs-CZ" sz="2200" b="1" dirty="0"/>
              <a:t>a</a:t>
            </a:r>
            <a:r>
              <a:rPr lang="es-ES" altLang="cs-CZ" sz="2200" b="1" dirty="0"/>
              <a:t>umentativos</a:t>
            </a:r>
            <a:r>
              <a:rPr lang="cs-CZ" altLang="cs-CZ" sz="2200" dirty="0"/>
              <a:t> (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azo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ón</a:t>
            </a:r>
            <a:r>
              <a:rPr lang="cs-CZ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…</a:t>
            </a:r>
            <a:r>
              <a:rPr lang="cs-CZ" altLang="cs-CZ" sz="2200" dirty="0"/>
              <a:t>; p. ej.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cochazo, problemón</a:t>
            </a:r>
            <a:r>
              <a:rPr lang="cs-CZ" altLang="cs-CZ" sz="2200" dirty="0"/>
              <a:t>)</a:t>
            </a:r>
            <a:endParaRPr lang="es-ES" altLang="cs-CZ" sz="2200" dirty="0"/>
          </a:p>
          <a:p>
            <a:pPr>
              <a:lnSpc>
                <a:spcPct val="90000"/>
              </a:lnSpc>
              <a:spcBef>
                <a:spcPts val="600"/>
              </a:spcBef>
              <a:buClrTx/>
              <a:buNone/>
              <a:defRPr/>
            </a:pPr>
            <a:r>
              <a:rPr lang="es-ES" altLang="cs-CZ" sz="2200" b="1" dirty="0"/>
              <a:t>3) </a:t>
            </a:r>
            <a:r>
              <a:rPr lang="cs-CZ" altLang="cs-CZ" sz="2200" b="1" dirty="0"/>
              <a:t>p</a:t>
            </a:r>
            <a:r>
              <a:rPr lang="es-ES" altLang="cs-CZ" sz="2200" b="1" dirty="0"/>
              <a:t>eyorativos</a:t>
            </a:r>
            <a:r>
              <a:rPr lang="cs-CZ" altLang="cs-CZ" sz="2200" b="1" dirty="0"/>
              <a:t>/</a:t>
            </a:r>
            <a:r>
              <a:rPr lang="es-ES" altLang="cs-CZ" sz="2200" b="1" dirty="0"/>
              <a:t>despectivos</a:t>
            </a:r>
            <a:r>
              <a:rPr lang="es-ES" altLang="cs-CZ" sz="2200" dirty="0"/>
              <a:t> (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acho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aco</a:t>
            </a:r>
            <a:r>
              <a:rPr lang="cs-CZ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…</a:t>
            </a:r>
            <a:r>
              <a:rPr lang="cs-CZ" altLang="cs-CZ" sz="2200" dirty="0"/>
              <a:t>;</a:t>
            </a:r>
            <a:r>
              <a:rPr lang="es-ES" altLang="cs-CZ" sz="2200" dirty="0"/>
              <a:t> p. ej.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amigacho, libraco</a:t>
            </a:r>
            <a:r>
              <a:rPr lang="cs-CZ" altLang="cs-CZ" sz="2800" dirty="0"/>
              <a:t>)</a:t>
            </a:r>
            <a:endParaRPr lang="es-ES" altLang="cs-CZ" sz="2800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D5E1BAA4-17D2-4426-9C15-A3BA722A8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22714"/>
      </p:ext>
    </p:extLst>
  </p:cSld>
  <p:clrMapOvr>
    <a:masterClrMapping/>
  </p:clrMapOvr>
  <p:transition spd="med" advTm="67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Clasificación de los sufijos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514350" indent="-514350">
              <a:lnSpc>
                <a:spcPct val="90000"/>
              </a:lnSpc>
              <a:buClrTx/>
              <a:buSzPct val="100000"/>
              <a:buFont typeface="+mj-lt"/>
              <a:buAutoNum type="arabicParenR"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Criterio semántico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(=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básico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endParaRPr lang="es-ES" altLang="cs-CZ" sz="2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300" b="1" dirty="0"/>
              <a:t>Sufijos significativos</a:t>
            </a:r>
            <a:r>
              <a:rPr lang="cs-CZ" altLang="cs-CZ" sz="2300" b="1" dirty="0"/>
              <a:t> / </a:t>
            </a:r>
            <a:r>
              <a:rPr lang="es-ES" altLang="cs-CZ" sz="2300" b="1" dirty="0"/>
              <a:t>no apreciativos </a:t>
            </a:r>
            <a:r>
              <a:rPr lang="es-ES" altLang="cs-CZ" sz="2300" b="1" i="1" dirty="0"/>
              <a:t>vs.</a:t>
            </a:r>
            <a:r>
              <a:rPr lang="es-ES" altLang="cs-CZ" sz="2300" b="1" dirty="0"/>
              <a:t> apreciativos </a:t>
            </a:r>
          </a:p>
          <a:p>
            <a:pPr marL="171450" indent="-514350">
              <a:lnSpc>
                <a:spcPct val="90000"/>
              </a:lnSpc>
              <a:buClrTx/>
              <a:buSzPct val="100000"/>
              <a:buFont typeface="+mj-lt"/>
              <a:buAutoNum type="arabicParenR" startAt="2"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Criterio gramatical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/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categorial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 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(</a:t>
            </a:r>
            <a:r>
              <a:rPr lang="es-ES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solo los sufijos no aprecia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-	 </a:t>
            </a:r>
            <a:r>
              <a:rPr lang="es-ES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tivos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)</a:t>
            </a:r>
            <a:endParaRPr lang="es-ES" altLang="cs-CZ" sz="2600" dirty="0">
              <a:solidFill>
                <a:schemeClr val="accent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300" b="1" dirty="0">
                <a:cs typeface="Tahoma" panose="020B0604030504040204" pitchFamily="34" charset="0"/>
              </a:rPr>
              <a:t>Sufijos nominalizadores</a:t>
            </a:r>
            <a:r>
              <a:rPr lang="cs-CZ" altLang="cs-CZ" sz="2300" b="1" dirty="0">
                <a:cs typeface="Tahoma" panose="020B0604030504040204" pitchFamily="34" charset="0"/>
              </a:rPr>
              <a:t>/</a:t>
            </a:r>
            <a:r>
              <a:rPr lang="es-ES" altLang="cs-CZ" sz="2300" b="1" dirty="0">
                <a:cs typeface="Tahoma" panose="020B0604030504040204" pitchFamily="34" charset="0"/>
              </a:rPr>
              <a:t>nominales,</a:t>
            </a:r>
            <a:r>
              <a:rPr lang="cs-CZ" altLang="cs-CZ" sz="2300" b="1" dirty="0">
                <a:cs typeface="Tahoma" panose="020B0604030504040204" pitchFamily="34" charset="0"/>
              </a:rPr>
              <a:t> </a:t>
            </a:r>
            <a:r>
              <a:rPr lang="es-ES" altLang="cs-CZ" sz="2300" b="1" dirty="0">
                <a:cs typeface="Tahoma" panose="020B0604030504040204" pitchFamily="34" charset="0"/>
              </a:rPr>
              <a:t>adjetivizadores</a:t>
            </a:r>
            <a:r>
              <a:rPr lang="cs-CZ" altLang="cs-CZ" sz="2300" b="1" dirty="0">
                <a:cs typeface="Tahoma" panose="020B0604030504040204" pitchFamily="34" charset="0"/>
              </a:rPr>
              <a:t>/</a:t>
            </a:r>
            <a:r>
              <a:rPr lang="es-ES" altLang="cs-CZ" sz="2300" b="1" dirty="0">
                <a:cs typeface="Tahoma" panose="020B0604030504040204" pitchFamily="34" charset="0"/>
              </a:rPr>
              <a:t>adjetivos, adver</a:t>
            </a:r>
            <a:r>
              <a:rPr lang="cs-CZ" altLang="cs-CZ" sz="2300" b="1" dirty="0">
                <a:cs typeface="Tahoma" panose="020B0604030504040204" pitchFamily="34" charset="0"/>
              </a:rPr>
              <a:t>-</a:t>
            </a:r>
            <a:r>
              <a:rPr lang="es-ES" altLang="cs-CZ" sz="2300" b="1" dirty="0">
                <a:cs typeface="Tahoma" panose="020B0604030504040204" pitchFamily="34" charset="0"/>
              </a:rPr>
              <a:t>bial</a:t>
            </a:r>
            <a:r>
              <a:rPr lang="cs-CZ" altLang="cs-CZ" sz="2300" b="1" dirty="0">
                <a:cs typeface="Tahoma" panose="020B0604030504040204" pitchFamily="34" charset="0"/>
              </a:rPr>
              <a:t>i</a:t>
            </a:r>
            <a:r>
              <a:rPr lang="es-ES" altLang="cs-CZ" sz="2300" b="1" dirty="0">
                <a:cs typeface="Tahoma" panose="020B0604030504040204" pitchFamily="34" charset="0"/>
              </a:rPr>
              <a:t>zadores</a:t>
            </a:r>
            <a:r>
              <a:rPr lang="cs-CZ" altLang="cs-CZ" sz="2300" b="1" dirty="0">
                <a:cs typeface="Tahoma" panose="020B0604030504040204" pitchFamily="34" charset="0"/>
              </a:rPr>
              <a:t>/</a:t>
            </a:r>
            <a:r>
              <a:rPr lang="es-ES" altLang="cs-CZ" sz="2300" b="1" dirty="0">
                <a:cs typeface="Tahoma" panose="020B0604030504040204" pitchFamily="34" charset="0"/>
              </a:rPr>
              <a:t>adverbiales, verbalizadores</a:t>
            </a:r>
            <a:r>
              <a:rPr lang="cs-CZ" altLang="cs-CZ" sz="2300" b="1" dirty="0">
                <a:cs typeface="Tahoma" panose="020B0604030504040204" pitchFamily="34" charset="0"/>
              </a:rPr>
              <a:t>/</a:t>
            </a:r>
            <a:r>
              <a:rPr lang="es-ES" altLang="cs-CZ" sz="2300" b="1" dirty="0">
                <a:cs typeface="Tahoma" panose="020B0604030504040204" pitchFamily="34" charset="0"/>
              </a:rPr>
              <a:t>verbales</a:t>
            </a:r>
            <a:endParaRPr lang="es-ES" altLang="cs-CZ" sz="2300" b="1" dirty="0"/>
          </a:p>
          <a:p>
            <a:pPr marL="0">
              <a:lnSpc>
                <a:spcPct val="90000"/>
              </a:lnSpc>
              <a:buClrTx/>
              <a:buNone/>
              <a:defRPr/>
            </a:pPr>
            <a:endParaRPr lang="cs-CZ" altLang="cs-CZ" sz="1050" b="1" dirty="0"/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500" b="1" dirty="0"/>
              <a:t>Clasificación de los sufijos apreciativos: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None/>
              <a:defRPr/>
            </a:pPr>
            <a:r>
              <a:rPr lang="es-ES" altLang="cs-CZ" sz="2200" b="1" dirty="0"/>
              <a:t>1) </a:t>
            </a:r>
            <a:r>
              <a:rPr lang="cs-CZ" altLang="cs-CZ" sz="2200" b="1" dirty="0"/>
              <a:t>d</a:t>
            </a:r>
            <a:r>
              <a:rPr lang="es-ES" altLang="cs-CZ" sz="2200" b="1" dirty="0"/>
              <a:t>iminutivos</a:t>
            </a:r>
            <a:r>
              <a:rPr lang="cs-CZ" altLang="cs-CZ" sz="2200" dirty="0"/>
              <a:t> (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ito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illo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ico</a:t>
            </a:r>
            <a:r>
              <a:rPr lang="cs-CZ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…</a:t>
            </a:r>
            <a:r>
              <a:rPr lang="cs-CZ" altLang="cs-CZ" sz="2200" dirty="0"/>
              <a:t>;</a:t>
            </a:r>
            <a:r>
              <a:rPr lang="es-ES" altLang="cs-CZ" sz="2200" dirty="0"/>
              <a:t> p. ej.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gatito, librico, problemilla</a:t>
            </a:r>
            <a:r>
              <a:rPr lang="cs-CZ" altLang="cs-CZ" sz="2200" dirty="0"/>
              <a:t>)</a:t>
            </a:r>
            <a:endParaRPr lang="es-ES" altLang="cs-CZ" sz="2200" dirty="0"/>
          </a:p>
          <a:p>
            <a:pPr>
              <a:lnSpc>
                <a:spcPct val="90000"/>
              </a:lnSpc>
              <a:spcBef>
                <a:spcPts val="600"/>
              </a:spcBef>
              <a:buClrTx/>
              <a:buNone/>
              <a:defRPr/>
            </a:pPr>
            <a:r>
              <a:rPr lang="es-ES" altLang="cs-CZ" sz="2200" b="1" dirty="0"/>
              <a:t>2) </a:t>
            </a:r>
            <a:r>
              <a:rPr lang="cs-CZ" altLang="cs-CZ" sz="2200" b="1" dirty="0"/>
              <a:t>a</a:t>
            </a:r>
            <a:r>
              <a:rPr lang="es-ES" altLang="cs-CZ" sz="2200" b="1" dirty="0"/>
              <a:t>umentativos</a:t>
            </a:r>
            <a:r>
              <a:rPr lang="cs-CZ" altLang="cs-CZ" sz="2200" dirty="0"/>
              <a:t> (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azo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ón</a:t>
            </a:r>
            <a:r>
              <a:rPr lang="cs-CZ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…</a:t>
            </a:r>
            <a:r>
              <a:rPr lang="cs-CZ" altLang="cs-CZ" sz="2200" dirty="0"/>
              <a:t>; p. ej.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cochazo, problemón</a:t>
            </a:r>
            <a:r>
              <a:rPr lang="cs-CZ" altLang="cs-CZ" sz="2200" dirty="0"/>
              <a:t>)</a:t>
            </a:r>
            <a:endParaRPr lang="es-ES" altLang="cs-CZ" sz="2200" dirty="0"/>
          </a:p>
          <a:p>
            <a:pPr>
              <a:lnSpc>
                <a:spcPct val="90000"/>
              </a:lnSpc>
              <a:spcBef>
                <a:spcPts val="600"/>
              </a:spcBef>
              <a:buClrTx/>
              <a:buNone/>
              <a:defRPr/>
            </a:pPr>
            <a:r>
              <a:rPr lang="es-ES" altLang="cs-CZ" sz="2200" b="1" dirty="0"/>
              <a:t>3) </a:t>
            </a:r>
            <a:r>
              <a:rPr lang="cs-CZ" altLang="cs-CZ" sz="2200" b="1" dirty="0"/>
              <a:t>p</a:t>
            </a:r>
            <a:r>
              <a:rPr lang="es-ES" altLang="cs-CZ" sz="2200" b="1" dirty="0"/>
              <a:t>eyorativos</a:t>
            </a:r>
            <a:r>
              <a:rPr lang="cs-CZ" altLang="cs-CZ" sz="2200" b="1" dirty="0"/>
              <a:t>/</a:t>
            </a:r>
            <a:r>
              <a:rPr lang="es-ES" altLang="cs-CZ" sz="2200" b="1" dirty="0"/>
              <a:t>despectivos</a:t>
            </a:r>
            <a:r>
              <a:rPr lang="es-ES" altLang="cs-CZ" sz="2200" dirty="0"/>
              <a:t> (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acho</a:t>
            </a:r>
            <a:r>
              <a:rPr lang="es-ES" altLang="cs-CZ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-</a:t>
            </a:r>
            <a:r>
              <a:rPr lang="es-ES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aco</a:t>
            </a:r>
            <a:r>
              <a:rPr lang="cs-CZ" altLang="cs-CZ" sz="2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…</a:t>
            </a:r>
            <a:r>
              <a:rPr lang="cs-CZ" altLang="cs-CZ" sz="2200" dirty="0"/>
              <a:t>;</a:t>
            </a:r>
            <a:r>
              <a:rPr lang="es-ES" altLang="cs-CZ" sz="2200" dirty="0"/>
              <a:t> p. ej. </a:t>
            </a:r>
            <a:r>
              <a:rPr lang="es-ES" altLang="cs-CZ" sz="22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amigacho, libraco</a:t>
            </a:r>
            <a:r>
              <a:rPr lang="cs-CZ" altLang="cs-CZ" sz="2800" dirty="0"/>
              <a:t>)</a:t>
            </a:r>
            <a:endParaRPr lang="es-ES" altLang="cs-CZ" sz="2800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8BA40CA2-B543-4F5B-944B-E25674A29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70897"/>
      </p:ext>
    </p:extLst>
  </p:cSld>
  <p:clrMapOvr>
    <a:masterClrMapping/>
  </p:clrMapOvr>
  <p:transition spd="med" advTm="107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Derivación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b="1" dirty="0"/>
              <a:t>La f</a:t>
            </a:r>
            <a:r>
              <a:rPr lang="es-ES" altLang="cs-CZ" sz="2600" b="1" dirty="0"/>
              <a:t>ormación de palabras mediante la adición</a:t>
            </a:r>
            <a:r>
              <a:rPr lang="cs-CZ" altLang="cs-CZ" sz="2600" b="1" dirty="0"/>
              <a:t> de </a:t>
            </a:r>
            <a:r>
              <a:rPr lang="es-ES" altLang="cs-CZ" sz="2600" b="1" dirty="0"/>
              <a:t>un afijo</a:t>
            </a:r>
            <a:r>
              <a:rPr lang="cs-CZ" altLang="cs-CZ" sz="2600" b="1" dirty="0"/>
              <a:t> a una </a:t>
            </a:r>
            <a:r>
              <a:rPr lang="es-ES" altLang="cs-CZ" sz="2600" b="1" dirty="0"/>
              <a:t>raíz, un tema</a:t>
            </a:r>
            <a:r>
              <a:rPr lang="cs-CZ" altLang="cs-CZ" sz="2600" b="1" dirty="0"/>
              <a:t> o una </a:t>
            </a:r>
            <a:r>
              <a:rPr lang="es-ES" altLang="cs-CZ" sz="2600" b="1" dirty="0"/>
              <a:t>palabra </a:t>
            </a:r>
            <a:r>
              <a:rPr lang="es-ES" altLang="cs-CZ" sz="2600" dirty="0"/>
              <a:t>(pero</a:t>
            </a:r>
            <a:r>
              <a:rPr lang="cs-CZ" altLang="cs-CZ" sz="2600" dirty="0"/>
              <a:t> </a:t>
            </a:r>
            <a:r>
              <a:rPr lang="es-ES" altLang="cs-CZ" sz="2600" dirty="0"/>
              <a:t>existe también la llamada </a:t>
            </a:r>
            <a:r>
              <a:rPr lang="es-ES" altLang="cs-CZ" sz="2600" b="1" dirty="0"/>
              <a:t>derivación regresiva</a:t>
            </a:r>
            <a:r>
              <a:rPr lang="es-ES" altLang="cs-CZ" sz="2600" dirty="0"/>
              <a:t>: </a:t>
            </a:r>
            <a:r>
              <a:rPr lang="es-ES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costar 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costa, coste, costo; pagar 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paga, pago</a:t>
            </a:r>
            <a:r>
              <a:rPr lang="es-ES" altLang="cs-CZ" sz="2600" dirty="0"/>
              <a:t>)</a:t>
            </a:r>
            <a:r>
              <a:rPr lang="cs-CZ" altLang="cs-CZ" sz="2600" dirty="0"/>
              <a:t>.</a:t>
            </a:r>
            <a:endParaRPr lang="es-ES" altLang="cs-CZ" sz="2600" dirty="0"/>
          </a:p>
          <a:p>
            <a:pPr>
              <a:lnSpc>
                <a:spcPct val="90000"/>
              </a:lnSpc>
              <a:buClrTx/>
              <a:buNone/>
              <a:defRPr/>
            </a:pPr>
            <a:endParaRPr lang="cs-CZ" altLang="cs-CZ" sz="1500" b="1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600" b="1" dirty="0"/>
              <a:t>Cronología de los procesos derivativos</a:t>
            </a:r>
            <a:r>
              <a:rPr lang="cs-CZ" altLang="cs-CZ" sz="2600" b="1" dirty="0"/>
              <a:t> </a:t>
            </a:r>
            <a:r>
              <a:rPr lang="cs-CZ" altLang="cs-CZ" sz="2600" dirty="0"/>
              <a:t>(la </a:t>
            </a:r>
            <a:r>
              <a:rPr lang="es-ES" altLang="cs-CZ" sz="2600" dirty="0"/>
              <a:t>estructura</a:t>
            </a:r>
            <a:r>
              <a:rPr lang="cs-CZ" altLang="cs-CZ" sz="2600" dirty="0"/>
              <a:t> de las </a:t>
            </a:r>
            <a:r>
              <a:rPr lang="es-ES" altLang="cs-CZ" sz="2600" dirty="0"/>
              <a:t>palabras prefijadas y sufijadas</a:t>
            </a:r>
            <a:r>
              <a:rPr lang="cs-CZ" altLang="cs-CZ" sz="2600" dirty="0"/>
              <a:t> es </a:t>
            </a:r>
            <a:r>
              <a:rPr lang="es-ES" altLang="cs-CZ" sz="2600" dirty="0"/>
              <a:t>siempre binaria</a:t>
            </a:r>
            <a:r>
              <a:rPr lang="cs-CZ" altLang="cs-CZ" sz="2600" dirty="0"/>
              <a:t>)</a:t>
            </a:r>
            <a:r>
              <a:rPr lang="es-ES" altLang="cs-CZ" sz="2600" dirty="0"/>
              <a:t>:</a:t>
            </a:r>
            <a:endParaRPr lang="cs-CZ" altLang="cs-CZ" sz="2600" dirty="0"/>
          </a:p>
          <a:p>
            <a:pPr marL="114300" indent="-4572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es-ES" altLang="cs-CZ" sz="2400" b="1" dirty="0"/>
              <a:t>Criterio semántico</a:t>
            </a:r>
            <a:r>
              <a:rPr lang="cs-CZ" altLang="cs-CZ" sz="2400" b="1" dirty="0"/>
              <a:t>:</a:t>
            </a:r>
            <a:r>
              <a:rPr lang="es-ES" altLang="cs-CZ" sz="2400" b="1" dirty="0"/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globaliza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globalización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«</a:t>
            </a:r>
            <a:r>
              <a:rPr lang="cs-CZ" altLang="cs-CZ" sz="24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acción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de </a:t>
            </a:r>
            <a:r>
              <a:rPr lang="cs-CZ" altLang="cs-CZ" sz="24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globalizar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»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);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globalización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antiglobalización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«contra la globa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lización»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  <a:r>
              <a:rPr lang="cs-CZ" altLang="cs-CZ" sz="2400" b="1" dirty="0"/>
              <a:t> </a:t>
            </a:r>
          </a:p>
          <a:p>
            <a:pPr marL="114300" indent="-4572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C</a:t>
            </a:r>
            <a:r>
              <a:rPr lang="es-ES" altLang="cs-CZ" sz="2400" b="1" dirty="0"/>
              <a:t>riterio formal</a:t>
            </a:r>
            <a:r>
              <a:rPr lang="cs-CZ" altLang="cs-CZ" sz="2400" b="1" dirty="0"/>
              <a:t>: </a:t>
            </a:r>
            <a:r>
              <a:rPr lang="es-ES" altLang="cs-CZ" sz="2400" dirty="0"/>
              <a:t>existencia de la fase intermedia</a:t>
            </a:r>
            <a:r>
              <a:rPr lang="cs-CZ" altLang="cs-CZ" sz="2400" dirty="0"/>
              <a:t> (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colonización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&lt;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colonizar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no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colonización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&lt;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colonia</a:t>
            </a:r>
            <a:r>
              <a:rPr lang="cs-CZ" altLang="cs-CZ" sz="2400" dirty="0"/>
              <a:t>)</a:t>
            </a:r>
            <a:endParaRPr lang="es-ES" altLang="cs-CZ" sz="2400" i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5FAD2038-3CDA-461C-BBBE-E5E9933F8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00674"/>
      </p:ext>
    </p:extLst>
  </p:cSld>
  <p:clrMapOvr>
    <a:masterClrMapping/>
  </p:clrMapOvr>
  <p:transition spd="med" advTm="99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Derivación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b="1" dirty="0"/>
              <a:t>La f</a:t>
            </a:r>
            <a:r>
              <a:rPr lang="es-ES" altLang="cs-CZ" sz="2600" b="1" dirty="0"/>
              <a:t>ormación de palabras mediante la adición</a:t>
            </a:r>
            <a:r>
              <a:rPr lang="cs-CZ" altLang="cs-CZ" sz="2600" b="1" dirty="0"/>
              <a:t> de </a:t>
            </a:r>
            <a:r>
              <a:rPr lang="es-ES" altLang="cs-CZ" sz="2600" b="1" dirty="0"/>
              <a:t>un afijo</a:t>
            </a:r>
            <a:r>
              <a:rPr lang="cs-CZ" altLang="cs-CZ" sz="2600" b="1" dirty="0"/>
              <a:t> a una </a:t>
            </a:r>
            <a:r>
              <a:rPr lang="es-ES" altLang="cs-CZ" sz="2600" b="1" dirty="0"/>
              <a:t>raíz, un tema</a:t>
            </a:r>
            <a:r>
              <a:rPr lang="cs-CZ" altLang="cs-CZ" sz="2600" b="1" dirty="0"/>
              <a:t> o una </a:t>
            </a:r>
            <a:r>
              <a:rPr lang="es-ES" altLang="cs-CZ" sz="2600" b="1" dirty="0"/>
              <a:t>palabra </a:t>
            </a:r>
            <a:r>
              <a:rPr lang="es-ES" altLang="cs-CZ" sz="2600" dirty="0"/>
              <a:t>(pero</a:t>
            </a:r>
            <a:r>
              <a:rPr lang="cs-CZ" altLang="cs-CZ" sz="2600" dirty="0"/>
              <a:t> </a:t>
            </a:r>
            <a:r>
              <a:rPr lang="es-ES" altLang="cs-CZ" sz="2600" dirty="0"/>
              <a:t>existe también la llamada </a:t>
            </a:r>
            <a:r>
              <a:rPr lang="es-ES" altLang="cs-CZ" sz="2600" b="1" dirty="0"/>
              <a:t>derivación regresiva</a:t>
            </a:r>
            <a:r>
              <a:rPr lang="es-ES" altLang="cs-CZ" sz="2600" dirty="0"/>
              <a:t>: </a:t>
            </a:r>
            <a:r>
              <a:rPr lang="es-ES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costar 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costa, coste, costo; pagar 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paga, pago</a:t>
            </a:r>
            <a:r>
              <a:rPr lang="es-ES" altLang="cs-CZ" sz="2600" dirty="0"/>
              <a:t>)</a:t>
            </a:r>
            <a:r>
              <a:rPr lang="cs-CZ" altLang="cs-CZ" sz="2600" dirty="0"/>
              <a:t>.</a:t>
            </a:r>
            <a:endParaRPr lang="es-ES" altLang="cs-CZ" sz="2600" dirty="0"/>
          </a:p>
          <a:p>
            <a:pPr>
              <a:lnSpc>
                <a:spcPct val="90000"/>
              </a:lnSpc>
              <a:buClrTx/>
              <a:buNone/>
              <a:defRPr/>
            </a:pPr>
            <a:endParaRPr lang="cs-CZ" altLang="cs-CZ" sz="1500" b="1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600" b="1" dirty="0"/>
              <a:t>Cronología de los procesos derivativos</a:t>
            </a:r>
            <a:r>
              <a:rPr lang="cs-CZ" altLang="cs-CZ" sz="2600" b="1" dirty="0"/>
              <a:t> </a:t>
            </a:r>
            <a:r>
              <a:rPr lang="cs-CZ" altLang="cs-CZ" sz="2600" dirty="0"/>
              <a:t>(la </a:t>
            </a:r>
            <a:r>
              <a:rPr lang="es-ES" altLang="cs-CZ" sz="2600" dirty="0"/>
              <a:t>estructura</a:t>
            </a:r>
            <a:r>
              <a:rPr lang="cs-CZ" altLang="cs-CZ" sz="2600" dirty="0"/>
              <a:t> de las </a:t>
            </a:r>
            <a:r>
              <a:rPr lang="es-ES" altLang="cs-CZ" sz="2600" dirty="0"/>
              <a:t>palabras prefijadas y sufijadas</a:t>
            </a:r>
            <a:r>
              <a:rPr lang="cs-CZ" altLang="cs-CZ" sz="2600" dirty="0"/>
              <a:t> es </a:t>
            </a:r>
            <a:r>
              <a:rPr lang="es-ES" altLang="cs-CZ" sz="2600" dirty="0"/>
              <a:t>siempre binaria</a:t>
            </a:r>
            <a:r>
              <a:rPr lang="cs-CZ" altLang="cs-CZ" sz="2600" dirty="0"/>
              <a:t>)</a:t>
            </a:r>
            <a:r>
              <a:rPr lang="es-ES" altLang="cs-CZ" sz="2600" dirty="0"/>
              <a:t>:</a:t>
            </a:r>
            <a:endParaRPr lang="cs-CZ" altLang="cs-CZ" sz="2600" dirty="0"/>
          </a:p>
          <a:p>
            <a:pPr marL="114300" indent="-4572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es-ES" altLang="cs-CZ" sz="2400" b="1" dirty="0"/>
              <a:t>Criterio semántico</a:t>
            </a:r>
            <a:r>
              <a:rPr lang="cs-CZ" altLang="cs-CZ" sz="2400" b="1" dirty="0"/>
              <a:t>:</a:t>
            </a:r>
            <a:r>
              <a:rPr lang="es-ES" altLang="cs-CZ" sz="2400" b="1" dirty="0"/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globaliza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globalización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«</a:t>
            </a:r>
            <a:r>
              <a:rPr lang="cs-CZ" altLang="cs-CZ" sz="24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acción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de </a:t>
            </a:r>
            <a:r>
              <a:rPr lang="cs-CZ" altLang="cs-CZ" sz="24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globalizar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»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);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globalización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antiglobalización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«contra la globa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lización»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  <a:r>
              <a:rPr lang="cs-CZ" altLang="cs-CZ" sz="2400" b="1" dirty="0"/>
              <a:t> </a:t>
            </a:r>
          </a:p>
          <a:p>
            <a:pPr marL="114300" indent="-4572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C</a:t>
            </a:r>
            <a:r>
              <a:rPr lang="es-ES" altLang="cs-CZ" sz="2400" b="1" dirty="0"/>
              <a:t>riterio formal</a:t>
            </a:r>
            <a:r>
              <a:rPr lang="cs-CZ" altLang="cs-CZ" sz="2400" b="1" dirty="0"/>
              <a:t>: </a:t>
            </a:r>
            <a:r>
              <a:rPr lang="es-ES" altLang="cs-CZ" sz="2400" dirty="0"/>
              <a:t>existencia de la fase intermedia</a:t>
            </a:r>
            <a:r>
              <a:rPr lang="cs-CZ" altLang="cs-CZ" sz="2400" dirty="0"/>
              <a:t> (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colonización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&lt;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colonizar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no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colonización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&lt;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colonia</a:t>
            </a:r>
            <a:r>
              <a:rPr lang="cs-CZ" altLang="cs-CZ" sz="2400" dirty="0"/>
              <a:t>)</a:t>
            </a:r>
            <a:endParaRPr lang="es-ES" altLang="cs-CZ" sz="2400" i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89B181BA-4673-4ECD-9196-EBE37F77B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55546"/>
      </p:ext>
    </p:extLst>
  </p:cSld>
  <p:clrMapOvr>
    <a:masterClrMapping/>
  </p:clrMapOvr>
  <p:transition spd="med" advTm="109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Estructura</a:t>
            </a:r>
            <a:r>
              <a:rPr lang="cs-CZ" altLang="cs-CZ" b="1" dirty="0"/>
              <a:t> de las </a:t>
            </a:r>
            <a:r>
              <a:rPr lang="es-ES" altLang="cs-CZ" b="1" dirty="0"/>
              <a:t>palabras derivadas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[[</a:t>
            </a:r>
            <a:r>
              <a:rPr lang="cs-CZ" altLang="cs-CZ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in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pref</a:t>
            </a: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[[[</a:t>
            </a:r>
            <a:r>
              <a:rPr lang="cs-CZ" altLang="cs-CZ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constitu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lex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</a:t>
            </a: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cion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</a:t>
            </a: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al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mente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Adv</a:t>
            </a:r>
            <a:endParaRPr lang="cs-CZ" altLang="cs-CZ" sz="2800" b="1" baseline="-25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  <a:defRPr/>
            </a:pPr>
            <a:endParaRPr lang="cs-CZ" altLang="cs-CZ" sz="2800" b="1" baseline="-25000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600" b="1" dirty="0"/>
              <a:t>Paradoja de segmentación</a:t>
            </a:r>
            <a:r>
              <a:rPr lang="cs-CZ" altLang="cs-CZ" sz="2600" b="1" dirty="0"/>
              <a:t> / de </a:t>
            </a:r>
            <a:r>
              <a:rPr lang="es-ES" altLang="cs-CZ" sz="2600" b="1" dirty="0"/>
              <a:t>encorchetado</a:t>
            </a:r>
            <a:endParaRPr lang="cs-CZ" altLang="cs-CZ" sz="2600" b="1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600" dirty="0"/>
              <a:t>(estructura formal </a:t>
            </a:r>
            <a:r>
              <a:rPr lang="es-ES" altLang="cs-CZ" sz="2600" i="1" dirty="0"/>
              <a:t>vs.</a:t>
            </a:r>
            <a:r>
              <a:rPr lang="es-ES" altLang="cs-CZ" sz="2600" dirty="0"/>
              <a:t> interpretación semántica)</a:t>
            </a:r>
          </a:p>
          <a:p>
            <a:pPr algn="just">
              <a:lnSpc>
                <a:spcPct val="90000"/>
              </a:lnSpc>
              <a:buClrTx/>
              <a:buNone/>
              <a:defRPr/>
            </a:pP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[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ante</a:t>
            </a:r>
            <a:r>
              <a:rPr lang="cs-CZ" altLang="cs-CZ" sz="26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pref</a:t>
            </a:r>
            <a:r>
              <a:rPr lang="cs-CZ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[[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diluvi</a:t>
            </a:r>
            <a:r>
              <a:rPr lang="cs-CZ" altLang="cs-CZ" sz="26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lex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]</a:t>
            </a:r>
            <a:r>
              <a:rPr lang="cs-CZ" altLang="cs-CZ" sz="26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cs-CZ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ano</a:t>
            </a:r>
            <a:r>
              <a:rPr lang="cs-CZ" altLang="cs-CZ" sz="26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suf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]</a:t>
            </a:r>
            <a:r>
              <a:rPr lang="cs-CZ" altLang="cs-CZ" sz="26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]</a:t>
            </a:r>
            <a:r>
              <a:rPr lang="cs-CZ" altLang="cs-CZ" sz="26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endParaRPr lang="cs-CZ" altLang="cs-CZ" sz="2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  <a:defRPr/>
            </a:pPr>
            <a:endParaRPr lang="cs-CZ" altLang="cs-CZ" sz="1050" b="1" dirty="0"/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/>
              <a:t>Otros ejemplos: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mar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ino, intra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ven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oso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3B4414AF-7137-4583-B72E-1375F1B9C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85896"/>
      </p:ext>
    </p:extLst>
  </p:cSld>
  <p:clrMapOvr>
    <a:masterClrMapping/>
  </p:clrMapOvr>
  <p:transition spd="med" advTm="112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Estructura</a:t>
            </a:r>
            <a:r>
              <a:rPr lang="cs-CZ" altLang="cs-CZ" b="1" dirty="0"/>
              <a:t> de las </a:t>
            </a:r>
            <a:r>
              <a:rPr lang="es-ES" altLang="cs-CZ" b="1" dirty="0"/>
              <a:t>palabras derivadas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[[</a:t>
            </a:r>
            <a:r>
              <a:rPr lang="cs-CZ" altLang="cs-CZ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in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pref</a:t>
            </a: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[[[</a:t>
            </a:r>
            <a:r>
              <a:rPr lang="cs-CZ" altLang="cs-CZ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constitu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lex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</a:t>
            </a: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8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cion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</a:t>
            </a: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al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mente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]</a:t>
            </a:r>
            <a:r>
              <a:rPr lang="cs-CZ" altLang="cs-CZ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Adv</a:t>
            </a:r>
            <a:endParaRPr lang="cs-CZ" altLang="cs-CZ" sz="2800" b="1" baseline="-25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  <a:defRPr/>
            </a:pPr>
            <a:endParaRPr lang="cs-CZ" altLang="cs-CZ" sz="2800" b="1" baseline="-25000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600" b="1" dirty="0"/>
              <a:t>Paradoja de segmentación</a:t>
            </a:r>
            <a:r>
              <a:rPr lang="cs-CZ" altLang="cs-CZ" sz="2600" b="1" dirty="0"/>
              <a:t> / de </a:t>
            </a:r>
            <a:r>
              <a:rPr lang="es-ES" altLang="cs-CZ" sz="2600" b="1" dirty="0"/>
              <a:t>encorchetado</a:t>
            </a:r>
            <a:endParaRPr lang="cs-CZ" altLang="cs-CZ" sz="2600" b="1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600" dirty="0"/>
              <a:t>(estructura formal </a:t>
            </a:r>
            <a:r>
              <a:rPr lang="es-ES" altLang="cs-CZ" sz="2600" i="1" dirty="0"/>
              <a:t>vs.</a:t>
            </a:r>
            <a:r>
              <a:rPr lang="es-ES" altLang="cs-CZ" sz="2600" dirty="0"/>
              <a:t> interpretación semántica)</a:t>
            </a:r>
          </a:p>
          <a:p>
            <a:pPr algn="just">
              <a:lnSpc>
                <a:spcPct val="90000"/>
              </a:lnSpc>
              <a:buClrTx/>
              <a:buNone/>
              <a:defRPr/>
            </a:pP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[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ante</a:t>
            </a:r>
            <a:r>
              <a:rPr lang="cs-CZ" altLang="cs-CZ" sz="26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pref</a:t>
            </a:r>
            <a:r>
              <a:rPr lang="cs-CZ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[[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diluvi</a:t>
            </a:r>
            <a:r>
              <a:rPr lang="cs-CZ" altLang="cs-CZ" sz="26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lex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]</a:t>
            </a:r>
            <a:r>
              <a:rPr lang="cs-CZ" altLang="cs-CZ" sz="26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cs-CZ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ano</a:t>
            </a:r>
            <a:r>
              <a:rPr lang="cs-CZ" altLang="cs-CZ" sz="26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suf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]</a:t>
            </a:r>
            <a:r>
              <a:rPr lang="cs-CZ" altLang="cs-CZ" sz="26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r>
              <a:rPr lang="es-ES" altLang="cs-CZ" sz="2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]</a:t>
            </a:r>
            <a:r>
              <a:rPr lang="cs-CZ" altLang="cs-CZ" sz="26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endParaRPr lang="cs-CZ" altLang="cs-CZ" sz="2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  <a:defRPr/>
            </a:pPr>
            <a:endParaRPr lang="cs-CZ" altLang="cs-CZ" sz="1050" b="1" dirty="0"/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/>
              <a:t>Otros ejemplos: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mar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ino, intra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ven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oso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654E1063-71DE-40FF-9210-FEC73E081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85574"/>
      </p:ext>
    </p:extLst>
  </p:cSld>
  <p:clrMapOvr>
    <a:masterClrMapping/>
  </p:clrMapOvr>
  <p:transition spd="med" advTm="159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Restricciones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cs-CZ" altLang="cs-CZ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600" b="1" dirty="0"/>
              <a:t>Reglas de formación de palabras (morfología generativa)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None/>
              <a:defRPr/>
            </a:pPr>
            <a:r>
              <a:rPr lang="es-ES" altLang="cs-CZ" sz="2600" b="1" dirty="0"/>
              <a:t>Tipos</a:t>
            </a:r>
            <a:r>
              <a:rPr lang="cs-CZ" altLang="cs-CZ" sz="2600" b="1" dirty="0"/>
              <a:t> de r</a:t>
            </a:r>
            <a:r>
              <a:rPr lang="es-ES" altLang="cs-CZ" sz="2600" b="1" dirty="0"/>
              <a:t>estricciones</a:t>
            </a:r>
            <a:r>
              <a:rPr lang="cs-CZ" altLang="cs-CZ" sz="2600" b="1" dirty="0"/>
              <a:t> (</a:t>
            </a:r>
            <a:r>
              <a:rPr lang="es-ES" altLang="cs-CZ" sz="2600" b="1" dirty="0"/>
              <a:t>además de las fónicas</a:t>
            </a:r>
            <a:r>
              <a:rPr lang="cs-CZ" altLang="cs-CZ" sz="2600" b="1" dirty="0"/>
              <a:t>)</a:t>
            </a:r>
            <a:r>
              <a:rPr lang="es-ES" altLang="cs-CZ" sz="2600" b="1" dirty="0"/>
              <a:t>:</a:t>
            </a:r>
          </a:p>
          <a:p>
            <a:pPr marL="473075" indent="-457200" algn="just">
              <a:lnSpc>
                <a:spcPct val="90000"/>
              </a:lnSpc>
              <a:buClr>
                <a:schemeClr val="tx1"/>
              </a:buClr>
              <a:buSzPct val="100000"/>
              <a:buFontTx/>
              <a:buAutoNum type="arabicParenR"/>
              <a:defRPr/>
            </a:pPr>
            <a:r>
              <a:rPr lang="es-ES" altLang="cs-CZ" sz="2400" b="1" dirty="0"/>
              <a:t>morfológicas </a:t>
            </a:r>
            <a:r>
              <a:rPr lang="es-ES" altLang="cs-CZ" sz="2400" dirty="0"/>
              <a:t>(p. ej. el sufijo nominalizador 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ción</a:t>
            </a:r>
            <a:r>
              <a:rPr lang="es-ES" altLang="cs-CZ" sz="2400" dirty="0"/>
              <a:t> puede adjun</a:t>
            </a:r>
            <a:r>
              <a:rPr lang="cs-CZ" altLang="cs-CZ" sz="2400" dirty="0"/>
              <a:t>-</a:t>
            </a:r>
            <a:r>
              <a:rPr lang="es-ES" altLang="cs-CZ" sz="2400" dirty="0"/>
              <a:t>tarse a bases verbales</a:t>
            </a:r>
            <a:r>
              <a:rPr lang="cs-CZ" altLang="cs-CZ" sz="2400" dirty="0"/>
              <a:t>:</a:t>
            </a:r>
            <a:r>
              <a:rPr lang="es-ES" altLang="cs-CZ" sz="2400" dirty="0"/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presentar, admirar, implicar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…</a:t>
            </a:r>
            <a:r>
              <a:rPr lang="es-ES" altLang="cs-CZ" sz="2400" dirty="0"/>
              <a:t>), pero no puede seleccionar bases de otras categorías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silla, negro, ahora</a:t>
            </a:r>
            <a:r>
              <a:rPr lang="es-ES" altLang="cs-CZ" sz="2400" dirty="0"/>
              <a:t>)</a:t>
            </a:r>
            <a:r>
              <a:rPr lang="cs-CZ" altLang="cs-CZ" sz="2400" dirty="0"/>
              <a:t>;</a:t>
            </a:r>
            <a:endParaRPr lang="es-ES" altLang="cs-CZ" sz="2400" dirty="0"/>
          </a:p>
          <a:p>
            <a:pPr marL="473075" indent="-457200" algn="just">
              <a:lnSpc>
                <a:spcPct val="90000"/>
              </a:lnSpc>
              <a:buClr>
                <a:schemeClr val="tx1"/>
              </a:buClr>
              <a:buSzPct val="100000"/>
              <a:buFontTx/>
              <a:buAutoNum type="arabicParenR"/>
              <a:defRPr/>
            </a:pPr>
            <a:r>
              <a:rPr lang="cs-CZ" altLang="cs-CZ" sz="2400" b="1" dirty="0"/>
              <a:t>s</a:t>
            </a:r>
            <a:r>
              <a:rPr lang="es-ES" altLang="cs-CZ" sz="2400" b="1" dirty="0"/>
              <a:t>emánticas </a:t>
            </a:r>
            <a:r>
              <a:rPr lang="cs-CZ" altLang="cs-CZ" sz="2400" dirty="0"/>
              <a:t>(p. ej.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rehacer, reinstalar</a:t>
            </a:r>
            <a:r>
              <a:rPr lang="es-ES" altLang="cs-CZ" sz="2400" i="1" dirty="0"/>
              <a:t> </a:t>
            </a:r>
            <a:r>
              <a:rPr lang="es-ES" altLang="cs-CZ" sz="2400" dirty="0"/>
              <a:t>vs.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*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remorir,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*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repermane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cer</a:t>
            </a:r>
            <a:r>
              <a:rPr lang="es-ES" altLang="cs-CZ" sz="2400" dirty="0"/>
              <a:t>)</a:t>
            </a:r>
            <a:r>
              <a:rPr lang="cs-CZ" altLang="cs-CZ" sz="2400" dirty="0"/>
              <a:t>;</a:t>
            </a:r>
            <a:endParaRPr lang="es-ES" altLang="cs-CZ" sz="2400" dirty="0"/>
          </a:p>
          <a:p>
            <a:pPr marL="473075" indent="-457200" algn="just">
              <a:lnSpc>
                <a:spcPct val="90000"/>
              </a:lnSpc>
              <a:buClr>
                <a:schemeClr val="tx1"/>
              </a:buClr>
              <a:buSzPct val="100000"/>
              <a:buFontTx/>
              <a:buAutoNum type="arabicParenR"/>
              <a:defRPr/>
            </a:pPr>
            <a:r>
              <a:rPr lang="cs-CZ" altLang="cs-CZ" sz="2400" b="1" dirty="0"/>
              <a:t>s</a:t>
            </a:r>
            <a:r>
              <a:rPr lang="es-ES" altLang="cs-CZ" sz="2400" b="1" dirty="0"/>
              <a:t>intáctic</a:t>
            </a:r>
            <a:r>
              <a:rPr lang="cs-CZ" altLang="cs-CZ" sz="2400" b="1" dirty="0"/>
              <a:t>as</a:t>
            </a:r>
            <a:r>
              <a:rPr lang="es-ES" altLang="cs-CZ" sz="2400" b="1" dirty="0"/>
              <a:t> </a:t>
            </a:r>
            <a:r>
              <a:rPr lang="es-ES" altLang="cs-CZ" sz="2400" dirty="0"/>
              <a:t>(estructura argumental de la base: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vencedor, fu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mador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vs. *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ocurridor, *durador</a:t>
            </a:r>
            <a:r>
              <a:rPr lang="cs-CZ" altLang="cs-CZ" sz="2400" i="1" dirty="0"/>
              <a:t>;</a:t>
            </a:r>
            <a:r>
              <a:rPr lang="es-ES" altLang="cs-CZ" sz="2400" i="1" dirty="0"/>
              <a:t> </a:t>
            </a:r>
            <a:r>
              <a:rPr lang="es-ES" altLang="cs-CZ" sz="2400" dirty="0"/>
              <a:t>el sufijo </a:t>
            </a:r>
            <a:r>
              <a:rPr lang="es-ES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dor</a:t>
            </a:r>
            <a:r>
              <a:rPr lang="es-ES" altLang="cs-CZ" sz="2400" dirty="0"/>
              <a:t> requiere una base verbal con sujeto agente)</a:t>
            </a:r>
            <a:r>
              <a:rPr lang="cs-CZ" altLang="cs-CZ" sz="2400" b="1" dirty="0"/>
              <a:t>.</a:t>
            </a:r>
          </a:p>
          <a:p>
            <a:pPr marL="15875" indent="0" algn="just">
              <a:lnSpc>
                <a:spcPct val="90000"/>
              </a:lnSpc>
              <a:buClrTx/>
              <a:defRPr/>
            </a:pPr>
            <a:endParaRPr lang="cs-CZ" altLang="cs-CZ" sz="1050" b="1" dirty="0"/>
          </a:p>
          <a:p>
            <a:pPr marL="15875" indent="0" algn="just">
              <a:lnSpc>
                <a:spcPct val="90000"/>
              </a:lnSpc>
              <a:buClrTx/>
              <a:defRPr/>
            </a:pPr>
            <a:r>
              <a:rPr lang="es-ES" altLang="cs-CZ" sz="2800" b="1" dirty="0"/>
              <a:t>Bloqueo: mecanismo que impide formar algunas palabras (*</a:t>
            </a:r>
            <a:r>
              <a:rPr lang="es-ES" altLang="cs-CZ" sz="2800" b="1" i="1" dirty="0"/>
              <a:t>inbonito</a:t>
            </a:r>
            <a:r>
              <a:rPr lang="es-ES" altLang="cs-CZ" sz="2800" b="1" dirty="0"/>
              <a:t>/*</a:t>
            </a:r>
            <a:r>
              <a:rPr lang="es-ES" altLang="cs-CZ" sz="2800" b="1" i="1" dirty="0"/>
              <a:t>desbonito</a:t>
            </a:r>
            <a:r>
              <a:rPr lang="es-ES" altLang="cs-CZ" sz="2800" b="1" dirty="0"/>
              <a:t> = </a:t>
            </a:r>
            <a:r>
              <a:rPr lang="es-ES" altLang="cs-CZ" sz="2800" b="1" i="1" dirty="0"/>
              <a:t>feo</a:t>
            </a:r>
            <a:r>
              <a:rPr lang="cs-CZ" altLang="cs-CZ" sz="2800" b="1" dirty="0"/>
              <a:t>). </a:t>
            </a:r>
            <a:r>
              <a:rPr lang="es-ES" altLang="cs-CZ" sz="2800" b="1" dirty="0"/>
              <a:t>Palabra existente </a:t>
            </a:r>
            <a:r>
              <a:rPr lang="es-ES" altLang="cs-CZ" sz="2800" b="1" i="1" dirty="0"/>
              <a:t>vs.</a:t>
            </a:r>
            <a:r>
              <a:rPr lang="es-ES" altLang="cs-CZ" sz="2800" b="1" dirty="0"/>
              <a:t> </a:t>
            </a:r>
            <a:r>
              <a:rPr lang="cs-CZ" altLang="cs-CZ" sz="2800" b="1" dirty="0"/>
              <a:t>no </a:t>
            </a:r>
            <a:r>
              <a:rPr lang="es-ES" altLang="cs-CZ" sz="2800" b="1" dirty="0"/>
              <a:t>existente</a:t>
            </a:r>
            <a:r>
              <a:rPr lang="cs-CZ" altLang="cs-CZ" sz="2800" b="1" dirty="0"/>
              <a:t> pero </a:t>
            </a:r>
            <a:r>
              <a:rPr lang="es-ES" altLang="cs-CZ" sz="2800" b="1" dirty="0"/>
              <a:t>posible (hipotética) </a:t>
            </a:r>
            <a:r>
              <a:rPr lang="es-ES" altLang="cs-CZ" sz="2800" b="1" i="1" dirty="0"/>
              <a:t>vs.</a:t>
            </a:r>
            <a:r>
              <a:rPr lang="es-ES" altLang="cs-CZ" sz="2800" b="1" dirty="0"/>
              <a:t> palabra</a:t>
            </a:r>
            <a:r>
              <a:rPr lang="cs-CZ" altLang="cs-CZ" sz="2800" b="1" dirty="0"/>
              <a:t> </a:t>
            </a:r>
            <a:r>
              <a:rPr lang="es-ES" altLang="cs-CZ" sz="2800" b="1" dirty="0"/>
              <a:t>imposible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97622E7A-A6B0-4298-9059-431375973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33795"/>
      </p:ext>
    </p:extLst>
  </p:cSld>
  <p:clrMapOvr>
    <a:masterClrMapping/>
  </p:clrMapOvr>
  <p:transition spd="med" advTm="79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Restricciones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cs-CZ" altLang="cs-CZ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600" b="1" dirty="0"/>
              <a:t>Reglas de formación de palabras (morfología generativa)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None/>
              <a:defRPr/>
            </a:pPr>
            <a:r>
              <a:rPr lang="es-ES" altLang="cs-CZ" sz="2600" b="1" dirty="0"/>
              <a:t>Tipos</a:t>
            </a:r>
            <a:r>
              <a:rPr lang="cs-CZ" altLang="cs-CZ" sz="2600" b="1" dirty="0"/>
              <a:t> de r</a:t>
            </a:r>
            <a:r>
              <a:rPr lang="es-ES" altLang="cs-CZ" sz="2600" b="1" dirty="0"/>
              <a:t>estricciones</a:t>
            </a:r>
            <a:r>
              <a:rPr lang="cs-CZ" altLang="cs-CZ" sz="2600" b="1" dirty="0"/>
              <a:t> (</a:t>
            </a:r>
            <a:r>
              <a:rPr lang="es-ES" altLang="cs-CZ" sz="2600" b="1" dirty="0"/>
              <a:t>además de las fónicas</a:t>
            </a:r>
            <a:r>
              <a:rPr lang="cs-CZ" altLang="cs-CZ" sz="2600" b="1" dirty="0"/>
              <a:t>)</a:t>
            </a:r>
            <a:r>
              <a:rPr lang="es-ES" altLang="cs-CZ" sz="2600" b="1" dirty="0"/>
              <a:t>:</a:t>
            </a:r>
          </a:p>
          <a:p>
            <a:pPr marL="473075" indent="-457200" algn="just">
              <a:lnSpc>
                <a:spcPct val="90000"/>
              </a:lnSpc>
              <a:buClr>
                <a:schemeClr val="tx1"/>
              </a:buClr>
              <a:buSzPct val="100000"/>
              <a:buFontTx/>
              <a:buAutoNum type="arabicParenR"/>
              <a:defRPr/>
            </a:pPr>
            <a:r>
              <a:rPr lang="es-ES" altLang="cs-CZ" sz="2400" b="1" dirty="0"/>
              <a:t>morfológicas </a:t>
            </a:r>
            <a:r>
              <a:rPr lang="es-ES" altLang="cs-CZ" sz="2400" dirty="0"/>
              <a:t>(p. ej. el sufijo nominalizador 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ción</a:t>
            </a:r>
            <a:r>
              <a:rPr lang="es-ES" altLang="cs-CZ" sz="2400" dirty="0"/>
              <a:t> puede adjun</a:t>
            </a:r>
            <a:r>
              <a:rPr lang="cs-CZ" altLang="cs-CZ" sz="2400" dirty="0"/>
              <a:t>-</a:t>
            </a:r>
            <a:r>
              <a:rPr lang="es-ES" altLang="cs-CZ" sz="2400" dirty="0"/>
              <a:t>tarse a bases verbales</a:t>
            </a:r>
            <a:r>
              <a:rPr lang="cs-CZ" altLang="cs-CZ" sz="2400" dirty="0"/>
              <a:t>:</a:t>
            </a:r>
            <a:r>
              <a:rPr lang="es-ES" altLang="cs-CZ" sz="2400" dirty="0"/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presentar, admirar, implicar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…</a:t>
            </a:r>
            <a:r>
              <a:rPr lang="es-ES" altLang="cs-CZ" sz="2400" dirty="0"/>
              <a:t>), pero no puede seleccionar bases de otras categorías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silla, negro, ahora</a:t>
            </a:r>
            <a:r>
              <a:rPr lang="es-ES" altLang="cs-CZ" sz="2400" dirty="0"/>
              <a:t>)</a:t>
            </a:r>
            <a:r>
              <a:rPr lang="cs-CZ" altLang="cs-CZ" sz="2400" dirty="0"/>
              <a:t>;</a:t>
            </a:r>
            <a:endParaRPr lang="es-ES" altLang="cs-CZ" sz="2400" dirty="0"/>
          </a:p>
          <a:p>
            <a:pPr marL="473075" indent="-457200" algn="just">
              <a:lnSpc>
                <a:spcPct val="90000"/>
              </a:lnSpc>
              <a:buClr>
                <a:schemeClr val="tx1"/>
              </a:buClr>
              <a:buSzPct val="100000"/>
              <a:buFontTx/>
              <a:buAutoNum type="arabicParenR"/>
              <a:defRPr/>
            </a:pPr>
            <a:r>
              <a:rPr lang="cs-CZ" altLang="cs-CZ" sz="2400" b="1" dirty="0"/>
              <a:t>s</a:t>
            </a:r>
            <a:r>
              <a:rPr lang="es-ES" altLang="cs-CZ" sz="2400" b="1" dirty="0"/>
              <a:t>emánticas </a:t>
            </a:r>
            <a:r>
              <a:rPr lang="cs-CZ" altLang="cs-CZ" sz="2400" dirty="0"/>
              <a:t>(p. ej.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rehacer, reinstalar</a:t>
            </a:r>
            <a:r>
              <a:rPr lang="es-ES" altLang="cs-CZ" sz="2400" i="1" dirty="0"/>
              <a:t> </a:t>
            </a:r>
            <a:r>
              <a:rPr lang="es-ES" altLang="cs-CZ" sz="2400" dirty="0"/>
              <a:t>vs.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*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remorir,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*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repermane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cer</a:t>
            </a:r>
            <a:r>
              <a:rPr lang="es-ES" altLang="cs-CZ" sz="2400" dirty="0"/>
              <a:t>)</a:t>
            </a:r>
            <a:r>
              <a:rPr lang="cs-CZ" altLang="cs-CZ" sz="2400" dirty="0"/>
              <a:t>;</a:t>
            </a:r>
            <a:endParaRPr lang="es-ES" altLang="cs-CZ" sz="2400" dirty="0"/>
          </a:p>
          <a:p>
            <a:pPr marL="473075" indent="-457200" algn="just">
              <a:lnSpc>
                <a:spcPct val="90000"/>
              </a:lnSpc>
              <a:buClr>
                <a:schemeClr val="tx1"/>
              </a:buClr>
              <a:buSzPct val="100000"/>
              <a:buFontTx/>
              <a:buAutoNum type="arabicParenR"/>
              <a:defRPr/>
            </a:pPr>
            <a:r>
              <a:rPr lang="cs-CZ" altLang="cs-CZ" sz="2400" b="1" dirty="0"/>
              <a:t>s</a:t>
            </a:r>
            <a:r>
              <a:rPr lang="es-ES" altLang="cs-CZ" sz="2400" b="1" dirty="0"/>
              <a:t>intáctic</a:t>
            </a:r>
            <a:r>
              <a:rPr lang="cs-CZ" altLang="cs-CZ" sz="2400" b="1" dirty="0"/>
              <a:t>as</a:t>
            </a:r>
            <a:r>
              <a:rPr lang="es-ES" altLang="cs-CZ" sz="2400" b="1" dirty="0"/>
              <a:t> </a:t>
            </a:r>
            <a:r>
              <a:rPr lang="es-ES" altLang="cs-CZ" sz="2400" dirty="0"/>
              <a:t>(estructura argumental de la base: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vencedor, fu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mador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vs. *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ocurridor, *durador</a:t>
            </a:r>
            <a:r>
              <a:rPr lang="cs-CZ" altLang="cs-CZ" sz="2400" i="1" dirty="0"/>
              <a:t>;</a:t>
            </a:r>
            <a:r>
              <a:rPr lang="es-ES" altLang="cs-CZ" sz="2400" i="1" dirty="0"/>
              <a:t> </a:t>
            </a:r>
            <a:r>
              <a:rPr lang="es-ES" altLang="cs-CZ" sz="2400" dirty="0"/>
              <a:t>el sufijo </a:t>
            </a:r>
            <a:r>
              <a:rPr lang="es-ES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dor</a:t>
            </a:r>
            <a:r>
              <a:rPr lang="es-ES" altLang="cs-CZ" sz="2400" dirty="0"/>
              <a:t> requiere una base verbal con sujeto agente)</a:t>
            </a:r>
            <a:r>
              <a:rPr lang="cs-CZ" altLang="cs-CZ" sz="2400" b="1" dirty="0"/>
              <a:t>.</a:t>
            </a:r>
          </a:p>
          <a:p>
            <a:pPr marL="15875" indent="0" algn="just">
              <a:lnSpc>
                <a:spcPct val="90000"/>
              </a:lnSpc>
              <a:buClrTx/>
              <a:defRPr/>
            </a:pPr>
            <a:endParaRPr lang="cs-CZ" altLang="cs-CZ" sz="1050" b="1" dirty="0"/>
          </a:p>
          <a:p>
            <a:pPr marL="15875" indent="0" algn="just">
              <a:lnSpc>
                <a:spcPct val="90000"/>
              </a:lnSpc>
              <a:buClrTx/>
              <a:defRPr/>
            </a:pPr>
            <a:r>
              <a:rPr lang="es-ES" altLang="cs-CZ" sz="2800" b="1" dirty="0"/>
              <a:t>Bloqueo: mecanismo que impide formar algunas palabras (*</a:t>
            </a:r>
            <a:r>
              <a:rPr lang="es-ES" altLang="cs-CZ" sz="2800" b="1" i="1" dirty="0"/>
              <a:t>inbonito</a:t>
            </a:r>
            <a:r>
              <a:rPr lang="es-ES" altLang="cs-CZ" sz="2800" b="1" dirty="0"/>
              <a:t>/*</a:t>
            </a:r>
            <a:r>
              <a:rPr lang="es-ES" altLang="cs-CZ" sz="2800" b="1" i="1" dirty="0"/>
              <a:t>desbonito</a:t>
            </a:r>
            <a:r>
              <a:rPr lang="es-ES" altLang="cs-CZ" sz="2800" b="1" dirty="0"/>
              <a:t> = </a:t>
            </a:r>
            <a:r>
              <a:rPr lang="es-ES" altLang="cs-CZ" sz="2800" b="1" i="1" dirty="0"/>
              <a:t>feo</a:t>
            </a:r>
            <a:r>
              <a:rPr lang="cs-CZ" altLang="cs-CZ" sz="2800" b="1" dirty="0"/>
              <a:t>). </a:t>
            </a:r>
            <a:r>
              <a:rPr lang="es-ES" altLang="cs-CZ" sz="2800" b="1" dirty="0"/>
              <a:t>Palabra existente </a:t>
            </a:r>
            <a:r>
              <a:rPr lang="es-ES" altLang="cs-CZ" sz="2800" b="1" i="1" dirty="0"/>
              <a:t>vs.</a:t>
            </a:r>
            <a:r>
              <a:rPr lang="es-ES" altLang="cs-CZ" sz="2800" b="1" dirty="0"/>
              <a:t> </a:t>
            </a:r>
            <a:r>
              <a:rPr lang="cs-CZ" altLang="cs-CZ" sz="2800" b="1" dirty="0"/>
              <a:t>no </a:t>
            </a:r>
            <a:r>
              <a:rPr lang="es-ES" altLang="cs-CZ" sz="2800" b="1" dirty="0"/>
              <a:t>existente</a:t>
            </a:r>
            <a:r>
              <a:rPr lang="cs-CZ" altLang="cs-CZ" sz="2800" b="1" dirty="0"/>
              <a:t> pero </a:t>
            </a:r>
            <a:r>
              <a:rPr lang="es-ES" altLang="cs-CZ" sz="2800" b="1" dirty="0"/>
              <a:t>posible (hipotética) </a:t>
            </a:r>
            <a:r>
              <a:rPr lang="es-ES" altLang="cs-CZ" sz="2800" b="1" i="1" dirty="0"/>
              <a:t>vs.</a:t>
            </a:r>
            <a:r>
              <a:rPr lang="es-ES" altLang="cs-CZ" sz="2800" b="1" dirty="0"/>
              <a:t> palabra</a:t>
            </a:r>
            <a:r>
              <a:rPr lang="cs-CZ" altLang="cs-CZ" sz="2800" b="1" dirty="0"/>
              <a:t> </a:t>
            </a:r>
            <a:r>
              <a:rPr lang="es-ES" altLang="cs-CZ" sz="2800" b="1" dirty="0"/>
              <a:t>imposible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97FF1D14-648E-4937-870A-CEE55B553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98320"/>
      </p:ext>
    </p:extLst>
  </p:cSld>
  <p:clrMapOvr>
    <a:masterClrMapping/>
  </p:clrMapOvr>
  <p:transition spd="med" advTm="86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Bloqueo</a:t>
            </a:r>
            <a:endParaRPr lang="es-ES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cs-CZ" altLang="cs-CZ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algn="just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cs-CZ" altLang="cs-CZ" sz="2800" b="1" dirty="0"/>
              <a:t>M</a:t>
            </a:r>
            <a:r>
              <a:rPr lang="es-ES" altLang="cs-CZ" sz="2800" b="1" dirty="0"/>
              <a:t>ecanismo que impide formar innecesariamente sinóni</a:t>
            </a:r>
            <a:r>
              <a:rPr lang="cs-CZ" altLang="cs-CZ" sz="2800" b="1" dirty="0"/>
              <a:t>-</a:t>
            </a:r>
            <a:r>
              <a:rPr lang="es-ES" altLang="cs-CZ" sz="2800" b="1" dirty="0"/>
              <a:t>mos totales</a:t>
            </a:r>
            <a:r>
              <a:rPr lang="cs-CZ" altLang="cs-CZ" sz="2800" b="1" dirty="0"/>
              <a:t>, p. ej:</a:t>
            </a:r>
          </a:p>
          <a:p>
            <a:pPr marL="0" indent="0" algn="ctr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es-ES" altLang="cs-CZ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*</a:t>
            </a:r>
            <a:r>
              <a:rPr lang="es-ES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</a:t>
            </a:r>
            <a:r>
              <a:rPr lang="cs-CZ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bonito</a:t>
            </a:r>
            <a:r>
              <a:rPr lang="es-ES" altLang="cs-CZ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/*</a:t>
            </a:r>
            <a:r>
              <a:rPr lang="es-ES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des</a:t>
            </a:r>
            <a:r>
              <a:rPr lang="cs-CZ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bonito</a:t>
            </a:r>
            <a:r>
              <a:rPr lang="es-ES" altLang="cs-CZ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= </a:t>
            </a:r>
            <a:r>
              <a:rPr lang="es-ES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feo</a:t>
            </a:r>
            <a:endParaRPr lang="cs-CZ" altLang="cs-CZ" sz="28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cs-CZ" altLang="cs-CZ" sz="2800" b="1" dirty="0"/>
              <a:t> </a:t>
            </a:r>
          </a:p>
          <a:p>
            <a:pPr marL="0" indent="0" algn="just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cs-CZ" altLang="cs-CZ" sz="1500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Palabra existente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r>
              <a:rPr lang="es-ES" altLang="cs-CZ" sz="2600" dirty="0"/>
              <a:t>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jardinero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joyero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infernalmente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deducible</a:t>
            </a:r>
            <a:endParaRPr lang="cs-CZ" altLang="cs-CZ" sz="2600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Palabra posible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(pero no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existente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):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arbolero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endParaRPr lang="cs-CZ" altLang="cs-CZ" sz="2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alabra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imposible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infiernamente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cochable</a:t>
            </a:r>
            <a:endParaRPr lang="es-ES" altLang="cs-CZ" sz="26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45407570-CDF7-4585-AF17-E8CA4FEAD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66652"/>
      </p:ext>
    </p:extLst>
  </p:cSld>
  <p:clrMapOvr>
    <a:masterClrMapping/>
  </p:clrMapOvr>
  <p:transition spd="med" advTm="103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Bloqueo</a:t>
            </a:r>
            <a:endParaRPr lang="es-ES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cs-CZ" altLang="cs-CZ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algn="just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cs-CZ" altLang="cs-CZ" sz="2800" b="1" dirty="0"/>
              <a:t>M</a:t>
            </a:r>
            <a:r>
              <a:rPr lang="es-ES" altLang="cs-CZ" sz="2800" b="1" dirty="0"/>
              <a:t>ecanismo que impide formar innecesariamente sinóni</a:t>
            </a:r>
            <a:r>
              <a:rPr lang="cs-CZ" altLang="cs-CZ" sz="2800" b="1" dirty="0"/>
              <a:t>-</a:t>
            </a:r>
            <a:r>
              <a:rPr lang="es-ES" altLang="cs-CZ" sz="2800" b="1" dirty="0"/>
              <a:t>mos totales</a:t>
            </a:r>
            <a:r>
              <a:rPr lang="cs-CZ" altLang="cs-CZ" sz="2800" b="1" dirty="0"/>
              <a:t>, p. ej:</a:t>
            </a:r>
          </a:p>
          <a:p>
            <a:pPr marL="0" indent="0" algn="ctr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es-ES" altLang="cs-CZ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*</a:t>
            </a:r>
            <a:r>
              <a:rPr lang="es-ES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</a:t>
            </a:r>
            <a:r>
              <a:rPr lang="cs-CZ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bonito</a:t>
            </a:r>
            <a:r>
              <a:rPr lang="es-ES" altLang="cs-CZ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/*</a:t>
            </a:r>
            <a:r>
              <a:rPr lang="es-ES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des</a:t>
            </a:r>
            <a:r>
              <a:rPr lang="cs-CZ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bonito</a:t>
            </a:r>
            <a:r>
              <a:rPr lang="es-ES" altLang="cs-CZ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= </a:t>
            </a:r>
            <a:r>
              <a:rPr lang="es-ES" altLang="cs-CZ" sz="28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feo</a:t>
            </a:r>
            <a:endParaRPr lang="cs-CZ" altLang="cs-CZ" sz="28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cs-CZ" altLang="cs-CZ" sz="2800" b="1" dirty="0"/>
              <a:t> </a:t>
            </a:r>
          </a:p>
          <a:p>
            <a:pPr marL="0" indent="0" algn="just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cs-CZ" altLang="cs-CZ" sz="1500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Palabra existente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r>
              <a:rPr lang="es-ES" altLang="cs-CZ" sz="2600" dirty="0"/>
              <a:t>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jardinero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joyero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infernalmente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deducible</a:t>
            </a:r>
            <a:endParaRPr lang="cs-CZ" altLang="cs-CZ" sz="2600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Palabra posible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(pero no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existente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):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arbolero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endParaRPr lang="cs-CZ" altLang="cs-CZ" sz="2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alabra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imposible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infiernamente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cochable</a:t>
            </a:r>
            <a:endParaRPr lang="es-ES" altLang="cs-CZ" sz="26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CE69083F-27B5-41E7-A61B-93E47E3CB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65926"/>
      </p:ext>
    </p:extLst>
  </p:cSld>
  <p:clrMapOvr>
    <a:masterClrMapping/>
  </p:clrMapOvr>
  <p:transition spd="med" advTm="130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3546</TotalTime>
  <Words>1237</Words>
  <Application>Microsoft Office PowerPoint</Application>
  <PresentationFormat>Širokoúhlá obrazovka</PresentationFormat>
  <Paragraphs>151</Paragraphs>
  <Slides>13</Slides>
  <Notes>13</Notes>
  <HiddenSlides>0</HiddenSlides>
  <MMClips>13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Ion</vt:lpstr>
      <vt:lpstr>Prezentace aplikace PowerPoint</vt:lpstr>
      <vt:lpstr>Derivación</vt:lpstr>
      <vt:lpstr>Derivación</vt:lpstr>
      <vt:lpstr>Estructura de las palabras derivadas</vt:lpstr>
      <vt:lpstr>Estructura de las palabras derivadas</vt:lpstr>
      <vt:lpstr>Restricciones</vt:lpstr>
      <vt:lpstr>Restricciones</vt:lpstr>
      <vt:lpstr>Bloqueo</vt:lpstr>
      <vt:lpstr>Bloqueo</vt:lpstr>
      <vt:lpstr>Sufijación</vt:lpstr>
      <vt:lpstr>Sufijación</vt:lpstr>
      <vt:lpstr>Clasificación de los sufijos</vt:lpstr>
      <vt:lpstr>Clasificación de los sufijos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Stehlík</dc:creator>
  <cp:lastModifiedBy>Petr Stehlík</cp:lastModifiedBy>
  <cp:revision>264</cp:revision>
  <dcterms:created xsi:type="dcterms:W3CDTF">2020-09-30T07:04:29Z</dcterms:created>
  <dcterms:modified xsi:type="dcterms:W3CDTF">2020-12-07T08:50:56Z</dcterms:modified>
</cp:coreProperties>
</file>