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7"/>
  </p:notesMasterIdLst>
  <p:sldIdLst>
    <p:sldId id="314" r:id="rId2"/>
    <p:sldId id="315" r:id="rId3"/>
    <p:sldId id="316" r:id="rId4"/>
    <p:sldId id="317" r:id="rId5"/>
    <p:sldId id="318" r:id="rId6"/>
    <p:sldId id="319" r:id="rId7"/>
    <p:sldId id="320" r:id="rId8"/>
    <p:sldId id="321" r:id="rId9"/>
    <p:sldId id="322" r:id="rId10"/>
    <p:sldId id="323" r:id="rId11"/>
    <p:sldId id="324" r:id="rId12"/>
    <p:sldId id="325" r:id="rId13"/>
    <p:sldId id="326" r:id="rId14"/>
    <p:sldId id="327" r:id="rId15"/>
    <p:sldId id="328" r:id="rId16"/>
  </p:sldIdLst>
  <p:sldSz cx="9144000" cy="5143500" type="screen16x9"/>
  <p:notesSz cx="6858000" cy="9144000"/>
  <p:embeddedFontLst>
    <p:embeddedFont>
      <p:font typeface="Raleway" panose="020B0604020202020204" charset="-18"/>
      <p:regular r:id="rId18"/>
      <p:bold r:id="rId19"/>
      <p:italic r:id="rId20"/>
      <p:boldItalic r:id="rId21"/>
    </p:embeddedFont>
    <p:embeddedFont>
      <p:font typeface="Lato" panose="020B0604020202020204" charset="-18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319F378-410B-434D-BA66-C460BC72395B}">
  <a:tblStyle styleId="{7319F378-410B-434D-BA66-C460BC72395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-75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7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8055089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g61ffe20907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0" name="Google Shape;490;g61ffe20907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Google Shape;548;g37a36b2487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9" name="Google Shape;549;g37a36b2487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In. Úvod do teorie tlumočení p. 61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Tlumočník potřebuje dobře rozumět proto, aby se na tuto část nemusel příliš soustředit a zbylo mu více energie na samotné tlumočení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Google Shape;555;g37a36b2487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6" name="Google Shape;556;g37a36b2487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 KTP p.71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g37a36b2487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3" name="Google Shape;563;g37a36b2487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g37a36b2487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0" name="Google Shape;570;g37a36b2487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Google Shape;575;g37a36b2487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6" name="Google Shape;576;g37a36b2487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In. KTP p. 75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Google Shape;582;g37a36b2487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3" name="Google Shape;583;g37a36b2487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Google Shape;494;g37890a8e07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5" name="Google Shape;495;g37890a8e07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g38ecb9f5f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2" name="Google Shape;502;g38ecb9f5f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In. KTP p. 60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Google Shape;508;g38ecb9f5fa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9" name="Google Shape;509;g38ecb9f5fa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 KTP p. 60 - věty lze v různých kontextech intepreteovat odlišně. 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Google Shape;515;g38ecb9f5fa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6" name="Google Shape;516;g38ecb9f5fa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g38f49fa1c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3" name="Google Shape;523;g38f49fa1c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In. TKP p. 63 příklady k jednotlivým typům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g704edbb70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0" name="Google Shape;530;g704edbb70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g75f2218d6e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5" name="Google Shape;535;g75f2218d6e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Google Shape;541;g37a36b248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2" name="Google Shape;542;g37a36b248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In. Úvod do teorie tlumočení p. 56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p71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4 Selhání komunikace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Google Shape;551;p80"/>
          <p:cNvSpPr txBox="1">
            <a:spLocks noGrp="1"/>
          </p:cNvSpPr>
          <p:nvPr>
            <p:ph type="title"/>
          </p:nvPr>
        </p:nvSpPr>
        <p:spPr>
          <a:xfrm>
            <a:off x="727800" y="118910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i="1"/>
              <a:t>5.2 Mezičlánek komunikace - tlumočník</a:t>
            </a:r>
            <a:endParaRPr sz="2400" i="1"/>
          </a:p>
        </p:txBody>
      </p:sp>
      <p:sp>
        <p:nvSpPr>
          <p:cNvPr id="552" name="Google Shape;552;p80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Dokonalá znalost pracovních jazyků je jen základem 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Dobře tlumočit znamená dobře rozumět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-GB"/>
              <a:t>Formálně i obsahově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Umět si pamatovat i zapomínat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Rozeznat relevantní a redundantní informace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553" name="Google Shape;553;p80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Tlumočník není stroj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Projevuje se únava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Měl by dobře vidět a slyšet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Měl by znát komunikační záměr a smysl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Google Shape;558;p81"/>
          <p:cNvSpPr txBox="1">
            <a:spLocks noGrp="1"/>
          </p:cNvSpPr>
          <p:nvPr>
            <p:ph type="title"/>
          </p:nvPr>
        </p:nvSpPr>
        <p:spPr>
          <a:xfrm>
            <a:off x="727800" y="118150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i="1"/>
              <a:t>5.2.1 Tlumočník laik</a:t>
            </a:r>
            <a:endParaRPr sz="2400" i="1"/>
          </a:p>
        </p:txBody>
      </p:sp>
      <p:sp>
        <p:nvSpPr>
          <p:cNvPr id="559" name="Google Shape;559;p81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"První pomoc"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Zpravidla základní informace o obsahu sdělení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Nepřenese kulturní pozadí, podtext</a:t>
            </a:r>
            <a:endParaRPr/>
          </a:p>
        </p:txBody>
      </p:sp>
      <p:sp>
        <p:nvSpPr>
          <p:cNvPr id="560" name="Google Shape;560;p81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Google Shape;565;p82"/>
          <p:cNvSpPr txBox="1">
            <a:spLocks noGrp="1"/>
          </p:cNvSpPr>
          <p:nvPr>
            <p:ph type="title"/>
          </p:nvPr>
        </p:nvSpPr>
        <p:spPr>
          <a:xfrm>
            <a:off x="727800" y="118910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i="1"/>
              <a:t>5.2.3 Rádobyodborníci</a:t>
            </a:r>
            <a:endParaRPr sz="2400" i="1"/>
          </a:p>
        </p:txBody>
      </p:sp>
      <p:sp>
        <p:nvSpPr>
          <p:cNvPr id="566" name="Google Shape;566;p82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Lidé s průměrnými jazykovými znalosti a nadprůměrným sebevědomým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Nepřesnost překladu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Vyšší riziko nedorozumění</a:t>
            </a:r>
            <a:endParaRPr/>
          </a:p>
        </p:txBody>
      </p:sp>
      <p:sp>
        <p:nvSpPr>
          <p:cNvPr id="567" name="Google Shape;567;p82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Google Shape;572;p83"/>
          <p:cNvSpPr txBox="1">
            <a:spLocks noGrp="1"/>
          </p:cNvSpPr>
          <p:nvPr>
            <p:ph type="title"/>
          </p:nvPr>
        </p:nvSpPr>
        <p:spPr>
          <a:xfrm>
            <a:off x="727800" y="118150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i="1"/>
              <a:t>5.2.4 Odborníci</a:t>
            </a:r>
            <a:endParaRPr sz="2400" i="1"/>
          </a:p>
        </p:txBody>
      </p:sp>
      <p:sp>
        <p:nvSpPr>
          <p:cNvPr id="573" name="Google Shape;573;p83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76884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Odborníci z příbuzných oborů (jazykovědci, učitelé)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Neuvědomují si rozdíly mezi jednojazykovou a mezijazykovou komunikací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Nerozlišuje mezi porozuměním, transferem a verbalizací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Neznalost odborných vědomostí a znalostí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Google Shape;578;p84"/>
          <p:cNvSpPr txBox="1">
            <a:spLocks noGrp="1"/>
          </p:cNvSpPr>
          <p:nvPr>
            <p:ph type="title"/>
          </p:nvPr>
        </p:nvSpPr>
        <p:spPr>
          <a:xfrm>
            <a:off x="727800" y="118910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i="1"/>
              <a:t>5.2.5 Odborníci ze vzdálených oborů</a:t>
            </a:r>
            <a:endParaRPr sz="2400" i="1"/>
          </a:p>
        </p:txBody>
      </p:sp>
      <p:sp>
        <p:nvSpPr>
          <p:cNvPr id="579" name="Google Shape;579;p84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Neznalost translatologie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Detailní znalost svého vědního oboru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i="1"/>
              <a:t>Ideální je spolupráce tlumočníka a odborníka</a:t>
            </a:r>
            <a:endParaRPr i="1"/>
          </a:p>
        </p:txBody>
      </p:sp>
      <p:sp>
        <p:nvSpPr>
          <p:cNvPr id="580" name="Google Shape;580;p84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Google Shape;585;p85"/>
          <p:cNvSpPr txBox="1">
            <a:spLocks noGrp="1"/>
          </p:cNvSpPr>
          <p:nvPr>
            <p:ph type="title"/>
          </p:nvPr>
        </p:nvSpPr>
        <p:spPr>
          <a:xfrm>
            <a:off x="727800" y="118910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i="1"/>
              <a:t>5.3 Posluchač</a:t>
            </a:r>
            <a:endParaRPr sz="2400" i="1"/>
          </a:p>
        </p:txBody>
      </p:sp>
      <p:sp>
        <p:nvSpPr>
          <p:cNvPr id="586" name="Google Shape;586;p8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Přímý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Nepřímý (přijímá sdělení přes tlumočníka)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587" name="Google Shape;587;p8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i="1"/>
              <a:t>Pro "nepřímého" příjemce sdělení (posluchače) je obtížnější podávat zpětnou vazbu než pro přímého, protože je oddělený od řečníka tlumočníkem a tlumočnickým zpožděním</a:t>
            </a:r>
            <a:endParaRPr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p72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4 Příčiny selhání komunikace</a:t>
            </a:r>
            <a:endParaRPr/>
          </a:p>
        </p:txBody>
      </p:sp>
      <p:sp>
        <p:nvSpPr>
          <p:cNvPr id="498" name="Google Shape;498;p72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 dirty="0" err="1"/>
              <a:t>Selhání</a:t>
            </a:r>
            <a:r>
              <a:rPr lang="en-GB" dirty="0"/>
              <a:t> </a:t>
            </a:r>
            <a:r>
              <a:rPr lang="en-GB" dirty="0" err="1"/>
              <a:t>komunikačního</a:t>
            </a:r>
            <a:r>
              <a:rPr lang="en-GB" dirty="0"/>
              <a:t> </a:t>
            </a:r>
            <a:r>
              <a:rPr lang="en-GB" dirty="0" err="1"/>
              <a:t>kanálu</a:t>
            </a:r>
            <a:endParaRPr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 dirty="0" err="1"/>
              <a:t>Odlišný</a:t>
            </a:r>
            <a:r>
              <a:rPr lang="en-GB" dirty="0"/>
              <a:t> </a:t>
            </a:r>
            <a:r>
              <a:rPr lang="en-GB" dirty="0" err="1"/>
              <a:t>scénář</a:t>
            </a:r>
            <a:endParaRPr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 dirty="0" err="1"/>
              <a:t>Nedostatečný</a:t>
            </a:r>
            <a:r>
              <a:rPr lang="en-GB" dirty="0"/>
              <a:t> </a:t>
            </a:r>
            <a:r>
              <a:rPr lang="en-GB" dirty="0" err="1"/>
              <a:t>kontext</a:t>
            </a:r>
            <a:endParaRPr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 dirty="0" err="1"/>
              <a:t>Chybí</a:t>
            </a:r>
            <a:r>
              <a:rPr lang="en-GB" dirty="0"/>
              <a:t> </a:t>
            </a:r>
            <a:r>
              <a:rPr lang="en-GB" dirty="0" err="1"/>
              <a:t>scénář</a:t>
            </a:r>
            <a:r>
              <a:rPr lang="en-GB" dirty="0"/>
              <a:t> 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499" name="Google Shape;499;p72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73"/>
          <p:cNvSpPr txBox="1">
            <a:spLocks noGrp="1"/>
          </p:cNvSpPr>
          <p:nvPr>
            <p:ph type="title"/>
          </p:nvPr>
        </p:nvSpPr>
        <p:spPr>
          <a:xfrm>
            <a:off x="727800" y="698675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i="1"/>
              <a:t>4.1 Selhání komunikačního kanálu</a:t>
            </a:r>
            <a:endParaRPr sz="2400" i="1"/>
          </a:p>
        </p:txBody>
      </p:sp>
      <p:sp>
        <p:nvSpPr>
          <p:cNvPr id="505" name="Google Shape;505;p73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Vnější příčiny</a:t>
            </a:r>
            <a:endParaRPr/>
          </a:p>
          <a:p>
            <a:pPr marL="457200" lvl="0" indent="-311150" algn="l" rtl="0"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Vnější překážky (překlepy, šumy)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i="1"/>
              <a:t>Zítra přijde Lebka x Zítra přijde Lenka</a:t>
            </a:r>
            <a:endParaRPr i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506" name="Google Shape;506;p73"/>
          <p:cNvSpPr txBox="1">
            <a:spLocks noGrp="1"/>
          </p:cNvSpPr>
          <p:nvPr>
            <p:ph type="body" idx="2"/>
          </p:nvPr>
        </p:nvSpPr>
        <p:spPr>
          <a:xfrm>
            <a:off x="4643600" y="2499350"/>
            <a:ext cx="3774300" cy="184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Fyziologické příčiny (nedoslýchavost)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i="1"/>
              <a:t>A: Promiňte to je omyl. 				         B: Jaký Emil?</a:t>
            </a:r>
            <a:endParaRPr i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Google Shape;511;p74"/>
          <p:cNvSpPr txBox="1">
            <a:spLocks noGrp="1"/>
          </p:cNvSpPr>
          <p:nvPr>
            <p:ph type="title"/>
          </p:nvPr>
        </p:nvSpPr>
        <p:spPr>
          <a:xfrm>
            <a:off x="727800" y="689175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i="1"/>
              <a:t>4.2 Odlišný scénář</a:t>
            </a:r>
            <a:endParaRPr sz="2400" i="1"/>
          </a:p>
        </p:txBody>
      </p:sp>
      <p:sp>
        <p:nvSpPr>
          <p:cNvPr id="512" name="Google Shape;512;p74"/>
          <p:cNvSpPr txBox="1">
            <a:spLocks noGrp="1"/>
          </p:cNvSpPr>
          <p:nvPr>
            <p:ph type="body" idx="1"/>
          </p:nvPr>
        </p:nvSpPr>
        <p:spPr>
          <a:xfrm>
            <a:off x="727800" y="2536225"/>
            <a:ext cx="3774300" cy="13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Mluvčí i posluchač aplikují odlišný scénář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Interpretují proto věty odlišně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i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i="1"/>
          </a:p>
        </p:txBody>
      </p:sp>
      <p:sp>
        <p:nvSpPr>
          <p:cNvPr id="513" name="Google Shape;513;p74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i="1"/>
              <a:t>Př. </a:t>
            </a:r>
            <a:r>
              <a:rPr lang="en-GB" sz="1400" b="1" i="1"/>
              <a:t>A:</a:t>
            </a:r>
            <a:r>
              <a:rPr lang="en-GB" sz="1400" i="1"/>
              <a:t> </a:t>
            </a:r>
            <a:r>
              <a:rPr lang="en-GB" i="1"/>
              <a:t>Tento slovník je opravdový dar. Berete? </a:t>
            </a:r>
            <a:r>
              <a:rPr lang="en-GB" b="1" i="1"/>
              <a:t>B</a:t>
            </a:r>
            <a:r>
              <a:rPr lang="en-GB" i="1"/>
              <a:t>: Jistě, z celého srdce Vám děkuji.</a:t>
            </a:r>
            <a:endParaRPr i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b="1" i="1"/>
              <a:t>Poirot: </a:t>
            </a:r>
            <a:r>
              <a:rPr lang="en-GB" i="1"/>
              <a:t>Co ste dnes dělal? </a:t>
            </a:r>
            <a:r>
              <a:rPr lang="en-GB" b="1" i="1"/>
              <a:t>Komisař</a:t>
            </a:r>
            <a:r>
              <a:rPr lang="en-GB" i="1"/>
              <a:t>: Vyžehlil jsem si košili a zatkl Arthura Stanleyho. </a:t>
            </a:r>
            <a:r>
              <a:rPr lang="en-GB" b="1" i="1"/>
              <a:t>Poirot:</a:t>
            </a:r>
            <a:r>
              <a:rPr lang="en-GB" i="1"/>
              <a:t> A nepopálil jste se, mon ami? </a:t>
            </a:r>
            <a:r>
              <a:rPr lang="en-GB" b="1" i="1"/>
              <a:t>Komisař</a:t>
            </a:r>
            <a:r>
              <a:rPr lang="en-GB" i="1"/>
              <a:t>: Ne, jsem vdovec. Žehlím si roky sám.</a:t>
            </a:r>
            <a:endParaRPr i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p75"/>
          <p:cNvSpPr txBox="1">
            <a:spLocks noGrp="1"/>
          </p:cNvSpPr>
          <p:nvPr>
            <p:ph type="title"/>
          </p:nvPr>
        </p:nvSpPr>
        <p:spPr>
          <a:xfrm>
            <a:off x="727800" y="69670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i="1"/>
              <a:t>4.3 Nedostatečný kontext</a:t>
            </a:r>
            <a:endParaRPr sz="2400" i="1"/>
          </a:p>
        </p:txBody>
      </p:sp>
      <p:sp>
        <p:nvSpPr>
          <p:cNvPr id="519" name="Google Shape;519;p7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Typicky se váže na mnohovýznamová slova a homonyma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Bez kontextu nelze správně určit význam takových slov</a:t>
            </a:r>
            <a:endParaRPr/>
          </a:p>
        </p:txBody>
      </p:sp>
      <p:sp>
        <p:nvSpPr>
          <p:cNvPr id="520" name="Google Shape;520;p7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A: Jak se vám líbily dámské toalety? B: Jsou sice z mramoru, ale už jsem viděla čistější.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p76"/>
          <p:cNvSpPr txBox="1">
            <a:spLocks noGrp="1"/>
          </p:cNvSpPr>
          <p:nvPr>
            <p:ph type="title"/>
          </p:nvPr>
        </p:nvSpPr>
        <p:spPr>
          <a:xfrm>
            <a:off x="727800" y="69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i="1"/>
              <a:t>4.4 Chybějící scénář</a:t>
            </a:r>
            <a:endParaRPr i="1"/>
          </a:p>
        </p:txBody>
      </p:sp>
      <p:sp>
        <p:nvSpPr>
          <p:cNvPr id="526" name="Google Shape;526;p76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Příjemce nemůže přiřadit odpovídající scénář</a:t>
            </a:r>
            <a:endParaRPr/>
          </a:p>
          <a:p>
            <a:pPr marL="457200" lvl="0" indent="-311150" algn="l" rtl="0"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Chybějící všeobecné povědomí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Rozdíly v individuálním jazyce uživatelů (idiolekt)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Rozdíly v jazyce sociálních skupin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Rozdíly v sociokulturních znalostech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Rozdíly v užívání spisovného a dialektu</a:t>
            </a:r>
            <a:endParaRPr/>
          </a:p>
        </p:txBody>
      </p:sp>
      <p:sp>
        <p:nvSpPr>
          <p:cNvPr id="527" name="Google Shape;527;p76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★"/>
            </a:pPr>
            <a:r>
              <a:rPr lang="en-GB" i="1"/>
              <a:t>Jsi veselý jako hypochondr v márnici</a:t>
            </a:r>
            <a:endParaRPr i="1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★"/>
            </a:pPr>
            <a:r>
              <a:rPr lang="en-GB" i="1"/>
              <a:t>To bylo pořádné faux paux.</a:t>
            </a:r>
            <a:endParaRPr i="1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★"/>
            </a:pPr>
            <a:endParaRPr i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Google Shape;532;p77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2186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5 Komunikace přes prostředníka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78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5 Komunikace přes zprostředkovatele</a:t>
            </a:r>
            <a:endParaRPr/>
          </a:p>
        </p:txBody>
      </p:sp>
      <p:sp>
        <p:nvSpPr>
          <p:cNvPr id="538" name="Google Shape;538;p78"/>
          <p:cNvSpPr txBox="1">
            <a:spLocks noGrp="1"/>
          </p:cNvSpPr>
          <p:nvPr>
            <p:ph type="body" idx="2"/>
          </p:nvPr>
        </p:nvSpPr>
        <p:spPr>
          <a:xfrm>
            <a:off x="4981350" y="6921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Komunikační specifika</a:t>
            </a:r>
            <a:endParaRPr/>
          </a:p>
          <a:p>
            <a:pPr marL="457200" lvl="0" indent="-311150" algn="l" rtl="0"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 třetí člen komunikace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Dva jazyky, dva kulturní vzorce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Zdvojení složek komunikační situace</a:t>
            </a:r>
            <a:endParaRPr/>
          </a:p>
        </p:txBody>
      </p:sp>
      <p:sp>
        <p:nvSpPr>
          <p:cNvPr id="539" name="Google Shape;539;p78"/>
          <p:cNvSpPr txBox="1">
            <a:spLocks noGrp="1"/>
          </p:cNvSpPr>
          <p:nvPr>
            <p:ph type="body" idx="4294967295"/>
          </p:nvPr>
        </p:nvSpPr>
        <p:spPr>
          <a:xfrm>
            <a:off x="4926604" y="271562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Psychologická specifika</a:t>
            </a:r>
            <a:endParaRPr/>
          </a:p>
          <a:p>
            <a:pPr marL="457200" lvl="0" indent="-311150" algn="l" rtl="0"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Sekundárnost komunikační motivace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Zdvojení způsobu formování a formulování myšlenek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Komplexnost translační činnosti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Google Shape;544;p79"/>
          <p:cNvSpPr txBox="1">
            <a:spLocks noGrp="1"/>
          </p:cNvSpPr>
          <p:nvPr>
            <p:ph type="title"/>
          </p:nvPr>
        </p:nvSpPr>
        <p:spPr>
          <a:xfrm>
            <a:off x="727800" y="118150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i="1"/>
              <a:t>5.1 Vliv na řečníka</a:t>
            </a:r>
            <a:endParaRPr sz="2400" i="1"/>
          </a:p>
        </p:txBody>
      </p:sp>
      <p:sp>
        <p:nvSpPr>
          <p:cNvPr id="545" name="Google Shape;545;p79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Větší nároky na přípravu (projevu)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Volba vyjadřovacích prostředků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-GB"/>
              <a:t>Např. idiolekt může komplikovat tlumočení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Větší nároky na projev a správnou artikulaci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-GB"/>
              <a:t>Rodného, cizího jazyka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Větší nervozita</a:t>
            </a:r>
            <a:endParaRPr/>
          </a:p>
        </p:txBody>
      </p:sp>
      <p:sp>
        <p:nvSpPr>
          <p:cNvPr id="546" name="Google Shape;546;p79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Spontánní vs. čtený projev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Intonace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Pauzy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Výplňková slova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Hezitační pauzy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539</Words>
  <Application>Microsoft Office PowerPoint</Application>
  <PresentationFormat>Předvádění na obrazovce (16:9)</PresentationFormat>
  <Paragraphs>93</Paragraphs>
  <Slides>15</Slides>
  <Notes>15</Notes>
  <HiddenSlides>1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Raleway</vt:lpstr>
      <vt:lpstr>Lato</vt:lpstr>
      <vt:lpstr>Streamline</vt:lpstr>
      <vt:lpstr>4 Selhání komunikace</vt:lpstr>
      <vt:lpstr>4 Příčiny selhání komunikace</vt:lpstr>
      <vt:lpstr>4.1 Selhání komunikačního kanálu</vt:lpstr>
      <vt:lpstr>4.2 Odlišný scénář</vt:lpstr>
      <vt:lpstr>4.3 Nedostatečný kontext</vt:lpstr>
      <vt:lpstr>4.4 Chybějící scénář</vt:lpstr>
      <vt:lpstr>5 Komunikace přes prostředníka</vt:lpstr>
      <vt:lpstr>5 Komunikace přes zprostředkovatele</vt:lpstr>
      <vt:lpstr>5.1 Vliv na řečníka</vt:lpstr>
      <vt:lpstr>5.2 Mezičlánek komunikace - tlumočník</vt:lpstr>
      <vt:lpstr>5.2.1 Tlumočník laik</vt:lpstr>
      <vt:lpstr>5.2.3 Rádobyodborníci</vt:lpstr>
      <vt:lpstr>5.2.4 Odborníci</vt:lpstr>
      <vt:lpstr>5.2.5 Odborníci ze vzdálených oborů</vt:lpstr>
      <vt:lpstr>5.3 Posluchač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komunikace a základy translatologie</dc:title>
  <dc:creator>Ivana Kupčíková</dc:creator>
  <cp:lastModifiedBy>Ivana Kupčíková</cp:lastModifiedBy>
  <cp:revision>7</cp:revision>
  <dcterms:modified xsi:type="dcterms:W3CDTF">2020-12-01T19:44:36Z</dcterms:modified>
</cp:coreProperties>
</file>