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</p:sldMasterIdLst>
  <p:notesMasterIdLst>
    <p:notesMasterId r:id="rId33"/>
  </p:notesMasterIdLst>
  <p:sldIdLst>
    <p:sldId id="256" r:id="rId3"/>
    <p:sldId id="257" r:id="rId4"/>
    <p:sldId id="258" r:id="rId5"/>
    <p:sldId id="301" r:id="rId6"/>
    <p:sldId id="303" r:id="rId7"/>
    <p:sldId id="306" r:id="rId8"/>
    <p:sldId id="304" r:id="rId9"/>
    <p:sldId id="307" r:id="rId10"/>
    <p:sldId id="309" r:id="rId11"/>
    <p:sldId id="310" r:id="rId12"/>
    <p:sldId id="324" r:id="rId13"/>
    <p:sldId id="325" r:id="rId14"/>
    <p:sldId id="326" r:id="rId15"/>
    <p:sldId id="308" r:id="rId16"/>
    <p:sldId id="302" r:id="rId17"/>
    <p:sldId id="305" r:id="rId18"/>
    <p:sldId id="311" r:id="rId19"/>
    <p:sldId id="312" r:id="rId20"/>
    <p:sldId id="313" r:id="rId21"/>
    <p:sldId id="314" r:id="rId22"/>
    <p:sldId id="315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7" r:id="rId31"/>
    <p:sldId id="300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988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4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32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21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t-translationstudies.org/" TargetMode="External"/><Relationship Id="rId3" Type="http://schemas.openxmlformats.org/officeDocument/2006/relationships/hyperlink" Target="http://www.aiic.net/" TargetMode="External"/><Relationship Id="rId7" Type="http://schemas.openxmlformats.org/officeDocument/2006/relationships/hyperlink" Target="http://www.fit-ift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stcr.cz/" TargetMode="External"/><Relationship Id="rId5" Type="http://schemas.openxmlformats.org/officeDocument/2006/relationships/hyperlink" Target="http://www.jtpunion.cz/" TargetMode="External"/><Relationship Id="rId10" Type="http://schemas.openxmlformats.org/officeDocument/2006/relationships/hyperlink" Target="http://www.calliope-interpreters.org/en/call_movie_uk.htm" TargetMode="External"/><Relationship Id="rId4" Type="http://schemas.openxmlformats.org/officeDocument/2006/relationships/hyperlink" Target="http://www.askot.cz/" TargetMode="External"/><Relationship Id="rId9" Type="http://schemas.openxmlformats.org/officeDocument/2006/relationships/hyperlink" Target="http://www.facebook.com/pages/Interpreting-for-Europe/17312260640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827584" y="332656"/>
            <a:ext cx="7488832" cy="31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ADD2D6"/>
              </a:buClr>
            </a:pPr>
            <a:r>
              <a:rPr lang="cs-CZ" sz="4000" b="1" dirty="0" smtClean="0">
                <a:solidFill>
                  <a:srgbClr val="ADD2D6"/>
                </a:solidFill>
              </a:rPr>
              <a:t>Základy </a:t>
            </a:r>
            <a:r>
              <a:rPr lang="cs-CZ" sz="4000" b="1" dirty="0" err="1" smtClean="0">
                <a:solidFill>
                  <a:srgbClr val="ADD2D6"/>
                </a:solidFill>
              </a:rPr>
              <a:t>translatologie</a:t>
            </a:r>
            <a:r>
              <a:rPr lang="cs-CZ" sz="4000" b="1" dirty="0" smtClean="0">
                <a:solidFill>
                  <a:srgbClr val="ADD2D6"/>
                </a:solidFill>
              </a:rPr>
              <a:t/>
            </a:r>
            <a:br>
              <a:rPr lang="cs-CZ" sz="4000" b="1" dirty="0" smtClean="0">
                <a:solidFill>
                  <a:srgbClr val="ADD2D6"/>
                </a:solidFill>
              </a:rPr>
            </a:br>
            <a:r>
              <a:rPr lang="cs-CZ" sz="4000" b="1" dirty="0" smtClean="0">
                <a:solidFill>
                  <a:srgbClr val="ADD2D6"/>
                </a:solidFill>
              </a:rPr>
              <a:t/>
            </a:r>
            <a:br>
              <a:rPr lang="cs-CZ" sz="4000" b="1" dirty="0" smtClean="0">
                <a:solidFill>
                  <a:srgbClr val="ADD2D6"/>
                </a:solidFill>
              </a:rPr>
            </a:br>
            <a:r>
              <a:rPr lang="cs-CZ" sz="3600" b="1" dirty="0" smtClean="0">
                <a:solidFill>
                  <a:srgbClr val="ADD2D6"/>
                </a:solidFill>
              </a:rPr>
              <a:t>Pohled do historie </a:t>
            </a:r>
            <a:br>
              <a:rPr lang="cs-CZ" sz="3600" b="1" dirty="0" smtClean="0">
                <a:solidFill>
                  <a:srgbClr val="ADD2D6"/>
                </a:solidFill>
              </a:rPr>
            </a:br>
            <a:r>
              <a:rPr lang="cs-CZ" sz="3600" b="1" dirty="0" smtClean="0">
                <a:solidFill>
                  <a:srgbClr val="ADD2D6"/>
                </a:solidFill>
              </a:rPr>
              <a:t>tlumočení a překladu</a:t>
            </a:r>
            <a:endParaRPr sz="32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6300192" y="6093296"/>
            <a:ext cx="2519958" cy="50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Ivana Kupčíková</a:t>
            </a: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54012" y="5791200"/>
            <a:ext cx="29940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Výsledek obrázku pro 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59924"/>
            <a:ext cx="3318404" cy="24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accent2"/>
                </a:solidFill>
              </a:rPr>
              <a:t>Tlumočnický zápis/tlumočnická notace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600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Výsledek obrázku pro tlumočnická no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384376" cy="43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accent2"/>
                </a:solidFill>
              </a:rPr>
              <a:t>Tlumočnický zápis/tlumočnická notace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chemeClr val="accent2"/>
              </a:solidFill>
            </a:endParaRP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cs-CZ" sz="2600" dirty="0" err="1" smtClean="0">
                <a:solidFill>
                  <a:schemeClr val="tx1"/>
                </a:solidFill>
              </a:rPr>
              <a:t>Ostr</a:t>
            </a:r>
            <a:r>
              <a:rPr lang="cs-CZ" sz="2600" dirty="0" smtClean="0">
                <a:solidFill>
                  <a:schemeClr val="tx1"/>
                </a:solidFill>
              </a:rPr>
              <a:t> blíž			Ostrava LJ město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      	      LJ 30p </a:t>
            </a:r>
            <a:r>
              <a:rPr lang="cs-CZ" sz="2600" dirty="0" err="1" smtClean="0">
                <a:solidFill>
                  <a:schemeClr val="tx1"/>
                </a:solidFill>
              </a:rPr>
              <a:t>dest</a:t>
            </a:r>
            <a:r>
              <a:rPr lang="cs-CZ" sz="2600" dirty="0" smtClean="0">
                <a:solidFill>
                  <a:schemeClr val="tx1"/>
                </a:solidFill>
              </a:rPr>
              <a:t>			   </a:t>
            </a:r>
            <a:r>
              <a:rPr lang="cs-CZ" sz="2600" dirty="0" err="1" smtClean="0">
                <a:solidFill>
                  <a:schemeClr val="tx1"/>
                </a:solidFill>
              </a:rPr>
              <a:t>moravsk.slezsk</a:t>
            </a:r>
            <a:r>
              <a:rPr lang="cs-CZ" sz="2600" dirty="0" smtClean="0">
                <a:solidFill>
                  <a:schemeClr val="tx1"/>
                </a:solidFill>
              </a:rPr>
              <a:t>.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 	      Paříž				   </a:t>
            </a:r>
            <a:r>
              <a:rPr lang="cs-CZ" sz="2600" dirty="0" err="1" smtClean="0">
                <a:solidFill>
                  <a:schemeClr val="tx1"/>
                </a:solidFill>
              </a:rPr>
              <a:t>reg</a:t>
            </a:r>
            <a:r>
              <a:rPr lang="cs-CZ" sz="2600" dirty="0" smtClean="0">
                <a:solidFill>
                  <a:schemeClr val="tx1"/>
                </a:solidFill>
              </a:rPr>
              <a:t> +++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 	      </a:t>
            </a:r>
            <a:r>
              <a:rPr lang="cs-CZ" sz="2600" dirty="0" err="1" smtClean="0">
                <a:solidFill>
                  <a:schemeClr val="tx1"/>
                </a:solidFill>
              </a:rPr>
              <a:t>Vien</a:t>
            </a:r>
            <a:r>
              <a:rPr lang="cs-CZ" sz="2600" dirty="0" smtClean="0">
                <a:solidFill>
                  <a:schemeClr val="tx1"/>
                </a:solidFill>
              </a:rPr>
              <a:t>			       	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         partner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 	      TA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06/13 Londýn</a:t>
            </a:r>
          </a:p>
          <a:p>
            <a:pPr marL="50800" indent="0">
              <a:buClr>
                <a:schemeClr val="accent2"/>
              </a:buClr>
              <a:buNone/>
            </a:pPr>
            <a:endParaRPr lang="cs-CZ" sz="2600" dirty="0" smtClean="0">
              <a:solidFill>
                <a:schemeClr val="tx1"/>
              </a:solidFill>
            </a:endParaRP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dnes </a:t>
            </a:r>
            <a:r>
              <a:rPr lang="cs-CZ" sz="2600" dirty="0" err="1" smtClean="0">
                <a:solidFill>
                  <a:schemeClr val="tx1"/>
                </a:solidFill>
              </a:rPr>
              <a:t>dop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mezinár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           	      domácí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accent2"/>
                </a:solidFill>
              </a:rPr>
              <a:t>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accent2"/>
                </a:solidFill>
              </a:rPr>
              <a:t>Tlumočnický zápis/tlumočnická notace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Tx/>
              <a:buChar char="-"/>
            </a:pPr>
            <a:r>
              <a:rPr lang="cs-CZ" sz="2600" dirty="0" smtClean="0">
                <a:solidFill>
                  <a:schemeClr val="tx1"/>
                </a:solidFill>
              </a:rPr>
              <a:t>Smyslová zkratka: </a:t>
            </a:r>
            <a:r>
              <a:rPr lang="cs-CZ" sz="2600" i="1" dirty="0" smtClean="0">
                <a:solidFill>
                  <a:schemeClr val="tx1"/>
                </a:solidFill>
              </a:rPr>
              <a:t>produkt obdiv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accent2"/>
              </a:buClr>
              <a:buFontTx/>
              <a:buChar char="-"/>
            </a:pPr>
            <a:endParaRPr lang="cs-CZ" sz="800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Tx/>
              <a:buChar char="-"/>
            </a:pPr>
            <a:r>
              <a:rPr lang="cs-CZ" sz="2600" dirty="0" smtClean="0">
                <a:solidFill>
                  <a:schemeClr val="tx1"/>
                </a:solidFill>
              </a:rPr>
              <a:t>Slovní zkratka: komprimace (začátek, konec) </a:t>
            </a:r>
            <a:r>
              <a:rPr lang="cs-CZ" sz="2600" i="1" dirty="0" err="1" smtClean="0">
                <a:solidFill>
                  <a:schemeClr val="tx1"/>
                </a:solidFill>
              </a:rPr>
              <a:t>mez.ní</a:t>
            </a:r>
            <a:endParaRPr lang="cs-CZ" sz="2600" i="1" dirty="0">
              <a:solidFill>
                <a:schemeClr val="tx1"/>
              </a:solidFill>
            </a:endParaRP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		komprimace (vynecháním) </a:t>
            </a:r>
            <a:r>
              <a:rPr lang="cs-CZ" sz="2600" i="1" dirty="0" err="1" smtClean="0">
                <a:solidFill>
                  <a:schemeClr val="tx1"/>
                </a:solidFill>
              </a:rPr>
              <a:t>jaz</a:t>
            </a:r>
            <a:r>
              <a:rPr lang="cs-CZ" sz="2600" i="1" dirty="0" smtClean="0">
                <a:solidFill>
                  <a:schemeClr val="tx1"/>
                </a:solidFill>
              </a:rPr>
              <a:t> kurz</a:t>
            </a:r>
          </a:p>
          <a:p>
            <a:pPr marL="50800" indent="0">
              <a:buClr>
                <a:schemeClr val="accent2"/>
              </a:buClr>
              <a:buNone/>
            </a:pPr>
            <a:endParaRPr lang="cs-CZ" sz="800" dirty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Tx/>
              <a:buChar char="-"/>
            </a:pPr>
            <a:r>
              <a:rPr lang="cs-CZ" sz="2600" dirty="0" smtClean="0">
                <a:solidFill>
                  <a:schemeClr val="tx1"/>
                </a:solidFill>
              </a:rPr>
              <a:t>Abreviatury (zkratky): </a:t>
            </a:r>
            <a:r>
              <a:rPr lang="cs-CZ" sz="2600" i="1" dirty="0" smtClean="0">
                <a:solidFill>
                  <a:schemeClr val="tx1"/>
                </a:solidFill>
              </a:rPr>
              <a:t>OSN, NATO, D, A, VIP, OK, G8, ODS, ODA, ČSSD, BMW… </a:t>
            </a:r>
          </a:p>
          <a:p>
            <a:pPr>
              <a:buClr>
                <a:schemeClr val="accent2"/>
              </a:buClr>
              <a:buFontTx/>
              <a:buChar char="-"/>
            </a:pPr>
            <a:endParaRPr lang="cs-CZ" sz="800" i="1" dirty="0" smtClean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Tx/>
              <a:buChar char="-"/>
            </a:pPr>
            <a:r>
              <a:rPr lang="cs-CZ" sz="2600" dirty="0" smtClean="0">
                <a:solidFill>
                  <a:schemeClr val="tx1"/>
                </a:solidFill>
              </a:rPr>
              <a:t>Znaky:  </a:t>
            </a:r>
            <a:r>
              <a:rPr lang="cs-CZ" sz="2600" dirty="0" smtClean="0"/>
              <a:t>┘50 	  └50		50 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Tx/>
              <a:buChar char="-"/>
            </a:pPr>
            <a:endParaRPr lang="cs-CZ" sz="800" i="1" dirty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Tx/>
              <a:buChar char="-"/>
            </a:pPr>
            <a:r>
              <a:rPr lang="cs-CZ" sz="2600" dirty="0" smtClean="0">
                <a:solidFill>
                  <a:schemeClr val="tx1"/>
                </a:solidFill>
              </a:rPr>
              <a:t>Syntaktické a logicko-kauzální konektory: anebo/</a:t>
            </a:r>
            <a:r>
              <a:rPr lang="cs-CZ" sz="2600" dirty="0" err="1" smtClean="0">
                <a:solidFill>
                  <a:schemeClr val="tx1"/>
                </a:solidFill>
              </a:rPr>
              <a:t>or</a:t>
            </a:r>
            <a:endParaRPr lang="cs-CZ" sz="2600" dirty="0" smtClean="0">
              <a:solidFill>
                <a:schemeClr val="accent2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004048" y="5733256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accent2"/>
                </a:solidFill>
              </a:rPr>
              <a:t>Tlumočnický zápis/tlumočnická notace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Tx/>
              <a:buChar char="-"/>
            </a:pPr>
            <a:r>
              <a:rPr lang="cs-CZ" sz="2600" dirty="0" err="1" smtClean="0">
                <a:solidFill>
                  <a:schemeClr val="tx1"/>
                </a:solidFill>
              </a:rPr>
              <a:t>Akcentační</a:t>
            </a:r>
            <a:r>
              <a:rPr lang="cs-CZ" sz="2600" dirty="0" smtClean="0">
                <a:solidFill>
                  <a:schemeClr val="tx1"/>
                </a:solidFill>
              </a:rPr>
              <a:t> znaky: </a:t>
            </a: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mnohem méně --- , mnohem více ___</a:t>
            </a:r>
          </a:p>
          <a:p>
            <a:pPr>
              <a:buClr>
                <a:schemeClr val="accent2"/>
              </a:buClr>
              <a:buFontTx/>
              <a:buChar char="-"/>
            </a:pPr>
            <a:endParaRPr lang="cs-CZ" sz="800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Tx/>
              <a:buChar char="-"/>
            </a:pPr>
            <a:r>
              <a:rPr lang="cs-CZ" sz="2600" dirty="0" smtClean="0">
                <a:solidFill>
                  <a:schemeClr val="tx1"/>
                </a:solidFill>
              </a:rPr>
              <a:t>Symboly: </a:t>
            </a:r>
            <a:endParaRPr lang="cs-CZ" sz="8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2" y="3674750"/>
            <a:ext cx="2494980" cy="31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32594"/>
            <a:ext cx="2232248" cy="8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58" y="4475759"/>
            <a:ext cx="2105324" cy="4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58" y="4968259"/>
            <a:ext cx="1656184" cy="36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accent2"/>
                </a:solidFill>
              </a:rPr>
              <a:t>Tlumočení z listu</a:t>
            </a: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74" name="Picture 2" descr="Výsledek obrázku pro tlumočení z lis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804640" cy="38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Překlad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8800" lvl="0" indent="-457200">
              <a:buFontTx/>
              <a:buChar char="-"/>
            </a:pPr>
            <a:r>
              <a:rPr lang="cs-CZ" dirty="0" smtClean="0"/>
              <a:t>písemný </a:t>
            </a:r>
            <a:r>
              <a:rPr lang="cs-CZ" dirty="0"/>
              <a:t>převod (zpravidla také psaného) originálního textu z jednoho jazyka do </a:t>
            </a:r>
            <a:r>
              <a:rPr lang="cs-CZ" dirty="0" smtClean="0"/>
              <a:t>druhého</a:t>
            </a:r>
          </a:p>
          <a:p>
            <a:pPr marL="558800" lvl="0" indent="-457200">
              <a:buFontTx/>
              <a:buChar char="-"/>
            </a:pPr>
            <a:endParaRPr lang="cs-CZ" sz="10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8800" lvl="0" indent="-457200">
              <a:buFontTx/>
              <a:buChar char="-"/>
            </a:pPr>
            <a:r>
              <a:rPr lang="cs-CZ" dirty="0"/>
              <a:t>Na rozdíl od </a:t>
            </a:r>
            <a:r>
              <a:rPr lang="cs-CZ" dirty="0" smtClean="0"/>
              <a:t>tlumočníka nemusí </a:t>
            </a:r>
            <a:r>
              <a:rPr lang="cs-CZ" dirty="0"/>
              <a:t>být překladatel rychlý, důležitá je hlavně faktická správnost a přesnost překladu a shodná srozumitelnost.</a:t>
            </a: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98" name="Picture 2" descr="https://www.preklady-spevacek.info/wp-content/uploads/sites/3/preklady-tlumoceni-title-hlava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560267" cy="26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7544" y="1988840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Sporadické zmínky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Ucelenější </a:t>
            </a:r>
          </a:p>
          <a:p>
            <a:pPr marL="2667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informace Egypt</a:t>
            </a:r>
          </a:p>
          <a:p>
            <a:pPr marL="2667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Tx/>
              <a:buChar char="-"/>
            </a:pPr>
            <a:endParaRPr sz="2600" b="0" i="0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54" y="2204864"/>
            <a:ext cx="4989054" cy="46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7544" y="1988840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Vícejazyčné říše a města např. Babylón 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Starověké Řecko – Hérodotos a jeho cesta po Egyptě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Řím – Alexandr Veliký 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Vyostření vztahů mezi Kartágem a Římem (punské války)</a:t>
            </a:r>
            <a:endParaRPr lang="cs-CZ" sz="26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Tx/>
              <a:buChar char="-"/>
            </a:pPr>
            <a:endParaRPr sz="2600" b="0" i="0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151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7544" y="1988840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2667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endParaRPr lang="cs-CZ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sz="2600" b="0" i="0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" y="2425331"/>
            <a:ext cx="8964488" cy="38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784976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Antický Řím - vztah k tlumočníkům - p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ověřování „zvláštními úkoly“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/>
              <a:t>Byzantský císař </a:t>
            </a:r>
            <a:r>
              <a:rPr lang="cs-CZ" sz="2600" dirty="0" err="1"/>
              <a:t>Konstantinos</a:t>
            </a:r>
            <a:r>
              <a:rPr lang="cs-CZ" sz="2600" dirty="0"/>
              <a:t> VII. </a:t>
            </a:r>
            <a:r>
              <a:rPr lang="cs-CZ" sz="2600" dirty="0" err="1"/>
              <a:t>Porfyrogenetos</a:t>
            </a:r>
            <a:r>
              <a:rPr lang="cs-CZ" sz="2600" dirty="0"/>
              <a:t> </a:t>
            </a:r>
            <a:r>
              <a:rPr lang="cs-CZ" sz="2600" dirty="0" smtClean="0"/>
              <a:t> založil speciální </a:t>
            </a:r>
            <a:r>
              <a:rPr lang="cs-CZ" sz="2600" dirty="0"/>
              <a:t>přípravnou školu pro </a:t>
            </a:r>
            <a:r>
              <a:rPr lang="cs-CZ" sz="2600" dirty="0" smtClean="0"/>
              <a:t>tlumočníky, </a:t>
            </a:r>
            <a:r>
              <a:rPr lang="cs-CZ" sz="2600" dirty="0">
                <a:solidFill>
                  <a:schemeClr val="tx1"/>
                </a:solidFill>
              </a:rPr>
              <a:t>„zvláštními úkoly</a:t>
            </a:r>
            <a:r>
              <a:rPr lang="cs-CZ" sz="2600" dirty="0" smtClean="0">
                <a:solidFill>
                  <a:schemeClr val="tx1"/>
                </a:solidFill>
              </a:rPr>
              <a:t>“, zprávy na dálku. 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Církevní sféra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    - </a:t>
            </a:r>
            <a:r>
              <a:rPr lang="cs-CZ" sz="2600" dirty="0" smtClean="0"/>
              <a:t> synagogy – technika tlumočení z listu,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b="0" i="0" u="none" strike="noStrike" cap="none" dirty="0">
                <a:solidFill>
                  <a:schemeClr val="tx1"/>
                </a:solidFill>
                <a:sym typeface="Georgia"/>
              </a:rPr>
              <a:t> 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    - </a:t>
            </a:r>
            <a:r>
              <a:rPr lang="cs-CZ" sz="2600" dirty="0" smtClean="0"/>
              <a:t>rané </a:t>
            </a:r>
            <a:r>
              <a:rPr lang="cs-CZ" sz="2600" dirty="0"/>
              <a:t>křesťanství </a:t>
            </a:r>
            <a:r>
              <a:rPr lang="cs-CZ" sz="2600" dirty="0" smtClean="0"/>
              <a:t>- Johanes Markus </a:t>
            </a:r>
            <a:r>
              <a:rPr lang="cs-CZ" sz="2600" dirty="0"/>
              <a:t>– </a:t>
            </a:r>
            <a:r>
              <a:rPr lang="cs-CZ" sz="2600" dirty="0" smtClean="0"/>
              <a:t>první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        používal </a:t>
            </a:r>
            <a:r>
              <a:rPr lang="cs-CZ" sz="2600" dirty="0"/>
              <a:t>tlumočnický zápis</a:t>
            </a:r>
            <a:endParaRPr lang="cs-CZ" sz="2600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32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sz="4000" b="1" i="0" u="none" strike="noStrike" cap="none">
                <a:solidFill>
                  <a:srgbClr val="83BCC1"/>
                </a:solidFill>
                <a:latin typeface="Trebuchet MS"/>
                <a:ea typeface="Trebuchet MS"/>
                <a:cs typeface="Trebuchet MS"/>
                <a:sym typeface="Trebuchet MS"/>
              </a:rPr>
              <a:t>Struktura našeho setkání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2205037"/>
            <a:ext cx="8229600" cy="41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sym typeface="Georgia"/>
              </a:rPr>
              <a:t>• </a:t>
            </a:r>
            <a:r>
              <a:rPr lang="cs-CZ" sz="2600" dirty="0" smtClean="0"/>
              <a:t>Úvod do </a:t>
            </a:r>
            <a:r>
              <a:rPr lang="cs-CZ" sz="2600" dirty="0" err="1" smtClean="0"/>
              <a:t>translatologie</a:t>
            </a:r>
            <a:r>
              <a:rPr lang="cs-CZ" sz="2600" dirty="0" smtClean="0"/>
              <a:t> - terminologie</a:t>
            </a:r>
            <a:endParaRPr sz="2600" b="0" i="0" u="none" strike="noStrike" cap="none" dirty="0">
              <a:solidFill>
                <a:schemeClr val="dk1"/>
              </a:solidFill>
              <a:sym typeface="Georgi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sym typeface="Georgia"/>
              </a:rPr>
              <a:t>• Pohled do historie tlumočení a překladu</a:t>
            </a:r>
            <a:endParaRPr sz="2600" b="0" i="0" u="none" strike="noStrike" cap="none" dirty="0">
              <a:solidFill>
                <a:schemeClr val="dk1"/>
              </a:solidFill>
              <a:sym typeface="Georgi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sym typeface="Georgia"/>
              </a:rPr>
              <a:t>• Současnost</a:t>
            </a:r>
            <a:endParaRPr sz="2600" b="0" i="0" u="none" strike="noStrike" cap="none" dirty="0">
              <a:solidFill>
                <a:schemeClr val="dk1"/>
              </a:solidFill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784976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Středověk – stavovská hrdost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/>
              <a:t> </a:t>
            </a:r>
            <a:r>
              <a:rPr lang="cs-CZ" sz="2600" dirty="0" smtClean="0"/>
              <a:t>    Podměty  </a:t>
            </a:r>
            <a:r>
              <a:rPr lang="cs-CZ" sz="2600" dirty="0"/>
              <a:t>pro založení vzdělávací instituce </a:t>
            </a:r>
            <a:r>
              <a:rPr lang="cs-CZ" sz="2600" dirty="0" smtClean="0"/>
              <a:t>pro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/>
              <a:t> </a:t>
            </a:r>
            <a:r>
              <a:rPr lang="cs-CZ" sz="2600" dirty="0" smtClean="0"/>
              <a:t>    tlumočníky:  - </a:t>
            </a:r>
            <a:r>
              <a:rPr lang="cs-CZ" sz="2600" dirty="0" err="1" smtClean="0"/>
              <a:t>Pierr</a:t>
            </a:r>
            <a:r>
              <a:rPr lang="cs-CZ" sz="2600" dirty="0" smtClean="0"/>
              <a:t> </a:t>
            </a:r>
            <a:r>
              <a:rPr lang="cs-CZ" sz="2600" dirty="0" err="1" smtClean="0"/>
              <a:t>Dubois</a:t>
            </a:r>
            <a:r>
              <a:rPr lang="cs-CZ" sz="2600" dirty="0" smtClean="0"/>
              <a:t>,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/>
              <a:t>	</a:t>
            </a:r>
            <a:r>
              <a:rPr lang="cs-CZ" sz="2600" dirty="0" smtClean="0"/>
              <a:t>          	          - Papeže Inocence IV. (1248).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dirty="0" smtClean="0"/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1453 pád Východořímské říše – tlumočení v Turecku</a:t>
            </a:r>
          </a:p>
          <a:p>
            <a:pPr marL="72390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/>
              <a:t>V Evropě </a:t>
            </a:r>
            <a:r>
              <a:rPr lang="cs-CZ" sz="2600" dirty="0" smtClean="0"/>
              <a:t>do pol. </a:t>
            </a:r>
            <a:r>
              <a:rPr lang="cs-CZ" sz="2600" dirty="0"/>
              <a:t>17st. </a:t>
            </a:r>
            <a:r>
              <a:rPr lang="cs-CZ" sz="2600" dirty="0" smtClean="0"/>
              <a:t>převládala </a:t>
            </a:r>
            <a:r>
              <a:rPr lang="cs-CZ" sz="2600" dirty="0"/>
              <a:t>latina. Po uzavření Vestfálského </a:t>
            </a:r>
            <a:r>
              <a:rPr lang="cs-CZ" sz="2600" dirty="0" smtClean="0"/>
              <a:t>míru (</a:t>
            </a:r>
            <a:r>
              <a:rPr lang="cs-CZ" sz="2600" dirty="0"/>
              <a:t>1648) </a:t>
            </a:r>
            <a:r>
              <a:rPr lang="cs-CZ" sz="2600" dirty="0" smtClean="0"/>
              <a:t>francouzština </a:t>
            </a:r>
            <a:r>
              <a:rPr lang="cs-CZ" sz="2600" dirty="0"/>
              <a:t>až do začátku 20.století. (téměř do 1. </a:t>
            </a:r>
            <a:r>
              <a:rPr lang="cs-CZ" sz="2600" dirty="0" smtClean="0"/>
              <a:t>sv</a:t>
            </a:r>
            <a:r>
              <a:rPr lang="cs-CZ" sz="2600" dirty="0"/>
              <a:t>. války)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006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784976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/>
              <a:t>Rakousko-Uhersko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tlumočnické </a:t>
            </a:r>
            <a:r>
              <a:rPr lang="cs-CZ" sz="2600" dirty="0"/>
              <a:t>a překladatelské </a:t>
            </a:r>
            <a:r>
              <a:rPr lang="cs-CZ" sz="2600" dirty="0" smtClean="0"/>
              <a:t>služby </a:t>
            </a:r>
            <a:r>
              <a:rPr lang="cs-CZ" sz="2600" dirty="0"/>
              <a:t>součástí státní správy. D</a:t>
            </a:r>
            <a:r>
              <a:rPr lang="cs-CZ" sz="2600" dirty="0" smtClean="0"/>
              <a:t>vorní tlumočníci </a:t>
            </a:r>
            <a:r>
              <a:rPr lang="cs-CZ" sz="2600" dirty="0"/>
              <a:t>a soudní </a:t>
            </a:r>
            <a:r>
              <a:rPr lang="cs-CZ" sz="2600" dirty="0" smtClean="0"/>
              <a:t>tlumočníci s</a:t>
            </a:r>
            <a:r>
              <a:rPr lang="cs-CZ" sz="2600" dirty="0"/>
              <a:t> pracovním poměrem</a:t>
            </a:r>
            <a:r>
              <a:rPr lang="cs-CZ" sz="2600" dirty="0" smtClean="0"/>
              <a:t>.</a:t>
            </a:r>
            <a:endParaRPr lang="cs-CZ" sz="2600" b="0" i="0" u="none" strike="noStrike" cap="none" dirty="0">
              <a:solidFill>
                <a:schemeClr val="tx1"/>
              </a:solidFill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/>
              <a:t>P</a:t>
            </a:r>
            <a:r>
              <a:rPr lang="cs-CZ" sz="2600" dirty="0" smtClean="0"/>
              <a:t>řekladu </a:t>
            </a:r>
            <a:r>
              <a:rPr lang="cs-CZ" sz="2600" dirty="0"/>
              <a:t>se přikládala větší váha a </a:t>
            </a:r>
            <a:r>
              <a:rPr lang="cs-CZ" sz="2600" dirty="0" smtClean="0"/>
              <a:t>důležitost.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Objevení Ameriky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Naléhavá potřeba jazykových zprostředkovatelů – kontakty s naprosto jinými kulturami.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Statut lodního tlumočníka. 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2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784976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Severní Amerika (konec 19.st) intenzivní hospodářský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 rozvoj, mezinárodní vztahy, nárůst politického i vojenského významu – posílení angličtiny. 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Obchod, vojenství, diplomacie, rozšiřuje se o mezinárodní spolupráci, spolupráci ve vědě a technice, konference. </a:t>
            </a:r>
            <a:endParaRPr lang="cs-CZ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303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95536" y="2060848"/>
            <a:ext cx="8496944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Vznik profesionálního konferenčního tlumočení 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dirty="0" smtClean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cs-CZ" sz="2600" dirty="0"/>
              <a:t>Mezník: 1. světová válka</a:t>
            </a:r>
          </a:p>
          <a:p>
            <a:pPr marL="50800" indent="0">
              <a:buNone/>
            </a:pPr>
            <a:r>
              <a:rPr lang="cs-CZ" sz="2600" dirty="0" smtClean="0"/>
              <a:t>Ženevská m</a:t>
            </a:r>
            <a:r>
              <a:rPr lang="en-US" sz="2600" dirty="0" err="1" smtClean="0"/>
              <a:t>írová</a:t>
            </a:r>
            <a:r>
              <a:rPr lang="en-US" sz="2600" dirty="0" smtClean="0"/>
              <a:t> </a:t>
            </a:r>
            <a:r>
              <a:rPr lang="en-US" sz="2600" dirty="0" err="1"/>
              <a:t>konference</a:t>
            </a:r>
            <a:r>
              <a:rPr lang="en-US" sz="2600" dirty="0"/>
              <a:t> v Saint-Germain 1919</a:t>
            </a:r>
          </a:p>
          <a:p>
            <a:pPr marL="50800" indent="0">
              <a:buNone/>
            </a:pPr>
            <a:r>
              <a:rPr lang="cs-CZ" sz="2600" dirty="0"/>
              <a:t>(konsekutivní tlumočení: Paul </a:t>
            </a:r>
            <a:r>
              <a:rPr lang="cs-CZ" sz="2600" dirty="0" err="1" smtClean="0"/>
              <a:t>Mantoux</a:t>
            </a:r>
            <a:r>
              <a:rPr lang="cs-CZ" sz="2600" dirty="0" smtClean="0"/>
              <a:t>, Antoine </a:t>
            </a:r>
            <a:r>
              <a:rPr lang="cs-CZ" sz="2600" dirty="0" err="1"/>
              <a:t>Velleman</a:t>
            </a:r>
            <a:r>
              <a:rPr lang="cs-CZ" sz="2600" dirty="0"/>
              <a:t>, Jean Herbert, </a:t>
            </a:r>
            <a:r>
              <a:rPr lang="cs-CZ" sz="2600" dirty="0" smtClean="0"/>
              <a:t>Robert </a:t>
            </a:r>
            <a:r>
              <a:rPr lang="cs-CZ" sz="2600" dirty="0" err="1" smtClean="0"/>
              <a:t>Confino</a:t>
            </a:r>
            <a:r>
              <a:rPr lang="cs-CZ" sz="2600" dirty="0"/>
              <a:t>, bratři André a Georges </a:t>
            </a:r>
            <a:r>
              <a:rPr lang="cs-CZ" sz="2600" dirty="0" err="1" smtClean="0"/>
              <a:t>Kaminkerové</a:t>
            </a:r>
            <a:r>
              <a:rPr lang="cs-CZ" sz="2600" dirty="0" smtClean="0"/>
              <a:t>, Georges </a:t>
            </a:r>
            <a:r>
              <a:rPr lang="cs-CZ" sz="2600" dirty="0" err="1"/>
              <a:t>Mathieu</a:t>
            </a:r>
            <a:r>
              <a:rPr lang="cs-CZ" sz="2600" dirty="0"/>
              <a:t>, </a:t>
            </a:r>
            <a:r>
              <a:rPr lang="cs-CZ" sz="2600" dirty="0" err="1"/>
              <a:t>Evans</a:t>
            </a:r>
            <a:r>
              <a:rPr lang="cs-CZ" sz="2600" dirty="0"/>
              <a:t> a </a:t>
            </a:r>
            <a:r>
              <a:rPr lang="cs-CZ" sz="2600" dirty="0" err="1"/>
              <a:t>Lloyd</a:t>
            </a:r>
            <a:r>
              <a:rPr lang="cs-CZ" sz="2600" dirty="0" smtClean="0"/>
              <a:t>. </a:t>
            </a:r>
          </a:p>
          <a:p>
            <a:pPr marL="50800" indent="0">
              <a:buNone/>
            </a:pPr>
            <a:endParaRPr lang="cs-CZ" sz="2600" dirty="0"/>
          </a:p>
          <a:p>
            <a:pPr marL="50800" indent="0">
              <a:buNone/>
            </a:pPr>
            <a:r>
              <a:rPr lang="cs-CZ" sz="2600" dirty="0" smtClean="0"/>
              <a:t>V té době stéle neprofesionalizované služby, bez </a:t>
            </a:r>
            <a:r>
              <a:rPr lang="cs-CZ" sz="2600" dirty="0" err="1" smtClean="0"/>
              <a:t>translatologického</a:t>
            </a:r>
            <a:r>
              <a:rPr lang="cs-CZ" sz="2600" dirty="0" smtClean="0"/>
              <a:t> vzdělání. </a:t>
            </a:r>
            <a:endParaRPr lang="cs-CZ" sz="2600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764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928992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/>
              <a:t>Meziválečné </a:t>
            </a:r>
            <a:r>
              <a:rPr lang="cs-CZ" sz="2600" dirty="0"/>
              <a:t>období: simultánní tlumočení </a:t>
            </a:r>
            <a:endParaRPr lang="cs-CZ" sz="2600" dirty="0" smtClean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 smtClean="0"/>
              <a:t>     první </a:t>
            </a:r>
            <a:r>
              <a:rPr lang="cs-CZ" sz="2600" dirty="0"/>
              <a:t>pokusy s technikou</a:t>
            </a:r>
          </a:p>
          <a:p>
            <a:pPr marL="50800" indent="0">
              <a:buNone/>
            </a:pPr>
            <a:r>
              <a:rPr lang="cs-CZ" sz="2600" dirty="0" smtClean="0"/>
              <a:t>     Edward </a:t>
            </a:r>
            <a:r>
              <a:rPr lang="cs-CZ" sz="2600" dirty="0" err="1" smtClean="0"/>
              <a:t>Filène</a:t>
            </a:r>
            <a:r>
              <a:rPr lang="cs-CZ" sz="2600" dirty="0" smtClean="0"/>
              <a:t>, </a:t>
            </a:r>
            <a:r>
              <a:rPr lang="cs-CZ" sz="2600" dirty="0" err="1" smtClean="0"/>
              <a:t>Gordon</a:t>
            </a:r>
            <a:r>
              <a:rPr lang="cs-CZ" sz="2600" dirty="0" smtClean="0"/>
              <a:t> </a:t>
            </a:r>
            <a:r>
              <a:rPr lang="cs-CZ" sz="2600" dirty="0" err="1" smtClean="0"/>
              <a:t>Finlay</a:t>
            </a:r>
            <a:r>
              <a:rPr lang="cs-CZ" sz="2600" dirty="0" smtClean="0"/>
              <a:t>, Thomas Watson</a:t>
            </a:r>
          </a:p>
          <a:p>
            <a:pPr marL="5080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vyvinuli první aparaturu </a:t>
            </a:r>
          </a:p>
          <a:p>
            <a:pPr marL="50800" indent="0">
              <a:buNone/>
            </a:pPr>
            <a:r>
              <a:rPr lang="cs-CZ" sz="2600" dirty="0" smtClean="0"/>
              <a:t>     - konference v Ženevě 1927 ILO (MOP)</a:t>
            </a:r>
          </a:p>
          <a:p>
            <a:pPr marL="50800" indent="0">
              <a:buNone/>
            </a:pPr>
            <a:r>
              <a:rPr lang="cs-CZ" sz="2600" dirty="0" smtClean="0"/>
              <a:t>     - 1935 Mezinárodní fyziologický kongres (Petrohrad)</a:t>
            </a:r>
          </a:p>
          <a:p>
            <a:pPr marL="5080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(</a:t>
            </a:r>
            <a:r>
              <a:rPr lang="cs-CZ" sz="2600" dirty="0"/>
              <a:t>konference </a:t>
            </a:r>
            <a:r>
              <a:rPr lang="cs-CZ" sz="2600" dirty="0" err="1"/>
              <a:t>I.P.Pavlov</a:t>
            </a:r>
            <a:r>
              <a:rPr lang="cs-CZ" sz="2600" dirty="0" smtClean="0"/>
              <a:t>)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928992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marL="72390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/>
              <a:t>Norimberské </a:t>
            </a:r>
            <a:r>
              <a:rPr lang="cs-CZ" sz="2600" dirty="0"/>
              <a:t>procesy  </a:t>
            </a:r>
            <a:r>
              <a:rPr lang="cs-CZ" sz="2600" dirty="0" smtClean="0"/>
              <a:t>(20.11.1945 </a:t>
            </a:r>
            <a:r>
              <a:rPr lang="cs-CZ" sz="2600" dirty="0"/>
              <a:t>– </a:t>
            </a:r>
            <a:r>
              <a:rPr lang="cs-CZ" sz="2600" dirty="0" smtClean="0"/>
              <a:t>1.10.1946</a:t>
            </a:r>
            <a:r>
              <a:rPr lang="cs-CZ" sz="2600" dirty="0"/>
              <a:t>)</a:t>
            </a:r>
            <a:r>
              <a:rPr lang="cs-CZ" sz="800" dirty="0"/>
              <a:t> </a:t>
            </a:r>
            <a:endParaRPr lang="cs-CZ" sz="800" dirty="0">
              <a:solidFill>
                <a:schemeClr val="tx1"/>
              </a:solidFill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  <p:pic>
        <p:nvPicPr>
          <p:cNvPr id="8" name="Obrázek 7" descr="https://i0.cz/s/respekt-blogy/N4OcCf/2010/11/28813170_N_rnberg_Dolmetscher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928992" cy="3395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3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928992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  <p:pic>
        <p:nvPicPr>
          <p:cNvPr id="2050" name="Picture 2" descr="https://cdn.i0.cz/public-data/e1/28/d62f48353ed7b18d4fdec9cf55b7_w1020_h732_gi:photo:341849.jpg?hash=e04be5ee4f96bb955d2c6a3d901936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948"/>
            <a:ext cx="9571484" cy="68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928992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b="0" i="0" u="none" strike="noStrike" cap="none" dirty="0" smtClean="0">
              <a:solidFill>
                <a:schemeClr val="tx1"/>
              </a:solidFill>
              <a:sym typeface="Georgia"/>
            </a:endParaRPr>
          </a:p>
        </p:txBody>
      </p:sp>
      <p:pic>
        <p:nvPicPr>
          <p:cNvPr id="3078" name="Picture 6" descr="Výsledek obrázku pro tokijský pro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7894"/>
            <a:ext cx="7272808" cy="58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2060" y="908720"/>
            <a:ext cx="914501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Současnost konferenčního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9036496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/>
              <a:t>Největší zaměstnavatel - EU (</a:t>
            </a:r>
            <a:r>
              <a:rPr lang="cs-CZ" sz="2600" dirty="0" smtClean="0"/>
              <a:t>27 </a:t>
            </a:r>
            <a:r>
              <a:rPr lang="cs-CZ" sz="2600" dirty="0" smtClean="0"/>
              <a:t>států, 24 jazyků)</a:t>
            </a:r>
          </a:p>
        </p:txBody>
      </p:sp>
      <p:pic>
        <p:nvPicPr>
          <p:cNvPr id="4098" name="Picture 2" descr="Tým tlumočníků při práci © EP Photo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28415"/>
            <a:ext cx="6696744" cy="38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2060" y="908720"/>
            <a:ext cx="914501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Organizace tlumočníků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9036496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hlinkClick r:id="rId3"/>
              </a:rPr>
              <a:t>www.aiic.net</a:t>
            </a:r>
            <a:endParaRPr lang="cs-CZ" sz="2600" dirty="0" smtClean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hlinkClick r:id="rId4"/>
              </a:rPr>
              <a:t>www.askot.cz</a:t>
            </a:r>
            <a:endParaRPr lang="cs-CZ" sz="2600" dirty="0" smtClean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hlinkClick r:id="rId5"/>
              </a:rPr>
              <a:t>www.jtpunion.cz</a:t>
            </a:r>
            <a:endParaRPr lang="cs-CZ" sz="2600" dirty="0" smtClean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hlinkClick r:id="rId6"/>
              </a:rPr>
              <a:t>www.kstcr.cz</a:t>
            </a:r>
            <a:endParaRPr lang="cs-CZ" sz="26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hlinkClick r:id="rId7"/>
              </a:rPr>
              <a:t>www.fit-ift.org</a:t>
            </a:r>
            <a:endParaRPr lang="cs-CZ" sz="26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Georgia" panose="02040502050405020303" pitchFamily="18" charset="0"/>
                <a:hlinkClick r:id="rId8"/>
              </a:rPr>
              <a:t>http</a:t>
            </a:r>
            <a:r>
              <a:rPr lang="cs-CZ" sz="2600" dirty="0">
                <a:latin typeface="Georgia" panose="02040502050405020303" pitchFamily="18" charset="0"/>
                <a:hlinkClick r:id="rId8"/>
              </a:rPr>
              <a:t>://</a:t>
            </a:r>
            <a:r>
              <a:rPr lang="cs-CZ" sz="2600" dirty="0" smtClean="0">
                <a:latin typeface="Georgia" panose="02040502050405020303" pitchFamily="18" charset="0"/>
                <a:hlinkClick r:id="rId8"/>
              </a:rPr>
              <a:t>www.est-translationstudies.org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Georgia" panose="02040502050405020303" pitchFamily="18" charset="0"/>
                <a:hlinkClick r:id="rId9"/>
              </a:rPr>
              <a:t>http</a:t>
            </a:r>
            <a:r>
              <a:rPr lang="cs-CZ" sz="2600" dirty="0">
                <a:latin typeface="Georgia" panose="02040502050405020303" pitchFamily="18" charset="0"/>
                <a:hlinkClick r:id="rId9"/>
              </a:rPr>
              <a:t>://</a:t>
            </a:r>
            <a:r>
              <a:rPr lang="cs-CZ" sz="2600" dirty="0" smtClean="0">
                <a:latin typeface="Georgia" panose="02040502050405020303" pitchFamily="18" charset="0"/>
                <a:hlinkClick r:id="rId9"/>
              </a:rPr>
              <a:t>www.facebook.com/pages/Interpreting-for-Europe/173122606407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latin typeface="Georgia" panose="02040502050405020303" pitchFamily="18" charset="0"/>
                <a:hlinkClick r:id="rId10"/>
              </a:rPr>
              <a:t>h</a:t>
            </a:r>
            <a:r>
              <a:rPr lang="cs-CZ" sz="2600" dirty="0" smtClean="0">
                <a:latin typeface="Georgia" panose="02040502050405020303" pitchFamily="18" charset="0"/>
                <a:hlinkClick r:id="rId10"/>
              </a:rPr>
              <a:t>ttp</a:t>
            </a:r>
            <a:r>
              <a:rPr lang="cs-CZ" sz="2600" dirty="0">
                <a:latin typeface="Georgia" panose="02040502050405020303" pitchFamily="18" charset="0"/>
                <a:hlinkClick r:id="rId10"/>
              </a:rPr>
              <a:t>://</a:t>
            </a:r>
            <a:r>
              <a:rPr lang="cs-CZ" sz="2600" dirty="0" smtClean="0">
                <a:latin typeface="Georgia" panose="02040502050405020303" pitchFamily="18" charset="0"/>
                <a:hlinkClick r:id="rId10"/>
              </a:rPr>
              <a:t>www.calliope-interpreters.org/en/call_movie_uk.htm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6781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err="1" smtClean="0">
                <a:solidFill>
                  <a:srgbClr val="83BCC1"/>
                </a:solidFill>
              </a:rPr>
              <a:t>Translatologie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8800" marR="0" lvl="0" indent="-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sym typeface="Georgia"/>
              </a:rPr>
              <a:t>Věda o překladu a tlumočení. </a:t>
            </a:r>
          </a:p>
          <a:p>
            <a:pPr marL="558800" marR="0" lvl="0" indent="-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sym typeface="Georgia"/>
              </a:rPr>
              <a:t>Věda o převodu textů z jednoho jazyka do jiného. </a:t>
            </a:r>
          </a:p>
          <a:p>
            <a:pPr marL="558800" marR="0" lvl="0" indent="-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 marL="558800" lvl="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/>
              <a:t>Tlumočení a překladatelství je souhrnně nazýváno jako translační činnost či translace. </a:t>
            </a:r>
            <a:endParaRPr lang="cs-CZ" sz="2600" b="0" u="none" strike="noStrike" cap="none" dirty="0" smtClean="0">
              <a:solidFill>
                <a:schemeClr val="dk1"/>
              </a:solidFill>
              <a:sym typeface="Georg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Tx/>
              <a:buChar char="-"/>
            </a:pPr>
            <a:endParaRPr lang="cs-CZ" sz="2800" b="0" i="0" u="none" strike="noStrike" cap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Tx/>
              <a:buChar char="-"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3600" b="1" i="0" u="none" strike="noStrike" cap="none" dirty="0">
              <a:solidFill>
                <a:srgbClr val="83BC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1600" b="1" i="0" u="none" strike="noStrike" cap="none" dirty="0">
              <a:solidFill>
                <a:srgbClr val="83BC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79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3600" b="1" i="0" u="none" strike="noStrike" cap="none" dirty="0" smtClean="0">
                <a:solidFill>
                  <a:srgbClr val="83BCC1"/>
                </a:solidFill>
                <a:latin typeface="Georgia"/>
                <a:ea typeface="Georgia"/>
                <a:cs typeface="Georgia"/>
                <a:sym typeface="Georgia"/>
              </a:rPr>
              <a:t>Děkuji </a:t>
            </a:r>
            <a:r>
              <a:rPr lang="cs-CZ" sz="3600" b="1" i="0" u="none" strike="noStrike" cap="none" dirty="0">
                <a:solidFill>
                  <a:srgbClr val="83BCC1"/>
                </a:solidFill>
                <a:latin typeface="Georgia"/>
                <a:ea typeface="Georgia"/>
                <a:cs typeface="Georgia"/>
                <a:sym typeface="Georgia"/>
              </a:rPr>
              <a:t>za pozornost.</a:t>
            </a: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threshold.cz/sites/default/files/fotogalerie/tlumoceni_0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97" y="3585497"/>
            <a:ext cx="4262059" cy="30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buClr>
                <a:schemeClr val="accent2"/>
              </a:buClr>
            </a:pPr>
            <a:r>
              <a:rPr lang="cs-CZ" sz="2600" dirty="0" smtClean="0"/>
              <a:t>Převedení obsahu/významu/smyslu</a:t>
            </a:r>
            <a:r>
              <a:rPr lang="cs-CZ" sz="2600" dirty="0"/>
              <a:t> </a:t>
            </a:r>
            <a:r>
              <a:rPr lang="cs-CZ" sz="2600" dirty="0" smtClean="0"/>
              <a:t>toho, co </a:t>
            </a:r>
            <a:r>
              <a:rPr lang="cs-CZ" sz="2600" dirty="0"/>
              <a:t>říká řečník v jazyce, </a:t>
            </a:r>
            <a:r>
              <a:rPr lang="cs-CZ" sz="2600" dirty="0" smtClean="0"/>
              <a:t>kterému nerozumí </a:t>
            </a:r>
            <a:r>
              <a:rPr lang="cs-CZ" sz="2600" dirty="0"/>
              <a:t>posluchač, do (cílového) </a:t>
            </a:r>
            <a:r>
              <a:rPr lang="cs-CZ" sz="2600" dirty="0" smtClean="0"/>
              <a:t>jazyka, který </a:t>
            </a:r>
            <a:r>
              <a:rPr lang="cs-CZ" sz="2600" dirty="0"/>
              <a:t>je pro posluchače srozumitelný.</a:t>
            </a:r>
            <a:endParaRPr lang="cs-CZ" sz="2600" b="0" i="0" u="none" strike="noStrike" cap="none" dirty="0" smtClean="0">
              <a:solidFill>
                <a:schemeClr val="dk1"/>
              </a:solidFill>
              <a:sym typeface="Georg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Tx/>
              <a:buChar char="-"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buClr>
                <a:schemeClr val="accent2"/>
              </a:buClr>
            </a:pPr>
            <a:r>
              <a:rPr lang="cs-CZ" sz="2600" dirty="0" smtClean="0"/>
              <a:t>Zprostředkovaná </a:t>
            </a:r>
            <a:r>
              <a:rPr lang="cs-CZ" sz="2600" dirty="0" err="1" smtClean="0"/>
              <a:t>mezijazyková</a:t>
            </a:r>
            <a:r>
              <a:rPr lang="cs-CZ" sz="2600" dirty="0" smtClean="0"/>
              <a:t> a mezikulturní komunikace lidí, kteří se spolu chtějí bavit, ale nerozumí si. </a:t>
            </a:r>
            <a:endParaRPr sz="2600" b="0" i="0" u="none" strike="noStrike" cap="none" dirty="0">
              <a:solidFill>
                <a:schemeClr val="dk1"/>
              </a:solidFill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 descr="Výsledek obrázku pro oficiální tlumoč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65" y="3501008"/>
            <a:ext cx="4486399" cy="28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Grafické znázornění tlumočnického procesu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b="0" i="0" u="none" strike="noStrike" cap="none" dirty="0" smtClean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dirty="0">
              <a:solidFill>
                <a:schemeClr val="accent2"/>
              </a:solidFill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b="0" i="0" u="none" strike="noStrike" cap="none" dirty="0" smtClean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dirty="0">
              <a:solidFill>
                <a:schemeClr val="accent2"/>
              </a:solidFill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b="0" i="0" u="none" strike="noStrike" cap="none" dirty="0" smtClean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dirty="0">
              <a:solidFill>
                <a:schemeClr val="accent2"/>
              </a:solidFill>
            </a:endParaRPr>
          </a:p>
          <a:p>
            <a:pPr marL="365125" marR="0" lvl="0" indent="-98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endParaRPr lang="cs-CZ" sz="2600" dirty="0">
              <a:solidFill>
                <a:schemeClr val="accent2"/>
              </a:solidFill>
            </a:endParaRPr>
          </a:p>
          <a:p>
            <a:pPr marL="365125" marR="0" lvl="0" indent="-9842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r>
              <a:rPr lang="cs-CZ" sz="2600" dirty="0">
                <a:solidFill>
                  <a:schemeClr val="accent2"/>
                </a:solidFill>
              </a:rPr>
              <a:t>p</a:t>
            </a:r>
            <a:r>
              <a:rPr lang="cs-CZ" sz="2600" b="0" i="0" u="none" strike="noStrike" cap="none" dirty="0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ercepce - translace - produkce</a:t>
            </a: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3377"/>
            <a:ext cx="86181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buClr>
                <a:schemeClr val="accent2"/>
              </a:buClr>
            </a:pPr>
            <a:r>
              <a:rPr lang="cs-CZ" sz="2600" dirty="0" smtClean="0">
                <a:solidFill>
                  <a:schemeClr val="accent2"/>
                </a:solidFill>
              </a:rPr>
              <a:t>Simultánní </a:t>
            </a:r>
            <a:r>
              <a:rPr lang="cs-CZ" sz="2600" dirty="0" smtClean="0">
                <a:solidFill>
                  <a:schemeClr val="tx1"/>
                </a:solidFill>
              </a:rPr>
              <a:t>- souběžné, tlumočník tlumočí s minimálním zpožděním (řečové procesy probíhají současně). </a:t>
            </a:r>
          </a:p>
          <a:p>
            <a:pPr>
              <a:buClr>
                <a:schemeClr val="accent2"/>
              </a:buClr>
            </a:pPr>
            <a:endParaRPr lang="cs-CZ" sz="2600" dirty="0" smtClean="0">
              <a:solidFill>
                <a:schemeClr val="tx1"/>
              </a:solidFill>
            </a:endParaRPr>
          </a:p>
          <a:p>
            <a:pPr marL="50800" indent="0">
              <a:buClr>
                <a:schemeClr val="accent2"/>
              </a:buClr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8" name="Picture 4" descr="Výsledek obrázku pro simultánní tlumoč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7621"/>
            <a:ext cx="4320480" cy="27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konsekutivní tlumoč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9682"/>
            <a:ext cx="2738114" cy="27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Konsekutivní 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- následné, tlumočník tlumočí poté, co se řečník odmlčí - vytvoří pauzu.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FontTx/>
              <a:buChar char="-"/>
            </a:pPr>
            <a:r>
              <a:rPr lang="cs-CZ" sz="2400" i="1" dirty="0" smtClean="0"/>
              <a:t>Nízká </a:t>
            </a:r>
            <a:r>
              <a:rPr lang="cs-CZ" sz="2400" i="1" dirty="0" err="1" smtClean="0"/>
              <a:t>konsekutiva</a:t>
            </a:r>
            <a:endParaRPr lang="cs-CZ" sz="2400" i="1" dirty="0" smtClean="0"/>
          </a:p>
          <a:p>
            <a:pPr lvl="1">
              <a:buFontTx/>
              <a:buChar char="-"/>
            </a:pPr>
            <a:r>
              <a:rPr lang="cs-CZ" sz="2400" i="1" dirty="0" smtClean="0"/>
              <a:t>Běžná </a:t>
            </a:r>
            <a:r>
              <a:rPr lang="cs-CZ" sz="2400" i="1" dirty="0" err="1" smtClean="0"/>
              <a:t>konsekutiva</a:t>
            </a:r>
            <a:endParaRPr lang="cs-CZ" sz="2400" i="1" dirty="0" smtClean="0"/>
          </a:p>
          <a:p>
            <a:pPr lvl="1">
              <a:buFontTx/>
              <a:buChar char="-"/>
            </a:pPr>
            <a:r>
              <a:rPr lang="cs-CZ" sz="2400" i="1" dirty="0" smtClean="0"/>
              <a:t>Vysoká </a:t>
            </a:r>
            <a:r>
              <a:rPr lang="cs-CZ" sz="2400" i="1" dirty="0" err="1" smtClean="0"/>
              <a:t>konsekutiva</a:t>
            </a:r>
            <a:endParaRPr lang="cs-CZ" sz="2400" b="0" i="1" u="none" strike="noStrike" cap="none" dirty="0" smtClean="0">
              <a:sym typeface="Georgia"/>
            </a:endParaRPr>
          </a:p>
          <a:p>
            <a:pPr>
              <a:buClr>
                <a:schemeClr val="accent2"/>
              </a:buClr>
            </a:pPr>
            <a:endParaRPr lang="cs-CZ" sz="2600" b="0" i="0" u="none" strike="noStrike" cap="none" dirty="0" smtClean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>
                <a:solidFill>
                  <a:schemeClr val="accent2"/>
                </a:solidFill>
              </a:rPr>
              <a:t> </a:t>
            </a:r>
            <a:r>
              <a:rPr lang="cs-CZ" sz="2600" dirty="0" smtClean="0">
                <a:solidFill>
                  <a:schemeClr val="accent2"/>
                </a:solidFill>
              </a:rPr>
              <a:t>     </a:t>
            </a:r>
            <a:r>
              <a:rPr lang="cs-CZ" sz="2600" dirty="0" smtClean="0">
                <a:solidFill>
                  <a:schemeClr val="tx1"/>
                </a:solidFill>
              </a:rPr>
              <a:t>Tlumočnická notace</a:t>
            </a:r>
            <a:endParaRPr lang="cs-CZ" sz="26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50800" indent="0">
              <a:buClr>
                <a:schemeClr val="accent2"/>
              </a:buClr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54" name="Picture 6" descr="Výsledek obrázku pro konsekutivní tlumoč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Typy tlumočení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8312" y="1989137"/>
            <a:ext cx="8229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accent2"/>
                </a:solidFill>
              </a:rPr>
              <a:t>Tlumočnická notace/tlumočnický zápis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chemeClr val="accent2"/>
              </a:solidFill>
            </a:endParaRPr>
          </a:p>
          <a:p>
            <a:pPr marL="50800" indent="0" algn="just">
              <a:buClr>
                <a:schemeClr val="accent2"/>
              </a:buClr>
              <a:buNone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sym typeface="Georgia"/>
              </a:rPr>
              <a:t>Nejedná se o těsnopis, ale o osobní systém symbolů, zkratek a hesel, které nejlépe vyjadřují </a:t>
            </a:r>
            <a:r>
              <a:rPr lang="cs-CZ" sz="2600" dirty="0" smtClean="0"/>
              <a:t>obsah, tón</a:t>
            </a:r>
            <a:r>
              <a:rPr lang="cs-CZ" sz="2600" dirty="0"/>
              <a:t> </a:t>
            </a:r>
            <a:r>
              <a:rPr lang="cs-CZ" sz="2600" dirty="0" smtClean="0"/>
              <a:t>a</a:t>
            </a:r>
            <a:r>
              <a:rPr lang="cs-CZ" sz="2600" dirty="0"/>
              <a:t> </a:t>
            </a:r>
            <a:r>
              <a:rPr lang="cs-CZ" sz="2600" dirty="0" smtClean="0"/>
              <a:t>styl</a:t>
            </a:r>
            <a:r>
              <a:rPr lang="cs-CZ" sz="2600" dirty="0"/>
              <a:t> </a:t>
            </a:r>
            <a:r>
              <a:rPr lang="cs-CZ" sz="2600" dirty="0" smtClean="0"/>
              <a:t>tlumočeného</a:t>
            </a:r>
            <a:r>
              <a:rPr lang="cs-CZ" sz="2600" dirty="0"/>
              <a:t> </a:t>
            </a:r>
            <a:r>
              <a:rPr lang="cs-CZ" sz="2600" dirty="0" smtClean="0"/>
              <a:t>projevu</a:t>
            </a:r>
            <a:r>
              <a:rPr lang="cs-CZ" sz="2600" dirty="0"/>
              <a:t> </a:t>
            </a:r>
            <a:r>
              <a:rPr lang="cs-CZ" sz="2600" dirty="0" smtClean="0"/>
              <a:t>tak, aby</a:t>
            </a:r>
            <a:r>
              <a:rPr lang="cs-CZ" sz="2600" dirty="0"/>
              <a:t> </a:t>
            </a:r>
            <a:r>
              <a:rPr lang="cs-CZ" sz="2600" dirty="0" smtClean="0"/>
              <a:t>jej</a:t>
            </a:r>
            <a:r>
              <a:rPr lang="cs-CZ" sz="2600" dirty="0"/>
              <a:t> </a:t>
            </a:r>
            <a:r>
              <a:rPr lang="cs-CZ" sz="2600" dirty="0" smtClean="0"/>
              <a:t>tlumočník</a:t>
            </a:r>
            <a:r>
              <a:rPr lang="cs-CZ" sz="2600" dirty="0"/>
              <a:t> </a:t>
            </a:r>
            <a:r>
              <a:rPr lang="cs-CZ" sz="2600" dirty="0" smtClean="0"/>
              <a:t>dokázal</a:t>
            </a:r>
            <a:r>
              <a:rPr lang="cs-CZ" sz="2600" dirty="0"/>
              <a:t> </a:t>
            </a:r>
            <a:r>
              <a:rPr lang="cs-CZ" sz="2600" dirty="0" smtClean="0"/>
              <a:t>reprodukovat</a:t>
            </a:r>
            <a:r>
              <a:rPr lang="cs-CZ" sz="2600" dirty="0"/>
              <a:t> </a:t>
            </a:r>
            <a:r>
              <a:rPr lang="cs-CZ" sz="2600" dirty="0" smtClean="0"/>
              <a:t>po</a:t>
            </a:r>
            <a:r>
              <a:rPr lang="cs-CZ" sz="2600" dirty="0"/>
              <a:t> </a:t>
            </a:r>
            <a:r>
              <a:rPr lang="cs-CZ" sz="2600" dirty="0" smtClean="0"/>
              <a:t>určité</a:t>
            </a:r>
            <a:r>
              <a:rPr lang="cs-CZ" sz="2600" dirty="0"/>
              <a:t> </a:t>
            </a:r>
            <a:r>
              <a:rPr lang="cs-CZ" sz="2600" dirty="0" smtClean="0"/>
              <a:t>časové</a:t>
            </a:r>
            <a:r>
              <a:rPr lang="cs-CZ" sz="2600" dirty="0"/>
              <a:t> </a:t>
            </a:r>
            <a:r>
              <a:rPr lang="cs-CZ" sz="2600" dirty="0" smtClean="0"/>
              <a:t>prodlevě. </a:t>
            </a:r>
            <a:endParaRPr lang="cs-CZ" sz="2600" dirty="0"/>
          </a:p>
          <a:p>
            <a:pPr marL="50800" indent="0"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45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istický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istický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880</Words>
  <Application>Microsoft Office PowerPoint</Application>
  <PresentationFormat>Předvádění na obrazovce (4:3)</PresentationFormat>
  <Paragraphs>169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Noto Sans Symbols</vt:lpstr>
      <vt:lpstr>Trebuchet MS</vt:lpstr>
      <vt:lpstr>1_Urbanistický</vt:lpstr>
      <vt:lpstr>Urbanistický</vt:lpstr>
      <vt:lpstr>Základy translatologie  Pohled do historie  tlumočení a překladu</vt:lpstr>
      <vt:lpstr>Struktura našeho setkání</vt:lpstr>
      <vt:lpstr>Translatologie</vt:lpstr>
      <vt:lpstr>Tlumočení</vt:lpstr>
      <vt:lpstr>Tlumočení</vt:lpstr>
      <vt:lpstr>Grafické znázornění tlumočnického procesu</vt:lpstr>
      <vt:lpstr>Typy tlumočení</vt:lpstr>
      <vt:lpstr>Typy tlumočení</vt:lpstr>
      <vt:lpstr>Typy tlumočení</vt:lpstr>
      <vt:lpstr>Typy tlumočení</vt:lpstr>
      <vt:lpstr>Typy tlumočení</vt:lpstr>
      <vt:lpstr>Typy tlumočení</vt:lpstr>
      <vt:lpstr>Typy tlumočení</vt:lpstr>
      <vt:lpstr>Typy tlumočení</vt:lpstr>
      <vt:lpstr>Překlad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Pohled do historie  tlumočení a překladu</vt:lpstr>
      <vt:lpstr>Současnost konferenčního tlumočení</vt:lpstr>
      <vt:lpstr>Organizace tlumočníků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translatologie (teorie a praxe tlumočení a překladu)</dc:title>
  <dc:creator>Ivana Kupčíková</dc:creator>
  <cp:lastModifiedBy>Ivana Kupčíková</cp:lastModifiedBy>
  <cp:revision>84</cp:revision>
  <dcterms:modified xsi:type="dcterms:W3CDTF">2020-11-25T06:24:46Z</dcterms:modified>
</cp:coreProperties>
</file>