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7" r:id="rId1"/>
    <p:sldMasterId id="2147483658" r:id="rId2"/>
  </p:sldMasterIdLst>
  <p:notesMasterIdLst>
    <p:notesMasterId r:id="rId31"/>
  </p:notesMasterIdLst>
  <p:handoutMasterIdLst>
    <p:handoutMasterId r:id="rId32"/>
  </p:handoutMasterIdLst>
  <p:sldIdLst>
    <p:sldId id="256" r:id="rId3"/>
    <p:sldId id="257" r:id="rId4"/>
    <p:sldId id="311" r:id="rId5"/>
    <p:sldId id="339" r:id="rId6"/>
    <p:sldId id="329" r:id="rId7"/>
    <p:sldId id="331" r:id="rId8"/>
    <p:sldId id="326" r:id="rId9"/>
    <p:sldId id="340" r:id="rId10"/>
    <p:sldId id="332" r:id="rId11"/>
    <p:sldId id="330" r:id="rId12"/>
    <p:sldId id="334" r:id="rId13"/>
    <p:sldId id="335" r:id="rId14"/>
    <p:sldId id="336" r:id="rId15"/>
    <p:sldId id="337" r:id="rId16"/>
    <p:sldId id="338" r:id="rId17"/>
    <p:sldId id="342" r:id="rId18"/>
    <p:sldId id="344" r:id="rId19"/>
    <p:sldId id="345" r:id="rId20"/>
    <p:sldId id="348" r:id="rId21"/>
    <p:sldId id="349" r:id="rId22"/>
    <p:sldId id="347" r:id="rId23"/>
    <p:sldId id="346" r:id="rId24"/>
    <p:sldId id="341" r:id="rId25"/>
    <p:sldId id="327" r:id="rId26"/>
    <p:sldId id="328" r:id="rId27"/>
    <p:sldId id="350" r:id="rId28"/>
    <p:sldId id="351" r:id="rId29"/>
    <p:sldId id="300" r:id="rId30"/>
  </p:sldIdLst>
  <p:sldSz cx="9144000" cy="6858000" type="screen4x3"/>
  <p:notesSz cx="6797675" cy="99266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31263D-5D23-41FA-9F70-1B4023A4AC0B}" type="datetimeFigureOut">
              <a:rPr lang="cs-CZ" smtClean="0"/>
              <a:t>1.12.2020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A99A8E-319B-42B1-A63F-17E3365223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02689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50442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9428582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50442" y="9428582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998837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Shape 103"/>
          <p:cNvSpPr txBox="1"/>
          <p:nvPr/>
        </p:nvSpPr>
        <p:spPr>
          <a:xfrm>
            <a:off x="3850442" y="9428582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99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Shape 400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TITL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800"/>
              <a:buFont typeface="Georgia"/>
              <a:buNone/>
              <a:defRPr sz="24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Georgia"/>
              <a:buNone/>
              <a:defRPr sz="2600" b="0" i="0" u="none" strike="noStrike" cap="none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None/>
              <a:defRPr sz="2200" b="0" i="0" u="none" strike="noStrike" cap="none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000"/>
              <a:buFont typeface="Georgia"/>
              <a:buNone/>
              <a:defRPr sz="2000" b="0" i="0" u="none" strike="noStrike" cap="none">
                <a:solidFill>
                  <a:srgbClr val="A04DA3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Georgia"/>
              <a:buNone/>
              <a:defRPr sz="16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Georgia"/>
              <a:buNone/>
              <a:defRPr sz="15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Georgia"/>
              <a:buNone/>
              <a:defRPr sz="14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dt" idx="10"/>
          </p:nvPr>
        </p:nvSpPr>
        <p:spPr>
          <a:xfrm>
            <a:off x="6705600" y="4206875"/>
            <a:ext cx="96043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ftr" idx="11"/>
          </p:nvPr>
        </p:nvSpPr>
        <p:spPr>
          <a:xfrm>
            <a:off x="5410200" y="4205287"/>
            <a:ext cx="1295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320087" y="1587"/>
            <a:ext cx="7477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 type="obj">
  <p:cSld name="OBJEC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457200" y="2249487"/>
            <a:ext cx="8229600" cy="432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800"/>
              <a:buFont typeface="Georgia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Georgia"/>
              <a:buChar char="▫"/>
              <a:defRPr sz="2600" b="0" i="0" u="none" strike="noStrike" cap="none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⚫"/>
              <a:defRPr sz="2400" b="0" i="0" u="none" strike="noStrike" cap="none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⚫"/>
              <a:defRPr sz="2200" b="0" i="0" u="none" strike="noStrike" cap="none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000"/>
              <a:buFont typeface="Georgia"/>
              <a:buChar char="▫"/>
              <a:defRPr sz="2000" b="0" i="0" u="none" strike="noStrike" cap="none">
                <a:solidFill>
                  <a:srgbClr val="A04DA3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Georgia"/>
              <a:buChar char="▫"/>
              <a:defRPr sz="18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Georgia"/>
              <a:buChar char="▫"/>
              <a:defRPr sz="16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Georgia"/>
              <a:buChar char="◦"/>
              <a:defRPr sz="15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Georgia"/>
              <a:buChar char="◦"/>
              <a:defRPr sz="14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6586537" y="612775"/>
            <a:ext cx="95726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xfrm>
            <a:off x="5257800" y="612775"/>
            <a:ext cx="132556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8174037" y="1587"/>
            <a:ext cx="762000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 rot="5400000">
            <a:off x="2409825" y="296862"/>
            <a:ext cx="432435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800"/>
              <a:buFont typeface="Georgia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Georgia"/>
              <a:buChar char="▫"/>
              <a:defRPr sz="2600" b="0" i="0" u="none" strike="noStrike" cap="none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⚫"/>
              <a:defRPr sz="2400" b="0" i="0" u="none" strike="noStrike" cap="none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⚫"/>
              <a:defRPr sz="2200" b="0" i="0" u="none" strike="noStrike" cap="none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000"/>
              <a:buFont typeface="Georgia"/>
              <a:buChar char="▫"/>
              <a:defRPr sz="2000" b="0" i="0" u="none" strike="noStrike" cap="none">
                <a:solidFill>
                  <a:srgbClr val="A04DA3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Georgia"/>
              <a:buChar char="▫"/>
              <a:defRPr sz="18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Georgia"/>
              <a:buChar char="▫"/>
              <a:defRPr sz="16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Georgia"/>
              <a:buChar char="◦"/>
              <a:defRPr sz="15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Georgia"/>
              <a:buChar char="◦"/>
              <a:defRPr sz="14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dt" idx="10"/>
          </p:nvPr>
        </p:nvSpPr>
        <p:spPr>
          <a:xfrm>
            <a:off x="6586537" y="612775"/>
            <a:ext cx="95726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ftr" idx="11"/>
          </p:nvPr>
        </p:nvSpPr>
        <p:spPr>
          <a:xfrm>
            <a:off x="5257800" y="612775"/>
            <a:ext cx="132556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xfrm>
            <a:off x="8174037" y="1587"/>
            <a:ext cx="762000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PICTURE_WITH_CAPTIO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 rot="-5400000">
            <a:off x="3393017" y="3156577"/>
            <a:ext cx="4681637" cy="586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rebuchet MS"/>
              <a:buNone/>
              <a:defRPr sz="2000" b="1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71" name="Shape 71"/>
          <p:cNvSpPr>
            <a:spLocks noGrp="1"/>
          </p:cNvSpPr>
          <p:nvPr>
            <p:ph type="pic" idx="2"/>
          </p:nvPr>
        </p:nvSpPr>
        <p:spPr>
          <a:xfrm>
            <a:off x="403671" y="1143000"/>
            <a:ext cx="4572000" cy="4572000"/>
          </a:xfrm>
          <a:prstGeom prst="rect">
            <a:avLst/>
          </a:prstGeom>
          <a:solidFill>
            <a:srgbClr val="EAEAEA"/>
          </a:solidFill>
          <a:ln w="508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7150" dist="31750" dir="4800000" algn="tl" rotWithShape="0">
              <a:srgbClr val="000000">
                <a:alpha val="24313"/>
              </a:srgbClr>
            </a:outerShdw>
          </a:effectLst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1400"/>
              <a:buFont typeface="Georgia"/>
              <a:buNone/>
              <a:defRPr sz="32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Georgia"/>
              <a:buChar char="▫"/>
              <a:defRPr sz="2600" b="0" i="0" u="none" strike="noStrike" cap="none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⚫"/>
              <a:defRPr sz="2400" b="0" i="0" u="none" strike="noStrike" cap="none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⚫"/>
              <a:defRPr sz="2200" b="0" i="0" u="none" strike="noStrike" cap="none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000"/>
              <a:buFont typeface="Georgia"/>
              <a:buChar char="▫"/>
              <a:defRPr sz="2000" b="0" i="0" u="none" strike="noStrike" cap="none">
                <a:solidFill>
                  <a:srgbClr val="A04DA3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Georgia"/>
              <a:buChar char="▫"/>
              <a:defRPr sz="18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Georgia"/>
              <a:buChar char="▫"/>
              <a:defRPr sz="16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Georgia"/>
              <a:buChar char="◦"/>
              <a:defRPr sz="15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Georgia"/>
              <a:buChar char="◦"/>
              <a:defRPr sz="14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088443" y="3274308"/>
            <a:ext cx="2590800" cy="2516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4DA3"/>
              </a:buClr>
              <a:buSzPts val="2800"/>
              <a:buFont typeface="Georgia"/>
              <a:buNone/>
              <a:defRPr sz="13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Georgia"/>
              <a:buNone/>
              <a:defRPr sz="1200" b="0" i="0" u="none" strike="noStrike" cap="none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  <a:defRPr sz="1000" b="0" i="0" u="none" strike="noStrike" cap="none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None/>
              <a:defRPr sz="900" b="0" i="0" u="none" strike="noStrike" cap="none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000"/>
              <a:buFont typeface="Georgia"/>
              <a:buNone/>
              <a:defRPr sz="900" b="0" i="0" u="none" strike="noStrike" cap="none">
                <a:solidFill>
                  <a:srgbClr val="A04DA3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Georgia"/>
              <a:buChar char="▫"/>
              <a:defRPr sz="18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Georgia"/>
              <a:buChar char="▫"/>
              <a:defRPr sz="16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Georgia"/>
              <a:buChar char="◦"/>
              <a:defRPr sz="15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Georgia"/>
              <a:buChar char="◦"/>
              <a:defRPr sz="14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dt" idx="10"/>
          </p:nvPr>
        </p:nvSpPr>
        <p:spPr>
          <a:xfrm>
            <a:off x="6586537" y="612775"/>
            <a:ext cx="95726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ftr" idx="11"/>
          </p:nvPr>
        </p:nvSpPr>
        <p:spPr>
          <a:xfrm>
            <a:off x="5257800" y="612775"/>
            <a:ext cx="132556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sldNum" idx="12"/>
          </p:nvPr>
        </p:nvSpPr>
        <p:spPr>
          <a:xfrm>
            <a:off x="8174037" y="1587"/>
            <a:ext cx="762000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JECT_WITH_CAPTION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rebuchet MS"/>
              <a:buNone/>
              <a:defRPr sz="1800" b="1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5353496" y="2010727"/>
            <a:ext cx="3383280" cy="461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800"/>
              <a:buFont typeface="Georgia"/>
              <a:buNone/>
              <a:defRPr sz="1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Georgia"/>
              <a:buNone/>
              <a:defRPr sz="1200" b="0" i="0" u="none" strike="noStrike" cap="none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  <a:defRPr sz="1000" b="0" i="0" u="none" strike="noStrike" cap="none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None/>
              <a:defRPr sz="900" b="0" i="0" u="none" strike="noStrike" cap="none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000"/>
              <a:buFont typeface="Georgia"/>
              <a:buNone/>
              <a:defRPr sz="900" b="0" i="0" u="none" strike="noStrike" cap="none">
                <a:solidFill>
                  <a:srgbClr val="A04DA3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Georgia"/>
              <a:buChar char="▫"/>
              <a:defRPr sz="18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Georgia"/>
              <a:buChar char="▫"/>
              <a:defRPr sz="16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Georgia"/>
              <a:buChar char="◦"/>
              <a:defRPr sz="15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Georgia"/>
              <a:buChar char="◦"/>
              <a:defRPr sz="14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2"/>
          </p:nvPr>
        </p:nvSpPr>
        <p:spPr>
          <a:xfrm>
            <a:off x="152400" y="776287"/>
            <a:ext cx="5102352" cy="585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3200"/>
              <a:buFont typeface="Georgia"/>
              <a:buChar char="•"/>
              <a:defRPr sz="32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Georgia"/>
              <a:buChar char="▫"/>
              <a:defRPr sz="2800" b="0" i="0" u="none" strike="noStrike" cap="none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⚫"/>
              <a:defRPr sz="2400" b="0" i="0" u="none" strike="noStrike" cap="none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000"/>
              <a:buFont typeface="Georgia"/>
              <a:buChar char="▫"/>
              <a:defRPr sz="2000" b="0" i="0" u="none" strike="noStrike" cap="none">
                <a:solidFill>
                  <a:srgbClr val="A04DA3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Georgia"/>
              <a:buChar char="▫"/>
              <a:defRPr sz="18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Georgia"/>
              <a:buChar char="▫"/>
              <a:defRPr sz="16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Georgia"/>
              <a:buChar char="◦"/>
              <a:defRPr sz="15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Georgia"/>
              <a:buChar char="◦"/>
              <a:defRPr sz="14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>
            <a:off x="6586537" y="612775"/>
            <a:ext cx="95726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ftr" idx="11"/>
          </p:nvPr>
        </p:nvSpPr>
        <p:spPr>
          <a:xfrm>
            <a:off x="5257800" y="612775"/>
            <a:ext cx="132556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8174037" y="1587"/>
            <a:ext cx="762000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BLANK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dt" idx="10"/>
          </p:nvPr>
        </p:nvSpPr>
        <p:spPr>
          <a:xfrm>
            <a:off x="6586537" y="612775"/>
            <a:ext cx="95726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ftr" idx="11"/>
          </p:nvPr>
        </p:nvSpPr>
        <p:spPr>
          <a:xfrm>
            <a:off x="5257800" y="612775"/>
            <a:ext cx="132556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8174037" y="1587"/>
            <a:ext cx="762000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457200" y="2249424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5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000"/>
              <a:buFont typeface="Georgia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Georgia"/>
              <a:buChar char="▫"/>
              <a:defRPr sz="1900" b="0" i="0" u="none" strike="noStrike" cap="none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1800"/>
              <a:buFont typeface="Georgia"/>
              <a:buChar char="▫"/>
              <a:defRPr sz="1800" b="0" i="0" u="none" strike="noStrike" cap="none">
                <a:solidFill>
                  <a:srgbClr val="A04DA3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Georgia"/>
              <a:buChar char="▫"/>
              <a:defRPr sz="18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Georgia"/>
              <a:buChar char="▫"/>
              <a:defRPr sz="16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Georgia"/>
              <a:buChar char="◦"/>
              <a:defRPr sz="15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Georgia"/>
              <a:buChar char="◦"/>
              <a:defRPr sz="14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body" idx="2"/>
          </p:nvPr>
        </p:nvSpPr>
        <p:spPr>
          <a:xfrm>
            <a:off x="4648200" y="2249424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5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000"/>
              <a:buFont typeface="Georgia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Georgia"/>
              <a:buChar char="▫"/>
              <a:defRPr sz="1900" b="0" i="0" u="none" strike="noStrike" cap="none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1800"/>
              <a:buFont typeface="Georgia"/>
              <a:buChar char="▫"/>
              <a:defRPr sz="1800" b="0" i="0" u="none" strike="noStrike" cap="none">
                <a:solidFill>
                  <a:srgbClr val="A04DA3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Georgia"/>
              <a:buChar char="▫"/>
              <a:defRPr sz="18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Georgia"/>
              <a:buChar char="▫"/>
              <a:defRPr sz="16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Georgia"/>
              <a:buChar char="◦"/>
              <a:defRPr sz="15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Georgia"/>
              <a:buChar char="◦"/>
              <a:defRPr sz="14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dt" idx="10"/>
          </p:nvPr>
        </p:nvSpPr>
        <p:spPr>
          <a:xfrm>
            <a:off x="6586537" y="612775"/>
            <a:ext cx="95726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ftr" idx="11"/>
          </p:nvPr>
        </p:nvSpPr>
        <p:spPr>
          <a:xfrm>
            <a:off x="5257800" y="612775"/>
            <a:ext cx="132556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sldNum" idx="12"/>
          </p:nvPr>
        </p:nvSpPr>
        <p:spPr>
          <a:xfrm>
            <a:off x="8174037" y="1587"/>
            <a:ext cx="762000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části" type="secHead">
  <p:cSld name="SECTION_HEADER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rebuchet MS"/>
              <a:buNone/>
              <a:defRPr sz="4300" b="1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800"/>
              <a:buFont typeface="Georgia"/>
              <a:buNone/>
              <a:defRPr sz="21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Georgia"/>
              <a:buNone/>
              <a:defRPr sz="18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000"/>
              <a:buFont typeface="Georgia"/>
              <a:buNone/>
              <a:defRPr sz="14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Georgia"/>
              <a:buChar char="▫"/>
              <a:defRPr sz="18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Georgia"/>
              <a:buChar char="▫"/>
              <a:defRPr sz="16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Georgia"/>
              <a:buChar char="◦"/>
              <a:defRPr sz="15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Georgia"/>
              <a:buChar char="◦"/>
              <a:defRPr sz="14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dt" idx="10"/>
          </p:nvPr>
        </p:nvSpPr>
        <p:spPr>
          <a:xfrm>
            <a:off x="6586537" y="612775"/>
            <a:ext cx="95726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ftr" idx="11"/>
          </p:nvPr>
        </p:nvSpPr>
        <p:spPr>
          <a:xfrm>
            <a:off x="5257800" y="612775"/>
            <a:ext cx="132556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sldNum" idx="12"/>
          </p:nvPr>
        </p:nvSpPr>
        <p:spPr>
          <a:xfrm>
            <a:off x="8174037" y="1587"/>
            <a:ext cx="762000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/>
        </p:nvSpPr>
        <p:spPr>
          <a:xfrm rot="10800000" flipH="1">
            <a:off x="5410200" y="3810000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hape 11"/>
          <p:cNvSpPr txBox="1"/>
          <p:nvPr/>
        </p:nvSpPr>
        <p:spPr>
          <a:xfrm rot="10800000" flipH="1">
            <a:off x="5410200" y="3897312"/>
            <a:ext cx="3733800" cy="192087"/>
          </a:xfrm>
          <a:prstGeom prst="rect">
            <a:avLst/>
          </a:prstGeom>
          <a:solidFill>
            <a:schemeClr val="accent2">
              <a:alpha val="4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Shape 12"/>
          <p:cNvSpPr txBox="1"/>
          <p:nvPr/>
        </p:nvSpPr>
        <p:spPr>
          <a:xfrm rot="10800000" flipH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431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Shape 13"/>
          <p:cNvSpPr txBox="1"/>
          <p:nvPr/>
        </p:nvSpPr>
        <p:spPr>
          <a:xfrm rot="10800000" flipH="1">
            <a:off x="5410200" y="4164012"/>
            <a:ext cx="1965325" cy="19050"/>
          </a:xfrm>
          <a:prstGeom prst="rect">
            <a:avLst/>
          </a:prstGeom>
          <a:solidFill>
            <a:schemeClr val="accent2">
              <a:alpha val="5921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Shape 14"/>
          <p:cNvSpPr txBox="1"/>
          <p:nvPr/>
        </p:nvSpPr>
        <p:spPr>
          <a:xfrm rot="10800000" flipH="1">
            <a:off x="5410200" y="4198937"/>
            <a:ext cx="1965325" cy="9525"/>
          </a:xfrm>
          <a:prstGeom prst="rect">
            <a:avLst/>
          </a:prstGeom>
          <a:solidFill>
            <a:schemeClr val="accent2">
              <a:alpha val="6431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Shape 15"/>
          <p:cNvSpPr/>
          <p:nvPr/>
        </p:nvSpPr>
        <p:spPr>
          <a:xfrm>
            <a:off x="5410200" y="3962400"/>
            <a:ext cx="3063875" cy="2698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Shape 16"/>
          <p:cNvSpPr/>
          <p:nvPr/>
        </p:nvSpPr>
        <p:spPr>
          <a:xfrm>
            <a:off x="7377112" y="4060825"/>
            <a:ext cx="1600200" cy="3651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Shape 17"/>
          <p:cNvSpPr txBox="1"/>
          <p:nvPr/>
        </p:nvSpPr>
        <p:spPr>
          <a:xfrm>
            <a:off x="0" y="3649662"/>
            <a:ext cx="9144000" cy="244475"/>
          </a:xfrm>
          <a:prstGeom prst="rect">
            <a:avLst/>
          </a:prstGeom>
          <a:solidFill>
            <a:schemeClr val="accent2">
              <a:alpha val="4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Shape 18"/>
          <p:cNvSpPr txBox="1"/>
          <p:nvPr/>
        </p:nvSpPr>
        <p:spPr>
          <a:xfrm>
            <a:off x="0" y="3675062"/>
            <a:ext cx="9144000" cy="141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Shape 19"/>
          <p:cNvSpPr txBox="1"/>
          <p:nvPr/>
        </p:nvSpPr>
        <p:spPr>
          <a:xfrm rot="10800000" flipH="1">
            <a:off x="6413500" y="3643312"/>
            <a:ext cx="2730500" cy="247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Shape 20"/>
          <p:cNvSpPr txBox="1"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57200" y="2249487"/>
            <a:ext cx="8229600" cy="432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800"/>
              <a:buFont typeface="Georgia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Georgia"/>
              <a:buChar char="▫"/>
              <a:defRPr sz="2600" b="0" i="0" u="none" strike="noStrike" cap="none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⚫"/>
              <a:defRPr sz="2400" b="0" i="0" u="none" strike="noStrike" cap="none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⚫"/>
              <a:defRPr sz="2200" b="0" i="0" u="none" strike="noStrike" cap="none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000"/>
              <a:buFont typeface="Georgia"/>
              <a:buChar char="▫"/>
              <a:defRPr sz="2000" b="0" i="0" u="none" strike="noStrike" cap="none">
                <a:solidFill>
                  <a:srgbClr val="A04DA3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Georgia"/>
              <a:buChar char="▫"/>
              <a:defRPr sz="18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Georgia"/>
              <a:buChar char="▫"/>
              <a:defRPr sz="16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Georgia"/>
              <a:buChar char="◦"/>
              <a:defRPr sz="15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Georgia"/>
              <a:buChar char="◦"/>
              <a:defRPr sz="14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dt" idx="10"/>
          </p:nvPr>
        </p:nvSpPr>
        <p:spPr>
          <a:xfrm>
            <a:off x="6705600" y="4206875"/>
            <a:ext cx="96043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ftr" idx="11"/>
          </p:nvPr>
        </p:nvSpPr>
        <p:spPr>
          <a:xfrm>
            <a:off x="5410200" y="4205287"/>
            <a:ext cx="1295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8320087" y="1587"/>
            <a:ext cx="7477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/>
        </p:nvSpPr>
        <p:spPr>
          <a:xfrm>
            <a:off x="0" y="366712"/>
            <a:ext cx="9144000" cy="84137"/>
          </a:xfrm>
          <a:prstGeom prst="rect">
            <a:avLst/>
          </a:prstGeom>
          <a:solidFill>
            <a:schemeClr val="accent2">
              <a:alpha val="4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Shape 34"/>
          <p:cNvSpPr txBox="1"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Shape 35"/>
          <p:cNvSpPr txBox="1"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Shape 36"/>
          <p:cNvSpPr txBox="1"/>
          <p:nvPr/>
        </p:nvSpPr>
        <p:spPr>
          <a:xfrm rot="10800000" flipH="1">
            <a:off x="5410200" y="360362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Shape 37"/>
          <p:cNvSpPr txBox="1"/>
          <p:nvPr/>
        </p:nvSpPr>
        <p:spPr>
          <a:xfrm rot="10800000" flipH="1">
            <a:off x="5410200" y="439737"/>
            <a:ext cx="3733800" cy="180975"/>
          </a:xfrm>
          <a:prstGeom prst="rect">
            <a:avLst/>
          </a:prstGeom>
          <a:solidFill>
            <a:schemeClr val="accent2">
              <a:alpha val="4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Shape 38"/>
          <p:cNvSpPr/>
          <p:nvPr/>
        </p:nvSpPr>
        <p:spPr>
          <a:xfrm>
            <a:off x="5407025" y="496887"/>
            <a:ext cx="3063875" cy="2857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Shape 39"/>
          <p:cNvSpPr/>
          <p:nvPr/>
        </p:nvSpPr>
        <p:spPr>
          <a:xfrm>
            <a:off x="7373937" y="588962"/>
            <a:ext cx="1600200" cy="3651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Shape 40"/>
          <p:cNvSpPr txBox="1"/>
          <p:nvPr/>
        </p:nvSpPr>
        <p:spPr>
          <a:xfrm>
            <a:off x="9085262" y="-1587"/>
            <a:ext cx="57150" cy="6207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Shape 41"/>
          <p:cNvSpPr txBox="1"/>
          <p:nvPr/>
        </p:nvSpPr>
        <p:spPr>
          <a:xfrm>
            <a:off x="9043987" y="-1587"/>
            <a:ext cx="28575" cy="6207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Shape 42"/>
          <p:cNvSpPr txBox="1"/>
          <p:nvPr/>
        </p:nvSpPr>
        <p:spPr>
          <a:xfrm>
            <a:off x="9024937" y="-1587"/>
            <a:ext cx="9525" cy="6207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Shape 43"/>
          <p:cNvSpPr txBox="1"/>
          <p:nvPr/>
        </p:nvSpPr>
        <p:spPr>
          <a:xfrm>
            <a:off x="8975725" y="-1587"/>
            <a:ext cx="26987" cy="6207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Shape 44"/>
          <p:cNvSpPr txBox="1"/>
          <p:nvPr/>
        </p:nvSpPr>
        <p:spPr>
          <a:xfrm>
            <a:off x="8915400" y="0"/>
            <a:ext cx="55562" cy="5857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Shape 45"/>
          <p:cNvSpPr txBox="1"/>
          <p:nvPr/>
        </p:nvSpPr>
        <p:spPr>
          <a:xfrm>
            <a:off x="8874125" y="0"/>
            <a:ext cx="7937" cy="5857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457200" y="2249487"/>
            <a:ext cx="8229600" cy="432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800"/>
              <a:buFont typeface="Georgia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Georgia"/>
              <a:buChar char="▫"/>
              <a:defRPr sz="2600" b="0" i="0" u="none" strike="noStrike" cap="none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⚫"/>
              <a:defRPr sz="2400" b="0" i="0" u="none" strike="noStrike" cap="none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⚫"/>
              <a:defRPr sz="2200" b="0" i="0" u="none" strike="noStrike" cap="none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000"/>
              <a:buFont typeface="Georgia"/>
              <a:buChar char="▫"/>
              <a:defRPr sz="2000" b="0" i="0" u="none" strike="noStrike" cap="none">
                <a:solidFill>
                  <a:srgbClr val="A04DA3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Georgia"/>
              <a:buChar char="▫"/>
              <a:defRPr sz="18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Georgia"/>
              <a:buChar char="▫"/>
              <a:defRPr sz="16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Georgia"/>
              <a:buChar char="◦"/>
              <a:defRPr sz="15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Georgia"/>
              <a:buChar char="◦"/>
              <a:defRPr sz="14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dt" idx="10"/>
          </p:nvPr>
        </p:nvSpPr>
        <p:spPr>
          <a:xfrm>
            <a:off x="6586537" y="612775"/>
            <a:ext cx="95726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ftr" idx="11"/>
          </p:nvPr>
        </p:nvSpPr>
        <p:spPr>
          <a:xfrm>
            <a:off x="5257800" y="612775"/>
            <a:ext cx="132556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8174037" y="1587"/>
            <a:ext cx="762000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ichezpravy.cz/wp-content/uploads/2014/10/jepti&#353;ky2.jpg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ctrTitle"/>
          </p:nvPr>
        </p:nvSpPr>
        <p:spPr>
          <a:xfrm>
            <a:off x="827584" y="1340768"/>
            <a:ext cx="7488832" cy="2190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D2D6"/>
              </a:buClr>
              <a:buSzPts val="1400"/>
              <a:buFont typeface="Trebuchet MS"/>
              <a:buNone/>
            </a:pPr>
            <a:r>
              <a:rPr lang="cs-CZ" sz="4000" b="1" dirty="0" smtClean="0">
                <a:solidFill>
                  <a:srgbClr val="ADD2D6"/>
                </a:solidFill>
              </a:rPr>
              <a:t>Základy </a:t>
            </a:r>
            <a:r>
              <a:rPr lang="cs-CZ" sz="4000" b="1" dirty="0" err="1" smtClean="0">
                <a:solidFill>
                  <a:srgbClr val="ADD2D6"/>
                </a:solidFill>
              </a:rPr>
              <a:t>translatologie</a:t>
            </a:r>
            <a:r>
              <a:rPr lang="cs-CZ" sz="4000" b="1" dirty="0" smtClean="0">
                <a:solidFill>
                  <a:srgbClr val="ADD2D6"/>
                </a:solidFill>
              </a:rPr>
              <a:t/>
            </a:r>
            <a:br>
              <a:rPr lang="cs-CZ" sz="4000" b="1" dirty="0" smtClean="0">
                <a:solidFill>
                  <a:srgbClr val="ADD2D6"/>
                </a:solidFill>
              </a:rPr>
            </a:br>
            <a:r>
              <a:rPr lang="cs-CZ" sz="4000" b="1" dirty="0">
                <a:solidFill>
                  <a:srgbClr val="ADD2D6"/>
                </a:solidFill>
              </a:rPr>
              <a:t/>
            </a:r>
            <a:br>
              <a:rPr lang="cs-CZ" sz="4000" b="1" dirty="0">
                <a:solidFill>
                  <a:srgbClr val="ADD2D6"/>
                </a:solidFill>
              </a:rPr>
            </a:br>
            <a:r>
              <a:rPr lang="cs-CZ" sz="3600" b="1" dirty="0" smtClean="0">
                <a:solidFill>
                  <a:srgbClr val="ADD2D6"/>
                </a:solidFill>
              </a:rPr>
              <a:t>Pohled do historie</a:t>
            </a:r>
            <a:br>
              <a:rPr lang="cs-CZ" sz="3600" b="1" dirty="0" smtClean="0">
                <a:solidFill>
                  <a:srgbClr val="ADD2D6"/>
                </a:solidFill>
              </a:rPr>
            </a:br>
            <a:r>
              <a:rPr lang="cs-CZ" sz="3600" b="1" dirty="0" smtClean="0">
                <a:solidFill>
                  <a:srgbClr val="ADD2D6"/>
                </a:solidFill>
              </a:rPr>
              <a:t>tlumočení a překladu ČZJ</a:t>
            </a:r>
            <a:r>
              <a:rPr lang="cs-CZ" sz="4000" b="1" i="0" u="none" strike="noStrike" cap="none" dirty="0" smtClean="0">
                <a:solidFill>
                  <a:srgbClr val="ADD2D6"/>
                </a:solidFill>
                <a:latin typeface="Trebuchet MS"/>
                <a:ea typeface="Trebuchet MS"/>
                <a:cs typeface="Trebuchet MS"/>
                <a:sym typeface="Trebuchet MS"/>
              </a:rPr>
              <a:t/>
            </a:r>
            <a:br>
              <a:rPr lang="cs-CZ" sz="4000" b="1" i="0" u="none" strike="noStrike" cap="none" dirty="0" smtClean="0">
                <a:solidFill>
                  <a:srgbClr val="ADD2D6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endParaRPr sz="3200" b="0" i="0" u="none" strike="noStrike" cap="none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7" name="Shape 107"/>
          <p:cNvSpPr txBox="1">
            <a:spLocks noGrp="1"/>
          </p:cNvSpPr>
          <p:nvPr>
            <p:ph type="subTitle" idx="1"/>
          </p:nvPr>
        </p:nvSpPr>
        <p:spPr>
          <a:xfrm>
            <a:off x="6300192" y="6093296"/>
            <a:ext cx="2519958" cy="504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35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4DA3"/>
              </a:buClr>
              <a:buSzPts val="2800"/>
              <a:buFont typeface="Georgia"/>
              <a:buNone/>
            </a:pPr>
            <a:r>
              <a:rPr lang="cs-CZ" sz="24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Ivana Kupčíková</a:t>
            </a:r>
            <a:endParaRPr sz="2400" b="0" i="0" u="none" strike="noStrike" cap="none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08" name="Shape 108"/>
          <p:cNvSpPr txBox="1"/>
          <p:nvPr/>
        </p:nvSpPr>
        <p:spPr>
          <a:xfrm>
            <a:off x="354012" y="5791200"/>
            <a:ext cx="2994025" cy="865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35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eorgia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6" name="Picture 2" descr="Výsledek obrázku pro knih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159924"/>
            <a:ext cx="3318404" cy="249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-108520" y="908720"/>
            <a:ext cx="9721080" cy="1008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BCC1"/>
              </a:buClr>
              <a:buSzPts val="1400"/>
              <a:buFont typeface="Trebuchet MS"/>
              <a:buNone/>
            </a:pPr>
            <a:r>
              <a:rPr lang="cs-CZ" b="1" dirty="0" smtClean="0">
                <a:solidFill>
                  <a:srgbClr val="83BCC1"/>
                </a:solidFill>
              </a:rPr>
              <a:t>Pohled do historie </a:t>
            </a:r>
            <a:br>
              <a:rPr lang="cs-CZ" b="1" dirty="0" smtClean="0">
                <a:solidFill>
                  <a:srgbClr val="83BCC1"/>
                </a:solidFill>
              </a:rPr>
            </a:br>
            <a:r>
              <a:rPr lang="cs-CZ" b="1" dirty="0" smtClean="0">
                <a:solidFill>
                  <a:srgbClr val="83BCC1"/>
                </a:solidFill>
              </a:rPr>
              <a:t>tlumočení a překladu ČZJ</a:t>
            </a:r>
            <a:endParaRPr sz="4000" b="0" i="0" u="none" strike="noStrike" cap="none" dirty="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-180528" y="1988840"/>
            <a:ext cx="9157984" cy="4535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6670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</a:pPr>
            <a:endParaRPr lang="cs-CZ" sz="800" dirty="0" smtClean="0"/>
          </a:p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r>
              <a:rPr lang="cs-CZ" sz="2600" dirty="0" smtClean="0"/>
              <a:t>1880 </a:t>
            </a:r>
            <a:r>
              <a:rPr lang="cs-CZ" sz="2600" dirty="0"/>
              <a:t>Milánský kongres -zákaz používání </a:t>
            </a:r>
            <a:r>
              <a:rPr lang="cs-CZ" sz="2600" dirty="0" smtClean="0"/>
              <a:t>ZJ ve </a:t>
            </a:r>
            <a:r>
              <a:rPr lang="cs-CZ" sz="2600" dirty="0"/>
              <a:t>vzdělávání (Evropa), nástup orální metody.</a:t>
            </a:r>
            <a:r>
              <a:rPr lang="fr-FR" sz="2600" dirty="0" smtClean="0"/>
              <a:t> </a:t>
            </a:r>
            <a:endParaRPr lang="fr-FR" sz="2600" dirty="0"/>
          </a:p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endParaRPr lang="cs-CZ" sz="2600" b="0" i="0" u="none" strike="noStrike" cap="none" dirty="0" smtClean="0">
              <a:solidFill>
                <a:schemeClr val="tx1"/>
              </a:solidFill>
              <a:sym typeface="Georgia"/>
            </a:endParaRPr>
          </a:p>
        </p:txBody>
      </p:sp>
      <p:sp>
        <p:nvSpPr>
          <p:cNvPr id="2" name="AutoShape 6" descr="Výsledek obrázku pro Charles-Michel de l ́Épé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8" descr="Výsledek obrázku pro Charles-Michel de l ́Épé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100" name="Picture 4" descr="Výsledek obrázku pro milá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212976"/>
            <a:ext cx="5136505" cy="3416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667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-108520" y="908720"/>
            <a:ext cx="9721080" cy="1008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BCC1"/>
              </a:buClr>
              <a:buSzPts val="1400"/>
              <a:buFont typeface="Trebuchet MS"/>
              <a:buNone/>
            </a:pPr>
            <a:r>
              <a:rPr lang="cs-CZ" b="1" dirty="0" smtClean="0">
                <a:solidFill>
                  <a:srgbClr val="83BCC1"/>
                </a:solidFill>
              </a:rPr>
              <a:t>Pohled do historie </a:t>
            </a:r>
            <a:br>
              <a:rPr lang="cs-CZ" b="1" dirty="0" smtClean="0">
                <a:solidFill>
                  <a:srgbClr val="83BCC1"/>
                </a:solidFill>
              </a:rPr>
            </a:br>
            <a:r>
              <a:rPr lang="cs-CZ" b="1" dirty="0" smtClean="0">
                <a:solidFill>
                  <a:srgbClr val="83BCC1"/>
                </a:solidFill>
              </a:rPr>
              <a:t>tlumočení a překladu ČZJ</a:t>
            </a:r>
            <a:endParaRPr sz="4000" b="0" i="0" u="none" strike="noStrike" cap="none" dirty="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-180528" y="1988840"/>
            <a:ext cx="9433048" cy="4535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endParaRPr lang="cs-CZ" sz="800" dirty="0">
              <a:solidFill>
                <a:schemeClr val="tx1"/>
              </a:solidFill>
            </a:endParaRPr>
          </a:p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r>
              <a:rPr lang="cs-CZ" sz="2600" dirty="0" smtClean="0">
                <a:solidFill>
                  <a:schemeClr val="accent2"/>
                </a:solidFill>
              </a:rPr>
              <a:t>Počátky podpůrných spolků</a:t>
            </a:r>
          </a:p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endParaRPr lang="cs-CZ" sz="800" dirty="0" smtClean="0">
              <a:solidFill>
                <a:schemeClr val="accent2"/>
              </a:solidFill>
            </a:endParaRPr>
          </a:p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r>
              <a:rPr lang="cs-CZ" sz="2600" b="0" i="0" u="none" strike="noStrike" cap="none" dirty="0" smtClean="0">
                <a:solidFill>
                  <a:schemeClr val="tx1"/>
                </a:solidFill>
                <a:sym typeface="Georgia"/>
              </a:rPr>
              <a:t>Výchovně vzdělávací ústavy </a:t>
            </a:r>
            <a:r>
              <a:rPr lang="cs-CZ" sz="2600" b="0" i="0" u="none" strike="noStrike" cap="none" dirty="0" smtClean="0">
                <a:solidFill>
                  <a:schemeClr val="tx1"/>
                </a:solidFill>
                <a:latin typeface="Gabriola" panose="04040605051002020D02" pitchFamily="82" charset="0"/>
                <a:cs typeface="Times New Roman"/>
                <a:sym typeface="Georgia"/>
              </a:rPr>
              <a:t>→ </a:t>
            </a:r>
            <a:r>
              <a:rPr lang="cs-CZ" sz="2600" b="0" i="0" u="none" strike="noStrike" cap="none" dirty="0" smtClean="0">
                <a:solidFill>
                  <a:schemeClr val="tx1"/>
                </a:solidFill>
                <a:latin typeface="Georgia" panose="02040502050405020303" pitchFamily="18" charset="0"/>
                <a:cs typeface="Times New Roman"/>
                <a:sym typeface="Georgia"/>
              </a:rPr>
              <a:t>zaopatřovací ústavy</a:t>
            </a:r>
          </a:p>
          <a:p>
            <a:pPr marL="26670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</a:pPr>
            <a:r>
              <a:rPr lang="cs-CZ" sz="2600" dirty="0" smtClean="0">
                <a:solidFill>
                  <a:schemeClr val="tx1"/>
                </a:solidFill>
                <a:latin typeface="Georgia" panose="02040502050405020303" pitchFamily="18" charset="0"/>
                <a:cs typeface="Times New Roman"/>
              </a:rPr>
              <a:t>	fondy a nadace při ústavech </a:t>
            </a:r>
          </a:p>
          <a:p>
            <a:pPr marL="26670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</a:pPr>
            <a:endParaRPr lang="cs-CZ" sz="800" b="0" i="0" u="none" strike="noStrike" cap="none" dirty="0">
              <a:solidFill>
                <a:schemeClr val="tx1"/>
              </a:solidFill>
              <a:latin typeface="Georgia" panose="02040502050405020303" pitchFamily="18" charset="0"/>
              <a:cs typeface="Times New Roman"/>
              <a:sym typeface="Georgia"/>
            </a:endParaRPr>
          </a:p>
          <a:p>
            <a:pPr marL="26670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</a:pPr>
            <a:r>
              <a:rPr lang="cs-CZ" sz="2600" b="0" i="0" u="none" strike="noStrike" cap="none" dirty="0" smtClean="0">
                <a:solidFill>
                  <a:schemeClr val="tx1"/>
                </a:solidFill>
                <a:latin typeface="Georgia" panose="02040502050405020303" pitchFamily="18" charset="0"/>
                <a:cs typeface="Times New Roman"/>
                <a:sym typeface="Georgia"/>
              </a:rPr>
              <a:t>22.5.1868 Spolek hluchoněmých sv. Františka </a:t>
            </a:r>
            <a:r>
              <a:rPr lang="cs-CZ" sz="2600" b="0" i="0" u="none" strike="noStrike" cap="none" dirty="0" err="1" smtClean="0">
                <a:solidFill>
                  <a:schemeClr val="tx1"/>
                </a:solidFill>
                <a:latin typeface="Georgia" panose="02040502050405020303" pitchFamily="18" charset="0"/>
                <a:cs typeface="Times New Roman"/>
                <a:sym typeface="Georgia"/>
              </a:rPr>
              <a:t>Saleského</a:t>
            </a:r>
            <a:r>
              <a:rPr lang="cs-CZ" sz="2600" b="0" i="0" u="none" strike="noStrike" cap="none" dirty="0" smtClean="0">
                <a:solidFill>
                  <a:schemeClr val="tx1"/>
                </a:solidFill>
                <a:latin typeface="Georgia" panose="02040502050405020303" pitchFamily="18" charset="0"/>
                <a:cs typeface="Times New Roman"/>
                <a:sym typeface="Georgia"/>
              </a:rPr>
              <a:t> v Praze (první spolek v Českých zemích, šestý v Evropě), </a:t>
            </a:r>
          </a:p>
          <a:p>
            <a:pPr marL="26670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</a:pPr>
            <a:r>
              <a:rPr lang="cs-CZ" sz="2600" dirty="0" smtClean="0">
                <a:solidFill>
                  <a:schemeClr val="tx1"/>
                </a:solidFill>
                <a:latin typeface="Georgia" panose="02040502050405020303" pitchFamily="18" charset="0"/>
                <a:cs typeface="Times New Roman"/>
              </a:rPr>
              <a:t>Založen na podnět Václava Koťátka, Karla Kmocha, a Josefa </a:t>
            </a:r>
            <a:r>
              <a:rPr lang="cs-CZ" sz="2600" dirty="0" err="1" smtClean="0">
                <a:solidFill>
                  <a:schemeClr val="tx1"/>
                </a:solidFill>
                <a:latin typeface="Georgia" panose="02040502050405020303" pitchFamily="18" charset="0"/>
                <a:cs typeface="Times New Roman"/>
              </a:rPr>
              <a:t>Wilczeka</a:t>
            </a:r>
            <a:r>
              <a:rPr lang="cs-CZ" sz="2600" dirty="0" smtClean="0">
                <a:solidFill>
                  <a:schemeClr val="tx1"/>
                </a:solidFill>
                <a:latin typeface="Georgia" panose="02040502050405020303" pitchFamily="18" charset="0"/>
                <a:cs typeface="Times New Roman"/>
              </a:rPr>
              <a:t>. </a:t>
            </a:r>
          </a:p>
          <a:p>
            <a:pPr marL="26670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</a:pPr>
            <a:endParaRPr lang="cs-CZ" sz="2600" b="0" i="0" u="none" strike="noStrike" cap="none" dirty="0">
              <a:solidFill>
                <a:schemeClr val="tx1"/>
              </a:solidFill>
              <a:latin typeface="Georgia" panose="02040502050405020303" pitchFamily="18" charset="0"/>
              <a:cs typeface="Times New Roman"/>
              <a:sym typeface="Georgia"/>
            </a:endParaRPr>
          </a:p>
          <a:p>
            <a:pPr marL="26670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</a:pPr>
            <a:r>
              <a:rPr lang="cs-CZ" sz="2600" dirty="0" smtClean="0">
                <a:solidFill>
                  <a:schemeClr val="tx1"/>
                </a:solidFill>
                <a:latin typeface="Georgia" panose="02040502050405020303" pitchFamily="18" charset="0"/>
                <a:cs typeface="Times New Roman"/>
              </a:rPr>
              <a:t>1914 - Jirsík – podpůrný spolek neslyšících v Č. Budějovicích.  </a:t>
            </a:r>
            <a:endParaRPr lang="cs-CZ" sz="2600" b="0" i="0" u="none" strike="noStrike" cap="none" dirty="0" smtClean="0">
              <a:solidFill>
                <a:schemeClr val="tx1"/>
              </a:solidFill>
              <a:latin typeface="Georgia" panose="02040502050405020303" pitchFamily="18" charset="0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74036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-108520" y="908720"/>
            <a:ext cx="9721080" cy="1008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BCC1"/>
              </a:buClr>
              <a:buSzPts val="1400"/>
              <a:buFont typeface="Trebuchet MS"/>
              <a:buNone/>
            </a:pPr>
            <a:r>
              <a:rPr lang="cs-CZ" b="1" dirty="0" smtClean="0">
                <a:solidFill>
                  <a:srgbClr val="83BCC1"/>
                </a:solidFill>
              </a:rPr>
              <a:t>Pohled do historie </a:t>
            </a:r>
            <a:br>
              <a:rPr lang="cs-CZ" b="1" dirty="0" smtClean="0">
                <a:solidFill>
                  <a:srgbClr val="83BCC1"/>
                </a:solidFill>
              </a:rPr>
            </a:br>
            <a:r>
              <a:rPr lang="cs-CZ" b="1" dirty="0" smtClean="0">
                <a:solidFill>
                  <a:srgbClr val="83BCC1"/>
                </a:solidFill>
              </a:rPr>
              <a:t>tlumočení a překladu ČZJ</a:t>
            </a:r>
            <a:endParaRPr sz="4000" b="0" i="0" u="none" strike="noStrike" cap="none" dirty="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-180528" y="1988840"/>
            <a:ext cx="9433048" cy="4535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endParaRPr lang="cs-CZ" sz="800" dirty="0">
              <a:solidFill>
                <a:schemeClr val="tx1"/>
              </a:solidFill>
            </a:endParaRPr>
          </a:p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r>
              <a:rPr lang="cs-CZ" sz="2600" dirty="0" smtClean="0">
                <a:solidFill>
                  <a:schemeClr val="accent2"/>
                </a:solidFill>
              </a:rPr>
              <a:t>Počátky podpůrných spolků</a:t>
            </a:r>
          </a:p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endParaRPr lang="cs-CZ" sz="800" dirty="0" smtClean="0">
              <a:solidFill>
                <a:schemeClr val="accent2"/>
              </a:solidFill>
            </a:endParaRPr>
          </a:p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r>
              <a:rPr lang="cs-CZ" sz="2600" dirty="0" smtClean="0">
                <a:solidFill>
                  <a:schemeClr val="tx1"/>
                </a:solidFill>
              </a:rPr>
              <a:t>1917 Plzeňský „OUL“</a:t>
            </a:r>
          </a:p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r>
              <a:rPr lang="cs-CZ" sz="2600" b="0" i="0" u="none" strike="noStrike" cap="none" dirty="0" smtClean="0">
                <a:solidFill>
                  <a:schemeClr val="tx1"/>
                </a:solidFill>
                <a:latin typeface="Georgia" panose="02040502050405020303" pitchFamily="18" charset="0"/>
                <a:sym typeface="Georgia"/>
              </a:rPr>
              <a:t>1918 Hradec Králové</a:t>
            </a:r>
          </a:p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r>
              <a:rPr lang="cs-CZ" sz="2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1919 spolek hluchoněmých v Brně – aktivní v oblasti zaměstnávání a ubytování. </a:t>
            </a:r>
          </a:p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endParaRPr lang="cs-CZ" sz="800" dirty="0" smtClean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26670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</a:pPr>
            <a:r>
              <a:rPr lang="cs-CZ" sz="26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cs-CZ" sz="2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     </a:t>
            </a:r>
            <a:r>
              <a:rPr lang="cs-CZ" sz="2600" b="0" i="0" u="none" strike="noStrike" cap="none" dirty="0" smtClean="0">
                <a:solidFill>
                  <a:schemeClr val="tx1"/>
                </a:solidFill>
                <a:latin typeface="Georgia" panose="02040502050405020303" pitchFamily="18" charset="0"/>
                <a:sym typeface="Georgia"/>
              </a:rPr>
              <a:t>Z darů a sbírek zakoupen pozemek, především svépomocí </a:t>
            </a:r>
          </a:p>
          <a:p>
            <a:pPr marL="26670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</a:pPr>
            <a:r>
              <a:rPr lang="cs-CZ" sz="26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cs-CZ" sz="2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     </a:t>
            </a:r>
            <a:r>
              <a:rPr lang="cs-CZ" sz="2600" b="0" i="0" u="none" strike="noStrike" cap="none" dirty="0" smtClean="0">
                <a:solidFill>
                  <a:schemeClr val="tx1"/>
                </a:solidFill>
                <a:latin typeface="Georgia" panose="02040502050405020303" pitchFamily="18" charset="0"/>
                <a:sym typeface="Georgia"/>
              </a:rPr>
              <a:t>postavena útulna, slavnostní otevření  27.9.1925. </a:t>
            </a:r>
          </a:p>
        </p:txBody>
      </p:sp>
    </p:spTree>
    <p:extLst>
      <p:ext uri="{BB962C8B-B14F-4D97-AF65-F5344CB8AC3E}">
        <p14:creationId xmlns:p14="http://schemas.microsoft.com/office/powerpoint/2010/main" val="302122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-108520" y="908720"/>
            <a:ext cx="9721080" cy="1008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BCC1"/>
              </a:buClr>
              <a:buSzPts val="1400"/>
              <a:buFont typeface="Trebuchet MS"/>
              <a:buNone/>
            </a:pPr>
            <a:r>
              <a:rPr lang="cs-CZ" b="1" dirty="0" smtClean="0">
                <a:solidFill>
                  <a:srgbClr val="83BCC1"/>
                </a:solidFill>
              </a:rPr>
              <a:t>Pohled do historie </a:t>
            </a:r>
            <a:br>
              <a:rPr lang="cs-CZ" b="1" dirty="0" smtClean="0">
                <a:solidFill>
                  <a:srgbClr val="83BCC1"/>
                </a:solidFill>
              </a:rPr>
            </a:br>
            <a:r>
              <a:rPr lang="cs-CZ" b="1" dirty="0" smtClean="0">
                <a:solidFill>
                  <a:srgbClr val="83BCC1"/>
                </a:solidFill>
              </a:rPr>
              <a:t>tlumočení a překladu ČZJ</a:t>
            </a:r>
            <a:endParaRPr sz="4000" b="0" i="0" u="none" strike="noStrike" cap="none" dirty="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-180528" y="1988840"/>
            <a:ext cx="9433048" cy="4535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endParaRPr lang="cs-CZ" sz="800" dirty="0">
              <a:solidFill>
                <a:schemeClr val="tx1"/>
              </a:solidFill>
            </a:endParaRPr>
          </a:p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r>
              <a:rPr lang="cs-CZ" sz="2600" dirty="0" smtClean="0">
                <a:solidFill>
                  <a:schemeClr val="accent2"/>
                </a:solidFill>
              </a:rPr>
              <a:t>Počátky podpůrných spolků</a:t>
            </a:r>
          </a:p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endParaRPr lang="cs-CZ" sz="800" dirty="0" smtClean="0">
              <a:solidFill>
                <a:schemeClr val="accent2"/>
              </a:solidFill>
            </a:endParaRPr>
          </a:p>
          <a:p>
            <a:pPr marL="266700" lvl="0" indent="0">
              <a:buClr>
                <a:schemeClr val="accent2"/>
              </a:buClr>
              <a:buSzPts val="2600"/>
              <a:buNone/>
            </a:pPr>
            <a:endParaRPr lang="cs-CZ" sz="26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266700" lvl="0" indent="0">
              <a:buClr>
                <a:schemeClr val="accent2"/>
              </a:buClr>
              <a:buSzPts val="2600"/>
              <a:buNone/>
            </a:pPr>
            <a:endParaRPr lang="cs-CZ" sz="2600" dirty="0" smtClean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266700" lvl="0" indent="0">
              <a:buClr>
                <a:schemeClr val="accent2"/>
              </a:buClr>
              <a:buSzPts val="2600"/>
              <a:buNone/>
            </a:pPr>
            <a:endParaRPr lang="cs-CZ" sz="26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266700" lvl="0" indent="0">
              <a:buClr>
                <a:schemeClr val="accent2"/>
              </a:buClr>
              <a:buSzPts val="2600"/>
              <a:buNone/>
            </a:pPr>
            <a:endParaRPr lang="cs-CZ" sz="2600" dirty="0" smtClean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266700" lvl="0" indent="0">
              <a:buClr>
                <a:schemeClr val="accent2"/>
              </a:buClr>
              <a:buSzPts val="2600"/>
              <a:buNone/>
            </a:pPr>
            <a:endParaRPr lang="cs-CZ" sz="26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266700" lvl="0" indent="0">
              <a:buClr>
                <a:schemeClr val="accent2"/>
              </a:buClr>
              <a:buSzPts val="2600"/>
              <a:buNone/>
            </a:pPr>
            <a:endParaRPr lang="cs-CZ" sz="26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266700" lvl="0" indent="0">
              <a:buClr>
                <a:schemeClr val="accent2"/>
              </a:buClr>
              <a:buSzPts val="2600"/>
              <a:buNone/>
            </a:pPr>
            <a:endParaRPr lang="cs-CZ" sz="800" dirty="0" smtClean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266700" lvl="0" indent="0">
              <a:buClr>
                <a:schemeClr val="accent2"/>
              </a:buClr>
              <a:buSzPts val="2600"/>
              <a:buNone/>
            </a:pPr>
            <a:r>
              <a:rPr lang="cs-CZ" sz="2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1933-1937 </a:t>
            </a:r>
            <a:r>
              <a:rPr lang="cs-CZ" sz="2600" dirty="0">
                <a:solidFill>
                  <a:schemeClr val="tx1"/>
                </a:solidFill>
                <a:latin typeface="Georgia" panose="02040502050405020303" pitchFamily="18" charset="0"/>
              </a:rPr>
              <a:t>– dílny obuvníků a krejčích </a:t>
            </a:r>
          </a:p>
          <a:p>
            <a:pPr marL="266700" lvl="0" indent="0">
              <a:buClr>
                <a:schemeClr val="accent2"/>
              </a:buClr>
              <a:buSzPts val="2600"/>
              <a:buNone/>
            </a:pPr>
            <a:endParaRPr lang="cs-CZ" sz="2600" b="0" i="0" u="none" strike="noStrike" cap="none" dirty="0" smtClean="0">
              <a:solidFill>
                <a:schemeClr val="tx1"/>
              </a:solidFill>
              <a:latin typeface="Georgia" panose="02040502050405020303" pitchFamily="18" charset="0"/>
              <a:sym typeface="Georgia"/>
            </a:endParaRPr>
          </a:p>
        </p:txBody>
      </p:sp>
      <p:pic>
        <p:nvPicPr>
          <p:cNvPr id="1026" name="Picture 2" descr="Historie-1925-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80928"/>
            <a:ext cx="4314825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istorie-1925-0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715814"/>
            <a:ext cx="4201914" cy="274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710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-108520" y="908720"/>
            <a:ext cx="9721080" cy="1008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BCC1"/>
              </a:buClr>
              <a:buSzPts val="1400"/>
              <a:buFont typeface="Trebuchet MS"/>
              <a:buNone/>
            </a:pPr>
            <a:r>
              <a:rPr lang="cs-CZ" b="1" dirty="0" smtClean="0">
                <a:solidFill>
                  <a:srgbClr val="83BCC1"/>
                </a:solidFill>
              </a:rPr>
              <a:t>Pohled do historie </a:t>
            </a:r>
            <a:br>
              <a:rPr lang="cs-CZ" b="1" dirty="0" smtClean="0">
                <a:solidFill>
                  <a:srgbClr val="83BCC1"/>
                </a:solidFill>
              </a:rPr>
            </a:br>
            <a:r>
              <a:rPr lang="cs-CZ" b="1" dirty="0" smtClean="0">
                <a:solidFill>
                  <a:srgbClr val="83BCC1"/>
                </a:solidFill>
              </a:rPr>
              <a:t>tlumočení a překladu ČZJ</a:t>
            </a:r>
            <a:endParaRPr sz="4000" b="0" i="0" u="none" strike="noStrike" cap="none" dirty="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-180528" y="1988840"/>
            <a:ext cx="9433048" cy="4535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endParaRPr lang="cs-CZ" sz="800" dirty="0">
              <a:solidFill>
                <a:schemeClr val="tx1"/>
              </a:solidFill>
            </a:endParaRPr>
          </a:p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r>
              <a:rPr lang="cs-CZ" sz="2600" dirty="0" smtClean="0">
                <a:solidFill>
                  <a:schemeClr val="accent2"/>
                </a:solidFill>
              </a:rPr>
              <a:t>Počátky podpůrných spolků</a:t>
            </a:r>
          </a:p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endParaRPr lang="cs-CZ" sz="800" dirty="0" smtClean="0">
              <a:solidFill>
                <a:schemeClr val="accent2"/>
              </a:solidFill>
            </a:endParaRPr>
          </a:p>
          <a:p>
            <a:pPr marL="266700" lvl="0" indent="0">
              <a:buClr>
                <a:schemeClr val="accent2"/>
              </a:buClr>
              <a:buSzPts val="2600"/>
              <a:buNone/>
            </a:pPr>
            <a:r>
              <a:rPr lang="cs-CZ" sz="2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	1980 </a:t>
            </a:r>
            <a:r>
              <a:rPr lang="cs-CZ" sz="2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rekonstrukce</a:t>
            </a:r>
            <a:r>
              <a:rPr lang="cs-CZ" sz="2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, dostavba 2015</a:t>
            </a:r>
            <a:endParaRPr lang="cs-CZ" sz="26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26670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</a:pPr>
            <a:endParaRPr lang="cs-CZ" sz="2600" b="0" i="0" u="none" strike="noStrike" cap="none" dirty="0" smtClean="0">
              <a:solidFill>
                <a:schemeClr val="tx1"/>
              </a:solidFill>
              <a:latin typeface="Georgia" panose="02040502050405020303" pitchFamily="18" charset="0"/>
              <a:sym typeface="Georgia"/>
            </a:endParaRPr>
          </a:p>
        </p:txBody>
      </p:sp>
      <p:pic>
        <p:nvPicPr>
          <p:cNvPr id="6" name="obrázek 3" descr="Výsledek obrázku pro CDS Brno neslyšící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92575"/>
            <a:ext cx="4104456" cy="2500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2" descr="Výsledek obrázku pro CDS Brno neslyšící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605588"/>
            <a:ext cx="3888432" cy="24877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663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-108520" y="908720"/>
            <a:ext cx="9721080" cy="1008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BCC1"/>
              </a:buClr>
              <a:buSzPts val="1400"/>
              <a:buFont typeface="Trebuchet MS"/>
              <a:buNone/>
            </a:pPr>
            <a:r>
              <a:rPr lang="cs-CZ" b="1" dirty="0" smtClean="0">
                <a:solidFill>
                  <a:srgbClr val="83BCC1"/>
                </a:solidFill>
              </a:rPr>
              <a:t>Pohled do historie </a:t>
            </a:r>
            <a:br>
              <a:rPr lang="cs-CZ" b="1" dirty="0" smtClean="0">
                <a:solidFill>
                  <a:srgbClr val="83BCC1"/>
                </a:solidFill>
              </a:rPr>
            </a:br>
            <a:r>
              <a:rPr lang="cs-CZ" b="1" dirty="0" smtClean="0">
                <a:solidFill>
                  <a:srgbClr val="83BCC1"/>
                </a:solidFill>
              </a:rPr>
              <a:t>tlumočení a překladu ČZJ</a:t>
            </a:r>
            <a:endParaRPr sz="4000" b="0" i="0" u="none" strike="noStrike" cap="none" dirty="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-180528" y="1988840"/>
            <a:ext cx="9433048" cy="4535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endParaRPr lang="cs-CZ" sz="800" dirty="0">
              <a:solidFill>
                <a:schemeClr val="tx1"/>
              </a:solidFill>
            </a:endParaRPr>
          </a:p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r>
              <a:rPr lang="cs-CZ" sz="2600" dirty="0" smtClean="0">
                <a:solidFill>
                  <a:schemeClr val="accent2"/>
                </a:solidFill>
              </a:rPr>
              <a:t>Spolky</a:t>
            </a:r>
          </a:p>
          <a:p>
            <a:pPr marL="723900" lvl="0" indent="-457200">
              <a:buClr>
                <a:schemeClr val="accent2"/>
              </a:buClr>
              <a:buSzPts val="2600"/>
              <a:buFontTx/>
              <a:buChar char="-"/>
            </a:pPr>
            <a:r>
              <a:rPr lang="cs-CZ" sz="2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po r. 1918 vedle podpůrných spolků, i spolky sportovní, turistické, divadelní, </a:t>
            </a:r>
          </a:p>
          <a:p>
            <a:pPr marL="723900" lvl="0" indent="-457200">
              <a:buClr>
                <a:schemeClr val="accent2"/>
              </a:buClr>
              <a:buSzPts val="2600"/>
              <a:buFontTx/>
              <a:buChar char="-"/>
            </a:pPr>
            <a:r>
              <a:rPr lang="cs-CZ" sz="2600" dirty="0">
                <a:solidFill>
                  <a:schemeClr val="tx1"/>
                </a:solidFill>
                <a:latin typeface="Georgia" panose="02040502050405020303" pitchFamily="18" charset="0"/>
              </a:rPr>
              <a:t>n</a:t>
            </a:r>
            <a:r>
              <a:rPr lang="cs-CZ" sz="2600" b="0" i="0" u="none" strike="noStrike" cap="none" dirty="0" smtClean="0">
                <a:solidFill>
                  <a:schemeClr val="tx1"/>
                </a:solidFill>
                <a:latin typeface="Georgia" panose="02040502050405020303" pitchFamily="18" charset="0"/>
                <a:sym typeface="Georgia"/>
              </a:rPr>
              <a:t>eúspěšné snahy o sjednocení, </a:t>
            </a:r>
          </a:p>
          <a:p>
            <a:pPr marL="723900" lvl="0" indent="-457200">
              <a:buClr>
                <a:schemeClr val="accent2"/>
              </a:buClr>
              <a:buSzPts val="2600"/>
              <a:buFontTx/>
              <a:buChar char="-"/>
            </a:pPr>
            <a:r>
              <a:rPr lang="cs-CZ" sz="2600" dirty="0">
                <a:solidFill>
                  <a:schemeClr val="tx1"/>
                </a:solidFill>
                <a:latin typeface="Georgia" panose="02040502050405020303" pitchFamily="18" charset="0"/>
              </a:rPr>
              <a:t>n</a:t>
            </a:r>
            <a:r>
              <a:rPr lang="cs-CZ" sz="2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ejednotnost až do Protektorátu Čechy a Morava, </a:t>
            </a:r>
          </a:p>
          <a:p>
            <a:pPr marL="723900" lvl="0" indent="-457200">
              <a:buClr>
                <a:schemeClr val="accent2"/>
              </a:buClr>
              <a:buSzPts val="2600"/>
              <a:buFontTx/>
              <a:buChar char="-"/>
            </a:pPr>
            <a:r>
              <a:rPr lang="cs-CZ" sz="2600" b="0" i="0" u="none" strike="noStrike" cap="none" dirty="0" smtClean="0">
                <a:solidFill>
                  <a:schemeClr val="tx1"/>
                </a:solidFill>
                <a:latin typeface="Georgia" panose="02040502050405020303" pitchFamily="18" charset="0"/>
                <a:sym typeface="Georgia"/>
              </a:rPr>
              <a:t>2.sv.v. spolková činnost zakázána, </a:t>
            </a:r>
          </a:p>
          <a:p>
            <a:pPr marL="723900" lvl="0" indent="-457200">
              <a:buClr>
                <a:schemeClr val="accent2"/>
              </a:buClr>
              <a:buSzPts val="2600"/>
              <a:buFontTx/>
              <a:buChar char="-"/>
            </a:pPr>
            <a:r>
              <a:rPr lang="cs-CZ" sz="2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Únor 1948 komunismus, 25., 26.6.1949 slučovací sjezd </a:t>
            </a:r>
          </a:p>
          <a:p>
            <a:pPr marL="266700" lvl="0" indent="0">
              <a:buClr>
                <a:schemeClr val="accent2"/>
              </a:buClr>
              <a:buSzPts val="2600"/>
              <a:buNone/>
            </a:pPr>
            <a:r>
              <a:rPr lang="cs-CZ" sz="26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cs-CZ" sz="2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    Ústřední jednota invalidů a Družina válečných poškozenců</a:t>
            </a:r>
          </a:p>
          <a:p>
            <a:pPr marL="266700" lvl="0" indent="0">
              <a:buClr>
                <a:schemeClr val="accent2"/>
              </a:buClr>
              <a:buSzPts val="2600"/>
              <a:buNone/>
            </a:pPr>
            <a:r>
              <a:rPr lang="cs-CZ" sz="26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cs-CZ" sz="2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    p</a:t>
            </a:r>
            <a:r>
              <a:rPr lang="cs-CZ" sz="2600" b="0" i="0" u="none" strike="noStrike" cap="none" dirty="0" smtClean="0">
                <a:solidFill>
                  <a:schemeClr val="tx1"/>
                </a:solidFill>
                <a:latin typeface="Georgia" panose="02040502050405020303" pitchFamily="18" charset="0"/>
                <a:sym typeface="Georgia"/>
              </a:rPr>
              <a:t>olitická kontrola, tvořivá práce ve prospěch všech. </a:t>
            </a:r>
          </a:p>
          <a:p>
            <a:pPr marL="266700" lvl="0" indent="0">
              <a:buClr>
                <a:schemeClr val="accent2"/>
              </a:buClr>
              <a:buSzPts val="2600"/>
              <a:buNone/>
            </a:pPr>
            <a:r>
              <a:rPr lang="cs-CZ" sz="2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     Výrobní družstvo DRUTĚVA, nejmenší pozornost osvěta, </a:t>
            </a:r>
          </a:p>
          <a:p>
            <a:pPr marL="266700" lvl="0" indent="0">
              <a:buClr>
                <a:schemeClr val="accent2"/>
              </a:buClr>
              <a:buSzPts val="2600"/>
              <a:buNone/>
            </a:pPr>
            <a:r>
              <a:rPr lang="cs-CZ" sz="26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cs-CZ" sz="2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     vzdělávání</a:t>
            </a:r>
            <a:endParaRPr lang="cs-CZ" sz="2600" b="0" i="0" u="none" strike="noStrike" cap="none" dirty="0" smtClean="0">
              <a:solidFill>
                <a:schemeClr val="tx1"/>
              </a:solidFill>
              <a:latin typeface="Georgia" panose="02040502050405020303" pitchFamily="18" charset="0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13022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-108520" y="908720"/>
            <a:ext cx="9721080" cy="1008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BCC1"/>
              </a:buClr>
              <a:buSzPts val="1400"/>
              <a:buFont typeface="Trebuchet MS"/>
              <a:buNone/>
            </a:pPr>
            <a:r>
              <a:rPr lang="cs-CZ" b="1" dirty="0" smtClean="0">
                <a:solidFill>
                  <a:srgbClr val="83BCC1"/>
                </a:solidFill>
              </a:rPr>
              <a:t>Pohled do historie </a:t>
            </a:r>
            <a:br>
              <a:rPr lang="cs-CZ" b="1" dirty="0" smtClean="0">
                <a:solidFill>
                  <a:srgbClr val="83BCC1"/>
                </a:solidFill>
              </a:rPr>
            </a:br>
            <a:r>
              <a:rPr lang="cs-CZ" b="1" dirty="0" smtClean="0">
                <a:solidFill>
                  <a:srgbClr val="83BCC1"/>
                </a:solidFill>
              </a:rPr>
              <a:t>tlumočení a překladu ČZJ</a:t>
            </a:r>
            <a:endParaRPr sz="4000" b="0" i="0" u="none" strike="noStrike" cap="none" dirty="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-180528" y="1988840"/>
            <a:ext cx="9433048" cy="4535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6670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</a:pPr>
            <a:endParaRPr lang="cs-CZ" sz="2600" dirty="0">
              <a:solidFill>
                <a:schemeClr val="tx1"/>
              </a:solidFill>
            </a:endParaRPr>
          </a:p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endParaRPr lang="cs-CZ" sz="2600" dirty="0" smtClean="0">
              <a:solidFill>
                <a:schemeClr val="tx1"/>
              </a:solidFill>
            </a:endParaRPr>
          </a:p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endParaRPr lang="cs-CZ" sz="2600" dirty="0">
              <a:solidFill>
                <a:schemeClr val="tx1"/>
              </a:solidFill>
            </a:endParaRPr>
          </a:p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endParaRPr lang="cs-CZ" sz="2600" dirty="0" smtClean="0">
              <a:solidFill>
                <a:schemeClr val="tx1"/>
              </a:solidFill>
            </a:endParaRPr>
          </a:p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endParaRPr lang="cs-CZ" sz="2600" dirty="0">
              <a:solidFill>
                <a:schemeClr val="tx1"/>
              </a:solidFill>
            </a:endParaRPr>
          </a:p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endParaRPr lang="cs-CZ" sz="2600" dirty="0" smtClean="0">
              <a:solidFill>
                <a:schemeClr val="tx1"/>
              </a:solidFill>
            </a:endParaRPr>
          </a:p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endParaRPr lang="cs-CZ" sz="2600" dirty="0">
              <a:solidFill>
                <a:schemeClr val="tx1"/>
              </a:solidFill>
            </a:endParaRPr>
          </a:p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endParaRPr lang="cs-CZ" sz="2600" dirty="0" smtClean="0">
              <a:solidFill>
                <a:schemeClr val="tx1"/>
              </a:solidFill>
            </a:endParaRPr>
          </a:p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endParaRPr lang="cs-CZ" sz="2600" dirty="0">
              <a:solidFill>
                <a:schemeClr val="tx1"/>
              </a:solidFill>
            </a:endParaRPr>
          </a:p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endParaRPr lang="cs-CZ" sz="2600" dirty="0" smtClean="0">
              <a:solidFill>
                <a:schemeClr val="tx1"/>
              </a:solidFill>
            </a:endParaRPr>
          </a:p>
          <a:p>
            <a:pPr marL="26670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</a:pPr>
            <a:r>
              <a:rPr lang="cs-CZ" sz="2600" dirty="0" smtClean="0">
                <a:solidFill>
                  <a:schemeClr val="tx1"/>
                </a:solidFill>
              </a:rPr>
              <a:t>				  do r. 1955</a:t>
            </a:r>
            <a:endParaRPr lang="cs-CZ" sz="2600" dirty="0">
              <a:solidFill>
                <a:schemeClr val="tx1"/>
              </a:solidFill>
            </a:endParaRPr>
          </a:p>
        </p:txBody>
      </p:sp>
      <p:pic>
        <p:nvPicPr>
          <p:cNvPr id="4" name="Obrázek 3" descr="jeptišky2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204864"/>
            <a:ext cx="5616624" cy="4248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85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-108520" y="908720"/>
            <a:ext cx="9721080" cy="1008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BCC1"/>
              </a:buClr>
              <a:buSzPts val="1400"/>
              <a:buFont typeface="Trebuchet MS"/>
              <a:buNone/>
            </a:pPr>
            <a:r>
              <a:rPr lang="cs-CZ" b="1" dirty="0" smtClean="0">
                <a:solidFill>
                  <a:srgbClr val="83BCC1"/>
                </a:solidFill>
              </a:rPr>
              <a:t>Pohled do historie </a:t>
            </a:r>
            <a:br>
              <a:rPr lang="cs-CZ" b="1" dirty="0" smtClean="0">
                <a:solidFill>
                  <a:srgbClr val="83BCC1"/>
                </a:solidFill>
              </a:rPr>
            </a:br>
            <a:r>
              <a:rPr lang="cs-CZ" b="1" dirty="0" smtClean="0">
                <a:solidFill>
                  <a:srgbClr val="83BCC1"/>
                </a:solidFill>
              </a:rPr>
              <a:t>tlumočení a překladu ČZJ</a:t>
            </a:r>
            <a:endParaRPr sz="4000" b="0" i="0" u="none" strike="noStrike" cap="none" dirty="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-252536" y="1988840"/>
            <a:ext cx="9577064" cy="4535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r>
              <a:rPr lang="cs-CZ" sz="2600" dirty="0" smtClean="0">
                <a:solidFill>
                  <a:schemeClr val="accent2"/>
                </a:solidFill>
              </a:rPr>
              <a:t>Spolky</a:t>
            </a:r>
          </a:p>
          <a:p>
            <a:pPr marL="266700" lvl="0" indent="0">
              <a:buClr>
                <a:schemeClr val="accent2"/>
              </a:buClr>
              <a:buSzPts val="2600"/>
              <a:buNone/>
            </a:pPr>
            <a:r>
              <a:rPr lang="cs-CZ" sz="2600" dirty="0" smtClean="0">
                <a:solidFill>
                  <a:schemeClr val="accent2"/>
                </a:solidFill>
              </a:rPr>
              <a:t>- </a:t>
            </a:r>
            <a:r>
              <a:rPr lang="cs-CZ" sz="2600" dirty="0">
                <a:solidFill>
                  <a:schemeClr val="tx1"/>
                </a:solidFill>
              </a:rPr>
              <a:t>ÚJI vydává - Zpravodaj </a:t>
            </a:r>
            <a:r>
              <a:rPr lang="cs-CZ" sz="2600" dirty="0" smtClean="0">
                <a:solidFill>
                  <a:schemeClr val="tx1"/>
                </a:solidFill>
              </a:rPr>
              <a:t>- </a:t>
            </a:r>
            <a:r>
              <a:rPr lang="cs-CZ" sz="2600" dirty="0" err="1">
                <a:solidFill>
                  <a:schemeClr val="tx1"/>
                </a:solidFill>
              </a:rPr>
              <a:t>inf</a:t>
            </a:r>
            <a:r>
              <a:rPr lang="cs-CZ" sz="2600" dirty="0">
                <a:solidFill>
                  <a:schemeClr val="tx1"/>
                </a:solidFill>
              </a:rPr>
              <a:t>. o invaliditě, </a:t>
            </a:r>
          </a:p>
          <a:p>
            <a:pPr marL="2095500" lvl="4" indent="0">
              <a:buNone/>
            </a:pPr>
            <a:r>
              <a:rPr lang="cs-CZ" sz="2600" dirty="0">
                <a:solidFill>
                  <a:schemeClr val="tx1"/>
                </a:solidFill>
              </a:rPr>
              <a:t> </a:t>
            </a:r>
            <a:r>
              <a:rPr lang="cs-CZ" sz="2600" dirty="0" smtClean="0">
                <a:solidFill>
                  <a:schemeClr val="tx1"/>
                </a:solidFill>
              </a:rPr>
              <a:t> - </a:t>
            </a:r>
            <a:r>
              <a:rPr lang="cs-CZ" sz="2600" dirty="0">
                <a:solidFill>
                  <a:schemeClr val="tx1"/>
                </a:solidFill>
              </a:rPr>
              <a:t>Práce invalidů </a:t>
            </a:r>
            <a:r>
              <a:rPr lang="cs-CZ" sz="2600" dirty="0" smtClean="0">
                <a:solidFill>
                  <a:schemeClr val="tx1"/>
                </a:solidFill>
              </a:rPr>
              <a:t>- </a:t>
            </a:r>
            <a:r>
              <a:rPr lang="cs-CZ" sz="2600" dirty="0">
                <a:solidFill>
                  <a:schemeClr val="tx1"/>
                </a:solidFill>
              </a:rPr>
              <a:t>ocenění pracovníků, </a:t>
            </a:r>
          </a:p>
          <a:p>
            <a:pPr marL="2095500" lvl="4" indent="0">
              <a:buNone/>
            </a:pPr>
            <a:r>
              <a:rPr lang="cs-CZ" sz="2600" dirty="0">
                <a:solidFill>
                  <a:schemeClr val="tx1"/>
                </a:solidFill>
              </a:rPr>
              <a:t>  </a:t>
            </a:r>
            <a:r>
              <a:rPr lang="cs-CZ" sz="2600" dirty="0" smtClean="0">
                <a:solidFill>
                  <a:schemeClr val="tx1"/>
                </a:solidFill>
              </a:rPr>
              <a:t>- </a:t>
            </a:r>
            <a:r>
              <a:rPr lang="cs-CZ" sz="2600" dirty="0">
                <a:solidFill>
                  <a:schemeClr val="tx1"/>
                </a:solidFill>
              </a:rPr>
              <a:t>Zora </a:t>
            </a:r>
            <a:r>
              <a:rPr lang="cs-CZ" sz="2600" dirty="0" smtClean="0">
                <a:solidFill>
                  <a:schemeClr val="tx1"/>
                </a:solidFill>
              </a:rPr>
              <a:t>- v </a:t>
            </a:r>
            <a:r>
              <a:rPr lang="cs-CZ" sz="2600" dirty="0">
                <a:solidFill>
                  <a:schemeClr val="tx1"/>
                </a:solidFill>
              </a:rPr>
              <a:t>Braillově písmu. </a:t>
            </a:r>
            <a:endParaRPr lang="cs-CZ" sz="2600" dirty="0" smtClean="0">
              <a:solidFill>
                <a:schemeClr val="accent2"/>
              </a:solidFill>
            </a:endParaRPr>
          </a:p>
          <a:p>
            <a:pPr marL="723900" indent="-457200">
              <a:buClr>
                <a:schemeClr val="accent2"/>
              </a:buClr>
              <a:buSzPts val="2600"/>
              <a:buFontTx/>
              <a:buChar char="-"/>
            </a:pPr>
            <a:r>
              <a:rPr lang="cs-CZ" sz="2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Na sjezdu 7.6.1952 </a:t>
            </a:r>
            <a:r>
              <a:rPr lang="cs-CZ" sz="2600" dirty="0">
                <a:solidFill>
                  <a:schemeClr val="tx1"/>
                </a:solidFill>
                <a:latin typeface="Georgia" panose="02040502050405020303" pitchFamily="18" charset="0"/>
              </a:rPr>
              <a:t>Vznik Svazu Československých </a:t>
            </a:r>
            <a:r>
              <a:rPr lang="cs-CZ" sz="2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invalidů</a:t>
            </a:r>
          </a:p>
          <a:p>
            <a:pPr marL="266700" indent="0">
              <a:buClr>
                <a:schemeClr val="accent2"/>
              </a:buClr>
              <a:buSzPts val="2600"/>
              <a:buNone/>
            </a:pPr>
            <a:r>
              <a:rPr lang="cs-CZ" sz="2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	- Svaz SP, TP, ZP, nově civilizační </a:t>
            </a:r>
            <a:r>
              <a:rPr lang="cs-CZ" sz="2600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onem</a:t>
            </a:r>
            <a:r>
              <a:rPr lang="cs-CZ" sz="2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. </a:t>
            </a:r>
            <a:endParaRPr lang="cs-CZ" sz="26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723900" lvl="0" indent="-457200">
              <a:buClr>
                <a:schemeClr val="accent2"/>
              </a:buClr>
              <a:buSzPts val="2600"/>
              <a:buFontTx/>
              <a:buChar char="-"/>
            </a:pPr>
            <a:r>
              <a:rPr lang="cs-CZ" sz="2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21.8.1968 okupace, v popředí ekonomické, sociální a politické zájmy, popírání existence různorodých potřeb a specifických zájmů</a:t>
            </a:r>
          </a:p>
          <a:p>
            <a:pPr marL="723900" lvl="0" indent="-457200">
              <a:buClr>
                <a:schemeClr val="accent2"/>
              </a:buClr>
              <a:buSzPts val="2600"/>
              <a:buFontTx/>
              <a:buChar char="-"/>
            </a:pPr>
            <a:r>
              <a:rPr lang="cs-CZ" sz="2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1969 změna na Svaz invalidů (ČR, SR a federální)</a:t>
            </a:r>
          </a:p>
          <a:p>
            <a:pPr marL="723900" lvl="0" indent="-457200">
              <a:buClr>
                <a:schemeClr val="accent2"/>
              </a:buClr>
              <a:buSzPts val="2600"/>
              <a:buFontTx/>
              <a:buChar char="-"/>
            </a:pPr>
            <a:r>
              <a:rPr lang="cs-CZ" sz="2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1974 zrušení Svazů SP, ZP, TZ a vnitřně, pouze do výbory</a:t>
            </a:r>
          </a:p>
        </p:txBody>
      </p:sp>
    </p:spTree>
    <p:extLst>
      <p:ext uri="{BB962C8B-B14F-4D97-AF65-F5344CB8AC3E}">
        <p14:creationId xmlns:p14="http://schemas.microsoft.com/office/powerpoint/2010/main" val="392250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-108520" y="908720"/>
            <a:ext cx="9721080" cy="1008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BCC1"/>
              </a:buClr>
              <a:buSzPts val="1400"/>
              <a:buFont typeface="Trebuchet MS"/>
              <a:buNone/>
            </a:pPr>
            <a:r>
              <a:rPr lang="cs-CZ" b="1" dirty="0" smtClean="0">
                <a:solidFill>
                  <a:srgbClr val="83BCC1"/>
                </a:solidFill>
              </a:rPr>
              <a:t>Pohled do historie </a:t>
            </a:r>
            <a:br>
              <a:rPr lang="cs-CZ" b="1" dirty="0" smtClean="0">
                <a:solidFill>
                  <a:srgbClr val="83BCC1"/>
                </a:solidFill>
              </a:rPr>
            </a:br>
            <a:r>
              <a:rPr lang="cs-CZ" b="1" dirty="0" smtClean="0">
                <a:solidFill>
                  <a:srgbClr val="83BCC1"/>
                </a:solidFill>
              </a:rPr>
              <a:t>tlumočení a překladu ČZJ</a:t>
            </a:r>
            <a:endParaRPr sz="4000" b="0" i="0" u="none" strike="noStrike" cap="none" dirty="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-180528" y="1988840"/>
            <a:ext cx="9433048" cy="4535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r>
              <a:rPr lang="cs-CZ" sz="2600" dirty="0" smtClean="0">
                <a:solidFill>
                  <a:schemeClr val="accent2"/>
                </a:solidFill>
              </a:rPr>
              <a:t>Spolky</a:t>
            </a:r>
          </a:p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Tx/>
              <a:buChar char="-"/>
            </a:pPr>
            <a:r>
              <a:rPr lang="cs-CZ" sz="2600" dirty="0" smtClean="0">
                <a:solidFill>
                  <a:schemeClr val="tx1"/>
                </a:solidFill>
              </a:rPr>
              <a:t>1970 META (80% OZP, z toho 20% těžce ZP) </a:t>
            </a:r>
          </a:p>
          <a:p>
            <a:pPr marL="723900" lvl="0" indent="-457200">
              <a:buClr>
                <a:schemeClr val="accent2"/>
              </a:buClr>
              <a:buSzPts val="2600"/>
              <a:buFontTx/>
              <a:buChar char="-"/>
            </a:pPr>
            <a:r>
              <a:rPr lang="cs-CZ" sz="2600" dirty="0" smtClean="0">
                <a:solidFill>
                  <a:schemeClr val="tx1"/>
                </a:solidFill>
              </a:rPr>
              <a:t>1979 pravidelné televizní vysílání pro neslyšící </a:t>
            </a:r>
          </a:p>
          <a:p>
            <a:pPr marL="723900" lvl="0" indent="-457200">
              <a:buClr>
                <a:schemeClr val="accent2"/>
              </a:buClr>
              <a:buSzPts val="2600"/>
              <a:buFontTx/>
              <a:buChar char="-"/>
            </a:pPr>
            <a:r>
              <a:rPr lang="cs-CZ" sz="2600" dirty="0">
                <a:solidFill>
                  <a:schemeClr val="tx1"/>
                </a:solidFill>
                <a:latin typeface="Georgia" panose="02040502050405020303" pitchFamily="18" charset="0"/>
              </a:rPr>
              <a:t>č</a:t>
            </a:r>
            <a:r>
              <a:rPr lang="cs-CZ" sz="2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as. Gong, Elán</a:t>
            </a:r>
          </a:p>
          <a:p>
            <a:pPr marL="723900" lvl="0" indent="-457200">
              <a:buClr>
                <a:schemeClr val="accent2"/>
              </a:buClr>
              <a:buSzPts val="2600"/>
              <a:buFontTx/>
              <a:buChar char="-"/>
            </a:pPr>
            <a:r>
              <a:rPr lang="cs-CZ" sz="2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Vznik klubů a spolků, cca do 80.let tlumočení jako dobrovolná činnost, po práci, zdarma, za naturálie, </a:t>
            </a:r>
          </a:p>
          <a:p>
            <a:pPr marL="723900" lvl="0" indent="-457200">
              <a:buClr>
                <a:schemeClr val="accent2"/>
              </a:buClr>
              <a:buSzPts val="2600"/>
              <a:buFontTx/>
              <a:buChar char="-"/>
            </a:pPr>
            <a:r>
              <a:rPr lang="cs-CZ" sz="2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Zaměstnávání prvních tlumočníků (HPP, dohody) od r. 1981 </a:t>
            </a:r>
            <a:r>
              <a:rPr lang="cs-CZ" sz="2600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vyhl</a:t>
            </a:r>
            <a:r>
              <a:rPr lang="cs-CZ" sz="2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. 15Kč/hod. </a:t>
            </a:r>
          </a:p>
          <a:p>
            <a:pPr marL="723900" lvl="0" indent="-457200">
              <a:buClr>
                <a:schemeClr val="accent2"/>
              </a:buClr>
              <a:buSzPts val="2600"/>
              <a:buFontTx/>
              <a:buChar char="-"/>
            </a:pPr>
            <a:r>
              <a:rPr lang="cs-CZ" sz="2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Plán SI - od r. 1973 zajistit tlumočení ve všech oblastních ZO</a:t>
            </a:r>
          </a:p>
        </p:txBody>
      </p:sp>
    </p:spTree>
    <p:extLst>
      <p:ext uri="{BB962C8B-B14F-4D97-AF65-F5344CB8AC3E}">
        <p14:creationId xmlns:p14="http://schemas.microsoft.com/office/powerpoint/2010/main" val="51498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-108520" y="908720"/>
            <a:ext cx="9721080" cy="1008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BCC1"/>
              </a:buClr>
              <a:buSzPts val="1400"/>
              <a:buFont typeface="Trebuchet MS"/>
              <a:buNone/>
            </a:pPr>
            <a:r>
              <a:rPr lang="cs-CZ" b="1" dirty="0" smtClean="0">
                <a:solidFill>
                  <a:srgbClr val="83BCC1"/>
                </a:solidFill>
              </a:rPr>
              <a:t>Pohled do historie </a:t>
            </a:r>
            <a:br>
              <a:rPr lang="cs-CZ" b="1" dirty="0" smtClean="0">
                <a:solidFill>
                  <a:srgbClr val="83BCC1"/>
                </a:solidFill>
              </a:rPr>
            </a:br>
            <a:r>
              <a:rPr lang="cs-CZ" b="1" dirty="0" smtClean="0">
                <a:solidFill>
                  <a:srgbClr val="83BCC1"/>
                </a:solidFill>
              </a:rPr>
              <a:t>tlumočení a překladu ČZJ</a:t>
            </a:r>
            <a:endParaRPr sz="4000" b="0" i="0" u="none" strike="noStrike" cap="none" dirty="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-180528" y="1988840"/>
            <a:ext cx="9433048" cy="4535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r>
              <a:rPr lang="cs-CZ" sz="2600" dirty="0" smtClean="0">
                <a:solidFill>
                  <a:schemeClr val="accent2"/>
                </a:solidFill>
              </a:rPr>
              <a:t>Spolky</a:t>
            </a:r>
          </a:p>
          <a:p>
            <a:pPr marL="26670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</a:pPr>
            <a:r>
              <a:rPr lang="cs-CZ" sz="2600" dirty="0" smtClean="0">
                <a:solidFill>
                  <a:schemeClr val="tx1"/>
                </a:solidFill>
              </a:rPr>
              <a:t>- Kategorizace tlumočníků: </a:t>
            </a:r>
          </a:p>
          <a:p>
            <a:pPr marL="266700" lvl="0" indent="0">
              <a:buClr>
                <a:schemeClr val="accent2"/>
              </a:buClr>
              <a:buSzPts val="2600"/>
              <a:buNone/>
            </a:pPr>
            <a:r>
              <a:rPr lang="cs-CZ" sz="2600" dirty="0" smtClean="0">
                <a:solidFill>
                  <a:schemeClr val="tx1"/>
                </a:solidFill>
              </a:rPr>
              <a:t>	3</a:t>
            </a:r>
            <a:r>
              <a:rPr lang="cs-CZ" sz="2600" dirty="0">
                <a:solidFill>
                  <a:schemeClr val="tx1"/>
                </a:solidFill>
              </a:rPr>
              <a:t>. kategorie </a:t>
            </a:r>
            <a:r>
              <a:rPr lang="cs-CZ" sz="2600" dirty="0" smtClean="0">
                <a:solidFill>
                  <a:schemeClr val="tx1"/>
                </a:solidFill>
              </a:rPr>
              <a:t>- </a:t>
            </a:r>
            <a:r>
              <a:rPr lang="cs-CZ" sz="2600" dirty="0">
                <a:solidFill>
                  <a:schemeClr val="tx1"/>
                </a:solidFill>
              </a:rPr>
              <a:t>převážně komunitní tlumočení </a:t>
            </a:r>
            <a:r>
              <a:rPr lang="cs-CZ" sz="2600" dirty="0" smtClean="0">
                <a:solidFill>
                  <a:schemeClr val="tx1"/>
                </a:solidFill>
              </a:rPr>
              <a:t> 	(začátečníci, mírně </a:t>
            </a:r>
            <a:r>
              <a:rPr lang="cs-CZ" sz="2600" dirty="0">
                <a:solidFill>
                  <a:schemeClr val="tx1"/>
                </a:solidFill>
              </a:rPr>
              <a:t>pokročilí</a:t>
            </a:r>
            <a:r>
              <a:rPr lang="cs-CZ" sz="2600" dirty="0" smtClean="0">
                <a:solidFill>
                  <a:schemeClr val="tx1"/>
                </a:solidFill>
              </a:rPr>
              <a:t>)</a:t>
            </a:r>
          </a:p>
          <a:p>
            <a:pPr marL="266700" lvl="0" indent="0">
              <a:buClr>
                <a:schemeClr val="accent2"/>
              </a:buClr>
              <a:buSzPts val="2600"/>
              <a:buNone/>
            </a:pPr>
            <a:endParaRPr lang="cs-CZ" sz="800" dirty="0">
              <a:solidFill>
                <a:schemeClr val="tx1"/>
              </a:solidFill>
            </a:endParaRPr>
          </a:p>
          <a:p>
            <a:pPr marL="266700" lvl="0" indent="0">
              <a:buClr>
                <a:schemeClr val="accent2"/>
              </a:buClr>
              <a:buSzPts val="2600"/>
              <a:buNone/>
            </a:pPr>
            <a:r>
              <a:rPr lang="cs-CZ" sz="2600" dirty="0">
                <a:solidFill>
                  <a:schemeClr val="tx1"/>
                </a:solidFill>
              </a:rPr>
              <a:t>	</a:t>
            </a:r>
            <a:r>
              <a:rPr lang="cs-CZ" sz="2600" dirty="0" smtClean="0">
                <a:solidFill>
                  <a:schemeClr val="tx1"/>
                </a:solidFill>
              </a:rPr>
              <a:t>2</a:t>
            </a:r>
            <a:r>
              <a:rPr lang="cs-CZ" sz="2600" dirty="0">
                <a:solidFill>
                  <a:schemeClr val="tx1"/>
                </a:solidFill>
              </a:rPr>
              <a:t>. kategorie </a:t>
            </a:r>
            <a:r>
              <a:rPr lang="cs-CZ" sz="2600" dirty="0" smtClean="0">
                <a:solidFill>
                  <a:schemeClr val="tx1"/>
                </a:solidFill>
              </a:rPr>
              <a:t>- </a:t>
            </a:r>
            <a:r>
              <a:rPr lang="cs-CZ" sz="2600" dirty="0">
                <a:solidFill>
                  <a:schemeClr val="tx1"/>
                </a:solidFill>
              </a:rPr>
              <a:t>komunitní tlumočení, tlumočení na </a:t>
            </a:r>
            <a:r>
              <a:rPr lang="cs-CZ" sz="2600" dirty="0" smtClean="0">
                <a:solidFill>
                  <a:schemeClr val="tx1"/>
                </a:solidFill>
              </a:rPr>
              <a:t>	úřadech, menší </a:t>
            </a:r>
            <a:r>
              <a:rPr lang="cs-CZ" sz="2600" dirty="0">
                <a:solidFill>
                  <a:schemeClr val="tx1"/>
                </a:solidFill>
              </a:rPr>
              <a:t>konference, schůze, přednášky ve </a:t>
            </a:r>
            <a:r>
              <a:rPr lang="cs-CZ" sz="2600" dirty="0" smtClean="0">
                <a:solidFill>
                  <a:schemeClr val="tx1"/>
                </a:solidFill>
              </a:rPr>
              <a:t>	spolcích</a:t>
            </a:r>
          </a:p>
          <a:p>
            <a:pPr marL="266700" lvl="0" indent="0">
              <a:buClr>
                <a:schemeClr val="accent2"/>
              </a:buClr>
              <a:buSzPts val="2600"/>
              <a:buNone/>
            </a:pPr>
            <a:endParaRPr lang="cs-CZ" sz="800" dirty="0">
              <a:solidFill>
                <a:schemeClr val="tx1"/>
              </a:solidFill>
            </a:endParaRPr>
          </a:p>
          <a:p>
            <a:pPr marL="266700" lvl="0" indent="0">
              <a:buClr>
                <a:schemeClr val="accent2"/>
              </a:buClr>
              <a:buSzPts val="2600"/>
              <a:buNone/>
            </a:pPr>
            <a:r>
              <a:rPr lang="cs-CZ" sz="2600" dirty="0">
                <a:solidFill>
                  <a:schemeClr val="tx1"/>
                </a:solidFill>
              </a:rPr>
              <a:t>	</a:t>
            </a:r>
            <a:r>
              <a:rPr lang="cs-CZ" sz="2600" dirty="0" smtClean="0">
                <a:solidFill>
                  <a:schemeClr val="tx1"/>
                </a:solidFill>
              </a:rPr>
              <a:t>1</a:t>
            </a:r>
            <a:r>
              <a:rPr lang="cs-CZ" sz="2600" dirty="0">
                <a:solidFill>
                  <a:schemeClr val="tx1"/>
                </a:solidFill>
              </a:rPr>
              <a:t>. kategorie </a:t>
            </a:r>
            <a:r>
              <a:rPr lang="cs-CZ" sz="2600" dirty="0" smtClean="0">
                <a:solidFill>
                  <a:schemeClr val="tx1"/>
                </a:solidFill>
              </a:rPr>
              <a:t>- soudní </a:t>
            </a:r>
            <a:r>
              <a:rPr lang="cs-CZ" sz="2600" dirty="0">
                <a:solidFill>
                  <a:schemeClr val="tx1"/>
                </a:solidFill>
              </a:rPr>
              <a:t>tlumočníci (</a:t>
            </a:r>
            <a:r>
              <a:rPr lang="cs-CZ" sz="2600" dirty="0" smtClean="0">
                <a:solidFill>
                  <a:schemeClr val="tx1"/>
                </a:solidFill>
              </a:rPr>
              <a:t>policie, soudy</a:t>
            </a:r>
            <a:r>
              <a:rPr lang="cs-CZ" sz="2600" dirty="0">
                <a:solidFill>
                  <a:schemeClr val="tx1"/>
                </a:solidFill>
              </a:rPr>
              <a:t>), </a:t>
            </a:r>
            <a:r>
              <a:rPr lang="cs-CZ" sz="2600" dirty="0" smtClean="0">
                <a:solidFill>
                  <a:schemeClr val="tx1"/>
                </a:solidFill>
              </a:rPr>
              <a:t>	konferenční </a:t>
            </a:r>
            <a:r>
              <a:rPr lang="cs-CZ" sz="2600" dirty="0">
                <a:solidFill>
                  <a:schemeClr val="tx1"/>
                </a:solidFill>
              </a:rPr>
              <a:t>tlumočení, tlumočení </a:t>
            </a:r>
            <a:r>
              <a:rPr lang="cs-CZ" sz="2600" dirty="0" smtClean="0">
                <a:solidFill>
                  <a:schemeClr val="tx1"/>
                </a:solidFill>
              </a:rPr>
              <a:t>na </a:t>
            </a:r>
            <a:r>
              <a:rPr lang="cs-CZ" sz="2600" dirty="0" err="1" smtClean="0">
                <a:solidFill>
                  <a:schemeClr val="tx1"/>
                </a:solidFill>
              </a:rPr>
              <a:t>mezinár</a:t>
            </a:r>
            <a:r>
              <a:rPr lang="cs-CZ" sz="2600" dirty="0" smtClean="0">
                <a:solidFill>
                  <a:schemeClr val="tx1"/>
                </a:solidFill>
              </a:rPr>
              <a:t>. </a:t>
            </a:r>
            <a:r>
              <a:rPr lang="cs-CZ" sz="2600" dirty="0">
                <a:solidFill>
                  <a:schemeClr val="tx1"/>
                </a:solidFill>
              </a:rPr>
              <a:t>a</a:t>
            </a:r>
            <a:r>
              <a:rPr lang="cs-CZ" sz="2600" dirty="0" smtClean="0">
                <a:solidFill>
                  <a:schemeClr val="tx1"/>
                </a:solidFill>
              </a:rPr>
              <a:t>kcích. 	</a:t>
            </a:r>
            <a:r>
              <a:rPr lang="cs-CZ" sz="2600" dirty="0">
                <a:solidFill>
                  <a:schemeClr val="tx1"/>
                </a:solidFill>
              </a:rPr>
              <a:t>U</a:t>
            </a:r>
            <a:r>
              <a:rPr lang="cs-CZ" sz="2600" dirty="0" smtClean="0">
                <a:solidFill>
                  <a:schemeClr val="tx1"/>
                </a:solidFill>
              </a:rPr>
              <a:t> </a:t>
            </a:r>
            <a:r>
              <a:rPr lang="cs-CZ" sz="2600" dirty="0">
                <a:solidFill>
                  <a:schemeClr val="tx1"/>
                </a:solidFill>
              </a:rPr>
              <a:t>soudu </a:t>
            </a:r>
            <a:r>
              <a:rPr lang="cs-CZ" sz="2600" dirty="0" smtClean="0">
                <a:solidFill>
                  <a:schemeClr val="tx1"/>
                </a:solidFill>
              </a:rPr>
              <a:t>zapsán na doporučení (</a:t>
            </a:r>
            <a:r>
              <a:rPr lang="cs-CZ" sz="2600" dirty="0">
                <a:solidFill>
                  <a:schemeClr val="tx1"/>
                </a:solidFill>
              </a:rPr>
              <a:t>SI/SNN </a:t>
            </a:r>
            <a:r>
              <a:rPr lang="cs-CZ" sz="2600" dirty="0" smtClean="0">
                <a:solidFill>
                  <a:schemeClr val="tx1"/>
                </a:solidFill>
              </a:rPr>
              <a:t>v ČR)</a:t>
            </a:r>
          </a:p>
        </p:txBody>
      </p:sp>
    </p:spTree>
    <p:extLst>
      <p:ext uri="{BB962C8B-B14F-4D97-AF65-F5344CB8AC3E}">
        <p14:creationId xmlns:p14="http://schemas.microsoft.com/office/powerpoint/2010/main" val="106072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BCC1"/>
              </a:buClr>
              <a:buSzPts val="1400"/>
              <a:buFont typeface="Trebuchet MS"/>
              <a:buNone/>
            </a:pPr>
            <a:r>
              <a:rPr lang="cs-CZ" sz="4000" b="1" i="0" u="none" strike="noStrike" cap="none" dirty="0">
                <a:solidFill>
                  <a:srgbClr val="83BCC1"/>
                </a:solidFill>
                <a:latin typeface="Trebuchet MS"/>
                <a:ea typeface="Trebuchet MS"/>
                <a:cs typeface="Trebuchet MS"/>
                <a:sym typeface="Trebuchet MS"/>
              </a:rPr>
              <a:t>Struktura našeho setkání</a:t>
            </a:r>
            <a:endParaRPr sz="4000" b="0" i="0" u="none" strike="noStrike" cap="none" dirty="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468312" y="2205037"/>
            <a:ext cx="8229600" cy="4132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588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 panose="020B0604020202020204" pitchFamily="34" charset="0"/>
              <a:buChar char="•"/>
            </a:pPr>
            <a:r>
              <a:rPr lang="cs-CZ" sz="2600" b="0" i="0" u="none" strike="noStrike" cap="none" dirty="0" smtClean="0">
                <a:solidFill>
                  <a:schemeClr val="dk1"/>
                </a:solidFill>
                <a:sym typeface="Georgia"/>
              </a:rPr>
              <a:t>Vzdělávání SP,</a:t>
            </a:r>
          </a:p>
          <a:p>
            <a:pPr marL="5588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 panose="020B0604020202020204" pitchFamily="34" charset="0"/>
              <a:buChar char="•"/>
            </a:pPr>
            <a:r>
              <a:rPr lang="cs-CZ" sz="2600" dirty="0"/>
              <a:t>ú</a:t>
            </a:r>
            <a:r>
              <a:rPr lang="cs-CZ" sz="2600" dirty="0" smtClean="0"/>
              <a:t>stavy pro SP,</a:t>
            </a:r>
          </a:p>
          <a:p>
            <a:pPr marL="5588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 panose="020B0604020202020204" pitchFamily="34" charset="0"/>
              <a:buChar char="•"/>
            </a:pPr>
            <a:r>
              <a:rPr lang="cs-CZ" sz="2600" dirty="0"/>
              <a:t>s</a:t>
            </a:r>
            <a:r>
              <a:rPr lang="cs-CZ" sz="2600" dirty="0" smtClean="0"/>
              <a:t>polky SP,</a:t>
            </a:r>
          </a:p>
          <a:p>
            <a:pPr marL="5588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 panose="020B0604020202020204" pitchFamily="34" charset="0"/>
              <a:buChar char="•"/>
            </a:pPr>
            <a:r>
              <a:rPr lang="cs-CZ" sz="2600" dirty="0"/>
              <a:t>v</a:t>
            </a:r>
            <a:r>
              <a:rPr lang="cs-CZ" sz="2600" dirty="0" smtClean="0"/>
              <a:t>zdělávání SP v komunismu.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-108520" y="908720"/>
            <a:ext cx="9721080" cy="1008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BCC1"/>
              </a:buClr>
              <a:buSzPts val="1400"/>
              <a:buFont typeface="Trebuchet MS"/>
              <a:buNone/>
            </a:pPr>
            <a:r>
              <a:rPr lang="cs-CZ" b="1" dirty="0" smtClean="0">
                <a:solidFill>
                  <a:srgbClr val="83BCC1"/>
                </a:solidFill>
              </a:rPr>
              <a:t>Pohled do historie </a:t>
            </a:r>
            <a:br>
              <a:rPr lang="cs-CZ" b="1" dirty="0" smtClean="0">
                <a:solidFill>
                  <a:srgbClr val="83BCC1"/>
                </a:solidFill>
              </a:rPr>
            </a:br>
            <a:r>
              <a:rPr lang="cs-CZ" b="1" dirty="0" smtClean="0">
                <a:solidFill>
                  <a:srgbClr val="83BCC1"/>
                </a:solidFill>
              </a:rPr>
              <a:t>tlumočení a překladu ČZJ</a:t>
            </a:r>
            <a:endParaRPr sz="4000" b="0" i="0" u="none" strike="noStrike" cap="none" dirty="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-180528" y="1988840"/>
            <a:ext cx="9433048" cy="4535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endParaRPr lang="cs-CZ" sz="2600" dirty="0" smtClean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3" y="2117594"/>
            <a:ext cx="6480720" cy="455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846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-108520" y="908720"/>
            <a:ext cx="9721080" cy="1008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BCC1"/>
              </a:buClr>
              <a:buSzPts val="1400"/>
              <a:buFont typeface="Trebuchet MS"/>
              <a:buNone/>
            </a:pPr>
            <a:r>
              <a:rPr lang="cs-CZ" b="1" dirty="0" smtClean="0">
                <a:solidFill>
                  <a:srgbClr val="83BCC1"/>
                </a:solidFill>
              </a:rPr>
              <a:t>Pohled do historie </a:t>
            </a:r>
            <a:br>
              <a:rPr lang="cs-CZ" b="1" dirty="0" smtClean="0">
                <a:solidFill>
                  <a:srgbClr val="83BCC1"/>
                </a:solidFill>
              </a:rPr>
            </a:br>
            <a:r>
              <a:rPr lang="cs-CZ" b="1" dirty="0" smtClean="0">
                <a:solidFill>
                  <a:srgbClr val="83BCC1"/>
                </a:solidFill>
              </a:rPr>
              <a:t>tlumočení a překladu ČZJ</a:t>
            </a:r>
            <a:endParaRPr sz="4000" b="0" i="0" u="none" strike="noStrike" cap="none" dirty="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-180528" y="1988840"/>
            <a:ext cx="9433048" cy="4535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r>
              <a:rPr lang="cs-CZ" sz="2600" dirty="0" smtClean="0">
                <a:solidFill>
                  <a:schemeClr val="accent2"/>
                </a:solidFill>
              </a:rPr>
              <a:t>Spolky</a:t>
            </a:r>
          </a:p>
          <a:p>
            <a:pPr marL="723900" lvl="0" indent="-457200">
              <a:buClr>
                <a:schemeClr val="accent2"/>
              </a:buClr>
              <a:buSzPts val="2600"/>
              <a:buFontTx/>
              <a:buChar char="-"/>
            </a:pPr>
            <a:r>
              <a:rPr lang="cs-CZ" sz="2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setkávání tlumočníků z různých krajů – výměna zkušeností (několikrát ročně), </a:t>
            </a:r>
          </a:p>
          <a:p>
            <a:pPr marL="723900" lvl="0" indent="-457200">
              <a:buClr>
                <a:schemeClr val="accent2"/>
              </a:buClr>
              <a:buSzPts val="2600"/>
              <a:buFontTx/>
              <a:buChar char="-"/>
            </a:pPr>
            <a:r>
              <a:rPr lang="cs-CZ" sz="2600" dirty="0">
                <a:solidFill>
                  <a:schemeClr val="tx1"/>
                </a:solidFill>
                <a:latin typeface="Georgia" panose="02040502050405020303" pitchFamily="18" charset="0"/>
              </a:rPr>
              <a:t>p</a:t>
            </a:r>
            <a:r>
              <a:rPr lang="cs-CZ" sz="2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očátky vzdělávání tlumočníků, </a:t>
            </a:r>
          </a:p>
          <a:p>
            <a:pPr marL="723900" lvl="0" indent="-457200">
              <a:buClr>
                <a:schemeClr val="accent2"/>
              </a:buClr>
              <a:buSzPts val="2600"/>
              <a:buFontTx/>
              <a:buChar char="-"/>
            </a:pPr>
            <a:r>
              <a:rPr lang="cs-CZ" sz="2600" dirty="0">
                <a:solidFill>
                  <a:schemeClr val="tx1"/>
                </a:solidFill>
                <a:latin typeface="Georgia" panose="02040502050405020303" pitchFamily="18" charset="0"/>
              </a:rPr>
              <a:t>k</a:t>
            </a:r>
            <a:r>
              <a:rPr lang="cs-CZ" sz="2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urzy </a:t>
            </a:r>
            <a:r>
              <a:rPr lang="cs-CZ" sz="2600" dirty="0">
                <a:solidFill>
                  <a:schemeClr val="tx1"/>
                </a:solidFill>
                <a:latin typeface="Georgia" panose="02040502050405020303" pitchFamily="18" charset="0"/>
              </a:rPr>
              <a:t>znakové řeči, </a:t>
            </a:r>
            <a:endParaRPr lang="cs-CZ" sz="2600" dirty="0" smtClean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723900" lvl="0" indent="-457200">
              <a:buClr>
                <a:schemeClr val="accent2"/>
              </a:buClr>
              <a:buSzPts val="2600"/>
              <a:buFontTx/>
              <a:buChar char="-"/>
            </a:pPr>
            <a:r>
              <a:rPr lang="cs-CZ" sz="2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SI eviduje: - 1975-1978 cca 50 dobrovolných tlumočníků, </a:t>
            </a:r>
          </a:p>
          <a:p>
            <a:pPr marL="266700" lvl="0" indent="0">
              <a:buClr>
                <a:schemeClr val="accent2"/>
              </a:buClr>
              <a:buSzPts val="2600"/>
              <a:buNone/>
            </a:pPr>
            <a:r>
              <a:rPr lang="cs-CZ" sz="2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		       - 1980-1988 cca 98 tlumočníků</a:t>
            </a:r>
            <a:endParaRPr lang="cs-CZ" sz="26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723900" lvl="0" indent="-457200">
              <a:buClr>
                <a:schemeClr val="accent2"/>
              </a:buClr>
              <a:buSzPts val="2600"/>
              <a:buFontTx/>
              <a:buChar char="-"/>
            </a:pPr>
            <a:r>
              <a:rPr lang="cs-CZ" sz="2600" dirty="0">
                <a:solidFill>
                  <a:schemeClr val="tx1"/>
                </a:solidFill>
                <a:latin typeface="Georgia" panose="02040502050405020303" pitchFamily="18" charset="0"/>
              </a:rPr>
              <a:t>Slovníky: </a:t>
            </a:r>
          </a:p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endParaRPr lang="cs-CZ" sz="2600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7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-108520" y="908720"/>
            <a:ext cx="9721080" cy="1008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BCC1"/>
              </a:buClr>
              <a:buSzPts val="1400"/>
              <a:buFont typeface="Trebuchet MS"/>
              <a:buNone/>
            </a:pPr>
            <a:r>
              <a:rPr lang="cs-CZ" b="1" dirty="0" smtClean="0">
                <a:solidFill>
                  <a:srgbClr val="83BCC1"/>
                </a:solidFill>
              </a:rPr>
              <a:t>Pohled do historie </a:t>
            </a:r>
            <a:br>
              <a:rPr lang="cs-CZ" b="1" dirty="0" smtClean="0">
                <a:solidFill>
                  <a:srgbClr val="83BCC1"/>
                </a:solidFill>
              </a:rPr>
            </a:br>
            <a:r>
              <a:rPr lang="cs-CZ" b="1" dirty="0" smtClean="0">
                <a:solidFill>
                  <a:srgbClr val="83BCC1"/>
                </a:solidFill>
              </a:rPr>
              <a:t>tlumočení a překladu ČZJ</a:t>
            </a:r>
            <a:endParaRPr sz="4000" b="0" i="0" u="none" strike="noStrike" cap="none" dirty="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-180528" y="1988840"/>
            <a:ext cx="9433048" cy="4535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endParaRPr lang="cs-CZ" sz="2600" dirty="0" smtClean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endParaRPr lang="cs-CZ" sz="26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endParaRPr lang="cs-CZ" sz="2600" dirty="0" smtClean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endParaRPr lang="cs-CZ" sz="26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endParaRPr lang="cs-CZ" sz="2600" dirty="0" smtClean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endParaRPr lang="cs-CZ" sz="26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endParaRPr lang="cs-CZ" sz="2600" dirty="0" smtClean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endParaRPr lang="cs-CZ" sz="26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endParaRPr lang="cs-CZ" sz="2600" dirty="0" smtClean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endParaRPr lang="cs-CZ" sz="26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26670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</a:pPr>
            <a:r>
              <a:rPr lang="cs-CZ" sz="2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		1986					  1988</a:t>
            </a:r>
          </a:p>
        </p:txBody>
      </p:sp>
      <p:pic>
        <p:nvPicPr>
          <p:cNvPr id="4" name="Picture 5" descr="Výsledek obrázku pro frekvenčný slovník posunkovej reč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2132856"/>
            <a:ext cx="3066932" cy="431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132856"/>
            <a:ext cx="3528392" cy="4300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020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-108520" y="908720"/>
            <a:ext cx="9721080" cy="1008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BCC1"/>
              </a:buClr>
              <a:buSzPts val="1400"/>
              <a:buFont typeface="Trebuchet MS"/>
              <a:buNone/>
            </a:pPr>
            <a:r>
              <a:rPr lang="cs-CZ" b="1" dirty="0" smtClean="0">
                <a:solidFill>
                  <a:srgbClr val="83BCC1"/>
                </a:solidFill>
              </a:rPr>
              <a:t>Pohled do historie </a:t>
            </a:r>
            <a:br>
              <a:rPr lang="cs-CZ" b="1" dirty="0" smtClean="0">
                <a:solidFill>
                  <a:srgbClr val="83BCC1"/>
                </a:solidFill>
              </a:rPr>
            </a:br>
            <a:r>
              <a:rPr lang="cs-CZ" b="1" dirty="0" smtClean="0">
                <a:solidFill>
                  <a:srgbClr val="83BCC1"/>
                </a:solidFill>
              </a:rPr>
              <a:t>tlumočení a překladu ČZJ</a:t>
            </a:r>
            <a:endParaRPr sz="4000" b="0" i="0" u="none" strike="noStrike" cap="none" dirty="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-180528" y="1988840"/>
            <a:ext cx="9433048" cy="4535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endParaRPr lang="cs-CZ" sz="800" dirty="0">
              <a:solidFill>
                <a:schemeClr val="tx1"/>
              </a:solidFill>
            </a:endParaRPr>
          </a:p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r>
              <a:rPr lang="cs-CZ" sz="2600" dirty="0" smtClean="0">
                <a:solidFill>
                  <a:schemeClr val="accent2"/>
                </a:solidFill>
              </a:rPr>
              <a:t>Spolky</a:t>
            </a:r>
          </a:p>
          <a:p>
            <a:endParaRPr lang="cs-CZ" sz="2400" dirty="0"/>
          </a:p>
          <a:p>
            <a:r>
              <a:rPr lang="cs-CZ" sz="2400" dirty="0"/>
              <a:t>1987 první tlumočení v ČT –J. Zeman, E. </a:t>
            </a:r>
            <a:r>
              <a:rPr lang="cs-CZ" sz="2400" dirty="0" err="1"/>
              <a:t>Mrzílková</a:t>
            </a:r>
            <a:r>
              <a:rPr lang="cs-CZ" sz="2400" dirty="0"/>
              <a:t>, J. Křeček, V. Provazníková, J. Kubicová, M. </a:t>
            </a:r>
            <a:r>
              <a:rPr lang="cs-CZ" sz="2400" dirty="0" err="1"/>
              <a:t>Kleisnerová</a:t>
            </a:r>
            <a:r>
              <a:rPr lang="cs-CZ" sz="2400" dirty="0"/>
              <a:t>, J. Švagr (Ozvěny, TKN, Klíč, v současnosti mnoho dalších pořadů)</a:t>
            </a:r>
          </a:p>
          <a:p>
            <a:pPr marL="26670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</a:pPr>
            <a:endParaRPr lang="cs-CZ" sz="2600" dirty="0" smtClean="0">
              <a:solidFill>
                <a:schemeClr val="tx1"/>
              </a:solidFill>
            </a:endParaRPr>
          </a:p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Tx/>
              <a:buChar char="-"/>
            </a:pPr>
            <a:r>
              <a:rPr lang="cs-CZ" sz="2600" dirty="0" smtClean="0">
                <a:solidFill>
                  <a:schemeClr val="tx1"/>
                </a:solidFill>
              </a:rPr>
              <a:t>rozpad Svazu invalidů, movitý i nemovitý majetek převeden na nástupnické organizace. </a:t>
            </a:r>
          </a:p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Tx/>
              <a:buChar char="-"/>
            </a:pPr>
            <a:r>
              <a:rPr lang="cs-CZ" sz="2600" dirty="0" smtClean="0">
                <a:solidFill>
                  <a:schemeClr val="tx1"/>
                </a:solidFill>
              </a:rPr>
              <a:t>8.5.1990 vznik Svazu neslyšících a nedoslýchavých v ČR</a:t>
            </a:r>
          </a:p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Tx/>
              <a:buChar char="-"/>
            </a:pPr>
            <a:endParaRPr lang="cs-CZ" sz="2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78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-108520" y="908720"/>
            <a:ext cx="9721080" cy="1008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BCC1"/>
              </a:buClr>
              <a:buSzPts val="1400"/>
              <a:buFont typeface="Trebuchet MS"/>
              <a:buNone/>
            </a:pPr>
            <a:r>
              <a:rPr lang="cs-CZ" b="1" dirty="0" smtClean="0">
                <a:solidFill>
                  <a:srgbClr val="83BCC1"/>
                </a:solidFill>
              </a:rPr>
              <a:t>Pohled do historie </a:t>
            </a:r>
            <a:br>
              <a:rPr lang="cs-CZ" b="1" dirty="0" smtClean="0">
                <a:solidFill>
                  <a:srgbClr val="83BCC1"/>
                </a:solidFill>
              </a:rPr>
            </a:br>
            <a:r>
              <a:rPr lang="cs-CZ" b="1" dirty="0" smtClean="0">
                <a:solidFill>
                  <a:srgbClr val="83BCC1"/>
                </a:solidFill>
              </a:rPr>
              <a:t>tlumočení a překladu ČZJ</a:t>
            </a:r>
            <a:endParaRPr sz="4000" b="0" i="0" u="none" strike="noStrike" cap="none" dirty="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-180528" y="1988840"/>
            <a:ext cx="9157984" cy="4535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endParaRPr lang="cs-CZ" sz="800" dirty="0">
              <a:solidFill>
                <a:schemeClr val="tx1"/>
              </a:solidFill>
            </a:endParaRPr>
          </a:p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r>
              <a:rPr lang="cs-CZ" sz="2600" dirty="0" smtClean="0">
                <a:solidFill>
                  <a:schemeClr val="accent2"/>
                </a:solidFill>
              </a:rPr>
              <a:t>Kdo zprostředkovával komunikaci a tlumočil? </a:t>
            </a:r>
          </a:p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endParaRPr lang="cs-CZ" sz="800" dirty="0" smtClean="0">
              <a:solidFill>
                <a:schemeClr val="tx1"/>
              </a:solidFill>
            </a:endParaRPr>
          </a:p>
          <a:p>
            <a:pPr marL="26670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</a:pPr>
            <a:r>
              <a:rPr lang="cs-CZ" sz="2600" dirty="0" smtClean="0">
                <a:solidFill>
                  <a:schemeClr val="tx1"/>
                </a:solidFill>
              </a:rPr>
              <a:t>V ústavech pro hluchoněmé: </a:t>
            </a:r>
          </a:p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Tx/>
              <a:buChar char="-"/>
            </a:pPr>
            <a:r>
              <a:rPr lang="cs-CZ" sz="2600" dirty="0" smtClean="0">
                <a:solidFill>
                  <a:schemeClr val="tx1"/>
                </a:solidFill>
              </a:rPr>
              <a:t>v</a:t>
            </a:r>
            <a:r>
              <a:rPr lang="cs-CZ" sz="2600" b="0" i="0" u="none" strike="noStrike" cap="none" dirty="0" smtClean="0">
                <a:solidFill>
                  <a:schemeClr val="tx1"/>
                </a:solidFill>
                <a:sym typeface="Georgia"/>
              </a:rPr>
              <a:t>ychovatelé a pedagogové (kněží, řádové sestry)</a:t>
            </a:r>
          </a:p>
          <a:p>
            <a:pPr marL="26670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</a:pPr>
            <a:endParaRPr lang="cs-CZ" sz="800" dirty="0">
              <a:solidFill>
                <a:schemeClr val="tx1"/>
              </a:solidFill>
            </a:endParaRPr>
          </a:p>
          <a:p>
            <a:pPr marL="26670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</a:pPr>
            <a:r>
              <a:rPr lang="cs-CZ" sz="2600" b="0" i="0" u="none" strike="noStrike" cap="none" dirty="0" smtClean="0">
                <a:solidFill>
                  <a:schemeClr val="tx1"/>
                </a:solidFill>
                <a:sym typeface="Georgia"/>
              </a:rPr>
              <a:t>Mimo ústavy pr</a:t>
            </a:r>
            <a:r>
              <a:rPr lang="cs-CZ" sz="2600" dirty="0" smtClean="0">
                <a:solidFill>
                  <a:schemeClr val="tx1"/>
                </a:solidFill>
              </a:rPr>
              <a:t>o hluchoněmé</a:t>
            </a:r>
            <a:r>
              <a:rPr lang="cs-CZ" sz="2600" b="0" i="0" u="none" strike="noStrike" cap="none" dirty="0" smtClean="0">
                <a:solidFill>
                  <a:schemeClr val="tx1"/>
                </a:solidFill>
                <a:sym typeface="Georgia"/>
              </a:rPr>
              <a:t>: </a:t>
            </a:r>
          </a:p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Tx/>
              <a:buChar char="-"/>
            </a:pPr>
            <a:r>
              <a:rPr lang="cs-CZ" sz="2600" dirty="0" smtClean="0">
                <a:solidFill>
                  <a:schemeClr val="tx1"/>
                </a:solidFill>
              </a:rPr>
              <a:t>rodiče neslyšících dětí – „domácí jazyk“, </a:t>
            </a:r>
          </a:p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Tx/>
              <a:buChar char="-"/>
            </a:pPr>
            <a:r>
              <a:rPr lang="cs-CZ" sz="2600" dirty="0" smtClean="0">
                <a:solidFill>
                  <a:schemeClr val="tx1"/>
                </a:solidFill>
              </a:rPr>
              <a:t>nedoslýchaví absolventi škol pro SP (ovládali ZJ i ČJ),</a:t>
            </a:r>
          </a:p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Tx/>
              <a:buChar char="-"/>
            </a:pPr>
            <a:r>
              <a:rPr lang="cs-CZ" sz="2600" dirty="0" smtClean="0">
                <a:solidFill>
                  <a:schemeClr val="tx1"/>
                </a:solidFill>
              </a:rPr>
              <a:t>slyšící děti neslyšících rodičů (KODA, CODA)</a:t>
            </a:r>
          </a:p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Tx/>
              <a:buChar char="-"/>
            </a:pPr>
            <a:endParaRPr lang="cs-CZ" sz="2600" b="0" i="0" u="none" strike="noStrike" cap="none" dirty="0" smtClean="0">
              <a:solidFill>
                <a:schemeClr val="tx1"/>
              </a:solidFill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31074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-108520" y="908720"/>
            <a:ext cx="9721080" cy="1008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BCC1"/>
              </a:buClr>
              <a:buSzPts val="1400"/>
              <a:buFont typeface="Trebuchet MS"/>
              <a:buNone/>
            </a:pPr>
            <a:r>
              <a:rPr lang="cs-CZ" b="1" dirty="0" smtClean="0">
                <a:solidFill>
                  <a:srgbClr val="83BCC1"/>
                </a:solidFill>
              </a:rPr>
              <a:t>Pohled do historie </a:t>
            </a:r>
            <a:br>
              <a:rPr lang="cs-CZ" b="1" dirty="0" smtClean="0">
                <a:solidFill>
                  <a:srgbClr val="83BCC1"/>
                </a:solidFill>
              </a:rPr>
            </a:br>
            <a:r>
              <a:rPr lang="cs-CZ" b="1" dirty="0" smtClean="0">
                <a:solidFill>
                  <a:srgbClr val="83BCC1"/>
                </a:solidFill>
              </a:rPr>
              <a:t>tlumočení a překladu ČZJ</a:t>
            </a:r>
            <a:endParaRPr sz="4000" b="0" i="0" u="none" strike="noStrike" cap="none" dirty="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-180528" y="1988840"/>
            <a:ext cx="9157984" cy="4535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endParaRPr lang="cs-CZ" sz="800" dirty="0" smtClean="0">
              <a:solidFill>
                <a:schemeClr val="tx1"/>
              </a:solidFill>
            </a:endParaRPr>
          </a:p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endParaRPr lang="cs-CZ" sz="800" dirty="0">
              <a:solidFill>
                <a:schemeClr val="tx1"/>
              </a:solidFill>
            </a:endParaRPr>
          </a:p>
          <a:p>
            <a:pPr marL="26670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</a:pPr>
            <a:r>
              <a:rPr lang="cs-CZ" sz="2600" dirty="0">
                <a:solidFill>
                  <a:schemeClr val="tx1"/>
                </a:solidFill>
              </a:rPr>
              <a:t>S</a:t>
            </a:r>
            <a:r>
              <a:rPr lang="cs-CZ" sz="2600" dirty="0" smtClean="0">
                <a:solidFill>
                  <a:schemeClr val="tx1"/>
                </a:solidFill>
              </a:rPr>
              <a:t>lyšící děti neslyšících rodičů </a:t>
            </a:r>
          </a:p>
          <a:p>
            <a:pPr marL="266700" lvl="0" indent="0">
              <a:buClr>
                <a:schemeClr val="accent2"/>
              </a:buClr>
              <a:buSzPts val="2600"/>
              <a:buNone/>
            </a:pPr>
            <a:endParaRPr lang="cs-CZ" sz="800" dirty="0" smtClean="0">
              <a:solidFill>
                <a:schemeClr val="tx1"/>
              </a:solidFill>
            </a:endParaRPr>
          </a:p>
          <a:p>
            <a:pPr marL="266700" lvl="0" indent="0">
              <a:buClr>
                <a:schemeClr val="accent2"/>
              </a:buClr>
              <a:buSzPts val="2600"/>
              <a:buNone/>
            </a:pPr>
            <a:r>
              <a:rPr lang="cs-CZ" sz="2600" dirty="0" smtClean="0">
                <a:solidFill>
                  <a:schemeClr val="tx1"/>
                </a:solidFill>
              </a:rPr>
              <a:t>CODA - </a:t>
            </a:r>
            <a:r>
              <a:rPr lang="cs-CZ" sz="2600" dirty="0" err="1"/>
              <a:t>Children</a:t>
            </a:r>
            <a:r>
              <a:rPr lang="cs-CZ" sz="2600" dirty="0"/>
              <a:t> </a:t>
            </a:r>
            <a:r>
              <a:rPr lang="cs-CZ" sz="2600" dirty="0" err="1"/>
              <a:t>O</a:t>
            </a:r>
            <a:r>
              <a:rPr lang="cs-CZ" sz="2600" dirty="0" err="1" smtClean="0"/>
              <a:t>f</a:t>
            </a:r>
            <a:r>
              <a:rPr lang="cs-CZ" sz="2600" dirty="0" smtClean="0"/>
              <a:t> </a:t>
            </a:r>
            <a:r>
              <a:rPr lang="cs-CZ" sz="2600" dirty="0" err="1" smtClean="0"/>
              <a:t>Deaf</a:t>
            </a:r>
            <a:r>
              <a:rPr lang="cs-CZ" sz="2600" dirty="0" smtClean="0"/>
              <a:t> </a:t>
            </a:r>
            <a:r>
              <a:rPr lang="cs-CZ" sz="2600" dirty="0" err="1" smtClean="0"/>
              <a:t>Adults</a:t>
            </a:r>
            <a:endParaRPr lang="cs-CZ" sz="2600" dirty="0" smtClean="0"/>
          </a:p>
          <a:p>
            <a:pPr marL="266700" lvl="0" indent="0">
              <a:buClr>
                <a:schemeClr val="accent2"/>
              </a:buClr>
              <a:buSzPts val="2600"/>
              <a:buNone/>
            </a:pPr>
            <a:r>
              <a:rPr lang="cs-CZ" sz="2600" b="0" i="0" u="none" strike="noStrike" cap="none" dirty="0" smtClean="0">
                <a:solidFill>
                  <a:schemeClr val="tx1"/>
                </a:solidFill>
                <a:sym typeface="Georgia"/>
              </a:rPr>
              <a:t>KODA – </a:t>
            </a:r>
            <a:r>
              <a:rPr lang="cs-CZ" sz="2600" b="0" i="0" u="none" strike="noStrike" cap="none" dirty="0" err="1" smtClean="0">
                <a:solidFill>
                  <a:schemeClr val="tx1"/>
                </a:solidFill>
                <a:sym typeface="Georgia"/>
              </a:rPr>
              <a:t>Kids</a:t>
            </a:r>
            <a:r>
              <a:rPr lang="cs-CZ" sz="2600" b="0" i="0" u="none" strike="noStrike" cap="none" dirty="0" smtClean="0">
                <a:solidFill>
                  <a:schemeClr val="tx1"/>
                </a:solidFill>
                <a:sym typeface="Georgia"/>
              </a:rPr>
              <a:t> </a:t>
            </a:r>
            <a:r>
              <a:rPr lang="cs-CZ" sz="2600" dirty="0" err="1"/>
              <a:t>Of</a:t>
            </a:r>
            <a:r>
              <a:rPr lang="cs-CZ" sz="2600" dirty="0"/>
              <a:t> </a:t>
            </a:r>
            <a:r>
              <a:rPr lang="cs-CZ" sz="2600" dirty="0" err="1"/>
              <a:t>Deaf</a:t>
            </a:r>
            <a:r>
              <a:rPr lang="cs-CZ" sz="2600" dirty="0"/>
              <a:t> </a:t>
            </a:r>
            <a:r>
              <a:rPr lang="cs-CZ" sz="2600" dirty="0" err="1" smtClean="0"/>
              <a:t>Adults</a:t>
            </a:r>
            <a:r>
              <a:rPr lang="cs-CZ" sz="2600" dirty="0" smtClean="0"/>
              <a:t> </a:t>
            </a:r>
          </a:p>
          <a:p>
            <a:pPr marL="266700" lvl="0" indent="0">
              <a:buClr>
                <a:schemeClr val="accent2"/>
              </a:buClr>
              <a:buSzPts val="2600"/>
              <a:buNone/>
            </a:pPr>
            <a:endParaRPr lang="cs-CZ" sz="2600" dirty="0"/>
          </a:p>
          <a:p>
            <a:pPr marL="266700" lvl="0" indent="0">
              <a:buClr>
                <a:schemeClr val="accent2"/>
              </a:buClr>
              <a:buSzPts val="2600"/>
              <a:buNone/>
            </a:pPr>
            <a:r>
              <a:rPr lang="cs-CZ" sz="2600" dirty="0" smtClean="0"/>
              <a:t>odkazy </a:t>
            </a:r>
            <a:r>
              <a:rPr lang="cs-CZ" sz="2600" dirty="0" smtClean="0"/>
              <a:t>na </a:t>
            </a:r>
            <a:r>
              <a:rPr lang="cs-CZ" sz="2600" dirty="0" smtClean="0"/>
              <a:t>TKN</a:t>
            </a:r>
            <a:r>
              <a:rPr lang="cs-CZ" sz="2600" dirty="0" smtClean="0"/>
              <a:t>, </a:t>
            </a:r>
            <a:r>
              <a:rPr lang="cs-CZ" sz="2600" dirty="0" smtClean="0"/>
              <a:t>texty, </a:t>
            </a:r>
            <a:r>
              <a:rPr lang="cs-CZ" sz="2600" dirty="0" smtClean="0"/>
              <a:t>CODA </a:t>
            </a:r>
            <a:endParaRPr lang="cs-CZ" sz="2600" dirty="0" smtClean="0"/>
          </a:p>
          <a:p>
            <a:pPr marL="266700" lvl="0" indent="0">
              <a:buClr>
                <a:schemeClr val="accent2"/>
              </a:buClr>
              <a:buSzPts val="2600"/>
              <a:buNone/>
            </a:pPr>
            <a:r>
              <a:rPr lang="cs-CZ" sz="2600" dirty="0" smtClean="0"/>
              <a:t>dříve </a:t>
            </a:r>
            <a:r>
              <a:rPr lang="cs-CZ" sz="2600" dirty="0" smtClean="0"/>
              <a:t>jazyk nedokonalý, stud, a dnes zdravé </a:t>
            </a:r>
            <a:r>
              <a:rPr lang="cs-CZ" sz="2600" dirty="0" smtClean="0"/>
              <a:t>sebevědomí </a:t>
            </a:r>
            <a:endParaRPr lang="cs-CZ" sz="2600" dirty="0" smtClean="0"/>
          </a:p>
          <a:p>
            <a:pPr marL="266700" lvl="0" indent="0">
              <a:buClr>
                <a:schemeClr val="accent2"/>
              </a:buClr>
              <a:buSzPts val="2600"/>
              <a:buNone/>
            </a:pPr>
            <a:endParaRPr lang="cs-CZ" sz="2600" b="0" i="0" u="none" strike="noStrike" cap="none" dirty="0">
              <a:solidFill>
                <a:schemeClr val="tx1"/>
              </a:solidFill>
              <a:sym typeface="Georgia"/>
            </a:endParaRPr>
          </a:p>
          <a:p>
            <a:pPr marL="266700" lvl="0" indent="0">
              <a:buClr>
                <a:schemeClr val="accent2"/>
              </a:buClr>
              <a:buSzPts val="2600"/>
              <a:buNone/>
            </a:pPr>
            <a:endParaRPr lang="cs-CZ" sz="2600" b="0" i="0" u="none" strike="noStrike" cap="none" dirty="0" smtClean="0">
              <a:solidFill>
                <a:schemeClr val="tx1"/>
              </a:solidFill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43730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-108520" y="908720"/>
            <a:ext cx="9721080" cy="1008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BCC1"/>
              </a:buClr>
              <a:buSzPts val="1400"/>
              <a:buFont typeface="Trebuchet MS"/>
              <a:buNone/>
            </a:pPr>
            <a:r>
              <a:rPr lang="cs-CZ" b="1" dirty="0" smtClean="0">
                <a:solidFill>
                  <a:srgbClr val="83BCC1"/>
                </a:solidFill>
              </a:rPr>
              <a:t>Pohled do historie </a:t>
            </a:r>
            <a:br>
              <a:rPr lang="cs-CZ" b="1" dirty="0" smtClean="0">
                <a:solidFill>
                  <a:srgbClr val="83BCC1"/>
                </a:solidFill>
              </a:rPr>
            </a:br>
            <a:r>
              <a:rPr lang="cs-CZ" b="1" dirty="0" smtClean="0">
                <a:solidFill>
                  <a:srgbClr val="83BCC1"/>
                </a:solidFill>
              </a:rPr>
              <a:t>tlumočení a překladu ČZJ</a:t>
            </a:r>
            <a:endParaRPr sz="4000" b="0" i="0" u="none" strike="noStrike" cap="none" dirty="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-180528" y="1988840"/>
            <a:ext cx="9157984" cy="4535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endParaRPr lang="cs-CZ" sz="800" dirty="0">
              <a:solidFill>
                <a:schemeClr val="tx1"/>
              </a:solidFill>
            </a:endParaRPr>
          </a:p>
          <a:p>
            <a:pPr marL="723900" lvl="0" indent="-457200"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r>
              <a:rPr lang="cs-CZ" sz="2600" dirty="0" smtClean="0">
                <a:solidFill>
                  <a:schemeClr val="accent2"/>
                </a:solidFill>
              </a:rPr>
              <a:t>Kde se tlumočilo/překládalo? </a:t>
            </a:r>
            <a:endParaRPr lang="cs-CZ" sz="2600" dirty="0">
              <a:solidFill>
                <a:schemeClr val="accent2"/>
              </a:solidFill>
            </a:endParaRPr>
          </a:p>
          <a:p>
            <a:pPr marL="723900" lvl="0" indent="-457200"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endParaRPr lang="cs-CZ" sz="800" dirty="0">
              <a:solidFill>
                <a:schemeClr val="tx1"/>
              </a:solidFill>
            </a:endParaRPr>
          </a:p>
          <a:p>
            <a:pPr marL="266700" lvl="0" indent="0">
              <a:buClr>
                <a:schemeClr val="accent2"/>
              </a:buClr>
              <a:buSzPts val="2600"/>
              <a:buNone/>
            </a:pPr>
            <a:r>
              <a:rPr lang="cs-CZ" sz="2600" dirty="0" smtClean="0">
                <a:solidFill>
                  <a:schemeClr val="tx1"/>
                </a:solidFill>
              </a:rPr>
              <a:t>Komunitní tlumočení: </a:t>
            </a:r>
            <a:endParaRPr lang="cs-CZ" sz="2600" dirty="0">
              <a:solidFill>
                <a:schemeClr val="tx1"/>
              </a:solidFill>
            </a:endParaRPr>
          </a:p>
          <a:p>
            <a:pPr marL="723900" lvl="0" indent="-457200">
              <a:buClr>
                <a:schemeClr val="accent2"/>
              </a:buClr>
              <a:buSzPts val="2600"/>
              <a:buFontTx/>
              <a:buChar char="-"/>
            </a:pPr>
            <a:r>
              <a:rPr lang="cs-CZ" sz="2600" dirty="0" smtClean="0">
                <a:solidFill>
                  <a:schemeClr val="tx1"/>
                </a:solidFill>
              </a:rPr>
              <a:t>u lékaře, </a:t>
            </a:r>
          </a:p>
          <a:p>
            <a:pPr marL="723900" lvl="0" indent="-457200">
              <a:buClr>
                <a:schemeClr val="accent2"/>
              </a:buClr>
              <a:buSzPts val="2600"/>
              <a:buFontTx/>
              <a:buChar char="-"/>
            </a:pPr>
            <a:r>
              <a:rPr lang="cs-CZ" sz="2600" dirty="0" smtClean="0">
                <a:solidFill>
                  <a:schemeClr val="tx1"/>
                </a:solidFill>
              </a:rPr>
              <a:t>na úřadech, </a:t>
            </a:r>
          </a:p>
          <a:p>
            <a:pPr marL="723900" lvl="0" indent="-457200">
              <a:buClr>
                <a:schemeClr val="accent2"/>
              </a:buClr>
              <a:buSzPts val="2600"/>
              <a:buFontTx/>
              <a:buChar char="-"/>
            </a:pPr>
            <a:r>
              <a:rPr lang="cs-CZ" sz="2600" dirty="0">
                <a:solidFill>
                  <a:schemeClr val="tx1"/>
                </a:solidFill>
              </a:rPr>
              <a:t>v</a:t>
            </a:r>
            <a:r>
              <a:rPr lang="cs-CZ" sz="2600" dirty="0" smtClean="0">
                <a:solidFill>
                  <a:schemeClr val="tx1"/>
                </a:solidFill>
              </a:rPr>
              <a:t> zaměstnání, </a:t>
            </a:r>
          </a:p>
          <a:p>
            <a:pPr marL="723900" lvl="0" indent="-457200">
              <a:buClr>
                <a:schemeClr val="accent2"/>
              </a:buClr>
              <a:buSzPts val="2600"/>
              <a:buFontTx/>
              <a:buChar char="-"/>
            </a:pPr>
            <a:r>
              <a:rPr lang="cs-CZ" sz="2600" dirty="0">
                <a:solidFill>
                  <a:schemeClr val="tx1"/>
                </a:solidFill>
              </a:rPr>
              <a:t>v</a:t>
            </a:r>
            <a:r>
              <a:rPr lang="cs-CZ" sz="2600" dirty="0" smtClean="0">
                <a:solidFill>
                  <a:schemeClr val="tx1"/>
                </a:solidFill>
              </a:rPr>
              <a:t>e spolcích a klubech, </a:t>
            </a:r>
          </a:p>
          <a:p>
            <a:pPr marL="723900" lvl="0" indent="-457200">
              <a:buClr>
                <a:schemeClr val="accent2"/>
              </a:buClr>
              <a:buSzPts val="2600"/>
              <a:buFontTx/>
              <a:buChar char="-"/>
            </a:pPr>
            <a:r>
              <a:rPr lang="cs-CZ" sz="2600" dirty="0" smtClean="0">
                <a:solidFill>
                  <a:schemeClr val="tx1"/>
                </a:solidFill>
              </a:rPr>
              <a:t>na setkáních neslyšících (sportovní a jiné)</a:t>
            </a:r>
          </a:p>
          <a:p>
            <a:pPr marL="723900" lvl="0" indent="-457200">
              <a:buClr>
                <a:schemeClr val="accent2"/>
              </a:buClr>
              <a:buSzPts val="2600"/>
              <a:buFontTx/>
              <a:buChar char="-"/>
            </a:pPr>
            <a:endParaRPr lang="cs-CZ" sz="2600" dirty="0">
              <a:solidFill>
                <a:schemeClr val="tx1"/>
              </a:solidFill>
            </a:endParaRPr>
          </a:p>
          <a:p>
            <a:pPr marL="723900" lvl="0" indent="-457200">
              <a:buClr>
                <a:schemeClr val="accent2"/>
              </a:buClr>
              <a:buSzPts val="2600"/>
              <a:buFontTx/>
              <a:buChar char="-"/>
            </a:pPr>
            <a:r>
              <a:rPr lang="cs-CZ" sz="2600" dirty="0">
                <a:solidFill>
                  <a:schemeClr val="tx1"/>
                </a:solidFill>
              </a:rPr>
              <a:t>p</a:t>
            </a:r>
            <a:r>
              <a:rPr lang="cs-CZ" sz="2600" dirty="0" smtClean="0">
                <a:solidFill>
                  <a:schemeClr val="tx1"/>
                </a:solidFill>
              </a:rPr>
              <a:t>řeklady dokumentů (dopisy, smlouvy…)</a:t>
            </a:r>
            <a:r>
              <a:rPr lang="cs-CZ" sz="2600" dirty="0">
                <a:solidFill>
                  <a:schemeClr val="tx1"/>
                </a:solidFill>
              </a:rPr>
              <a:t> </a:t>
            </a:r>
            <a:endParaRPr lang="cs-CZ" sz="26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31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-108520" y="908720"/>
            <a:ext cx="9721080" cy="1008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BCC1"/>
              </a:buClr>
              <a:buSzPts val="1400"/>
              <a:buFont typeface="Trebuchet MS"/>
              <a:buNone/>
            </a:pPr>
            <a:r>
              <a:rPr lang="cs-CZ" b="1" dirty="0" smtClean="0">
                <a:solidFill>
                  <a:srgbClr val="83BCC1"/>
                </a:solidFill>
              </a:rPr>
              <a:t>Pohled do historie </a:t>
            </a:r>
            <a:br>
              <a:rPr lang="cs-CZ" b="1" dirty="0" smtClean="0">
                <a:solidFill>
                  <a:srgbClr val="83BCC1"/>
                </a:solidFill>
              </a:rPr>
            </a:br>
            <a:r>
              <a:rPr lang="cs-CZ" b="1" dirty="0" smtClean="0">
                <a:solidFill>
                  <a:srgbClr val="83BCC1"/>
                </a:solidFill>
              </a:rPr>
              <a:t>tlumočení a překladu ČZJ</a:t>
            </a:r>
            <a:endParaRPr sz="4000" b="0" i="0" u="none" strike="noStrike" cap="none" dirty="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-180528" y="1988840"/>
            <a:ext cx="9157984" cy="4535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endParaRPr lang="cs-CZ" sz="800" dirty="0">
              <a:solidFill>
                <a:schemeClr val="tx1"/>
              </a:solidFill>
            </a:endParaRPr>
          </a:p>
          <a:p>
            <a:pPr marL="723900" lvl="0" indent="-457200"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r>
              <a:rPr lang="cs-CZ" sz="2600" dirty="0" smtClean="0">
                <a:solidFill>
                  <a:schemeClr val="accent2"/>
                </a:solidFill>
              </a:rPr>
              <a:t>Kde se tlumočilo/překládalo? </a:t>
            </a:r>
            <a:endParaRPr lang="cs-CZ" sz="2600" dirty="0">
              <a:solidFill>
                <a:schemeClr val="accent2"/>
              </a:solidFill>
            </a:endParaRPr>
          </a:p>
          <a:p>
            <a:pPr marL="723900" lvl="0" indent="-457200"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endParaRPr lang="cs-CZ" sz="800" dirty="0">
              <a:solidFill>
                <a:schemeClr val="tx1"/>
              </a:solidFill>
            </a:endParaRPr>
          </a:p>
          <a:p>
            <a:pPr marL="266700" lvl="0" indent="0">
              <a:buClr>
                <a:schemeClr val="accent2"/>
              </a:buClr>
              <a:buSzPts val="2600"/>
              <a:buNone/>
            </a:pPr>
            <a:r>
              <a:rPr lang="cs-CZ" sz="2600" dirty="0" smtClean="0">
                <a:solidFill>
                  <a:schemeClr val="tx1"/>
                </a:solidFill>
              </a:rPr>
              <a:t>Orgány veřejné správy: </a:t>
            </a:r>
            <a:endParaRPr lang="cs-CZ" sz="2600" dirty="0">
              <a:solidFill>
                <a:schemeClr val="tx1"/>
              </a:solidFill>
            </a:endParaRPr>
          </a:p>
          <a:p>
            <a:pPr marL="723900" lvl="0" indent="-457200">
              <a:buClr>
                <a:schemeClr val="accent2"/>
              </a:buClr>
              <a:buSzPts val="2600"/>
              <a:buFontTx/>
              <a:buChar char="-"/>
            </a:pPr>
            <a:r>
              <a:rPr lang="cs-CZ" sz="2600" dirty="0" smtClean="0">
                <a:solidFill>
                  <a:schemeClr val="tx1"/>
                </a:solidFill>
              </a:rPr>
              <a:t>policie, </a:t>
            </a:r>
          </a:p>
          <a:p>
            <a:pPr marL="723900" lvl="0" indent="-457200">
              <a:buClr>
                <a:schemeClr val="accent2"/>
              </a:buClr>
              <a:buSzPts val="2600"/>
              <a:buFontTx/>
              <a:buChar char="-"/>
            </a:pPr>
            <a:r>
              <a:rPr lang="cs-CZ" sz="2600" dirty="0" smtClean="0">
                <a:solidFill>
                  <a:schemeClr val="tx1"/>
                </a:solidFill>
              </a:rPr>
              <a:t>soudy, </a:t>
            </a:r>
          </a:p>
          <a:p>
            <a:pPr marL="723900" lvl="0" indent="-457200">
              <a:buClr>
                <a:schemeClr val="accent2"/>
              </a:buClr>
              <a:buSzPts val="2600"/>
              <a:buFontTx/>
              <a:buChar char="-"/>
            </a:pPr>
            <a:r>
              <a:rPr lang="cs-CZ" sz="2600" dirty="0">
                <a:solidFill>
                  <a:schemeClr val="tx1"/>
                </a:solidFill>
              </a:rPr>
              <a:t>s</a:t>
            </a:r>
            <a:r>
              <a:rPr lang="cs-CZ" sz="2600" dirty="0" smtClean="0">
                <a:solidFill>
                  <a:schemeClr val="tx1"/>
                </a:solidFill>
              </a:rPr>
              <a:t>práva sociálního zabezpečení, </a:t>
            </a:r>
          </a:p>
          <a:p>
            <a:pPr marL="723900" lvl="0" indent="-457200">
              <a:buClr>
                <a:schemeClr val="accent2"/>
              </a:buClr>
              <a:buSzPts val="2600"/>
              <a:buFontTx/>
              <a:buChar char="-"/>
            </a:pPr>
            <a:r>
              <a:rPr lang="cs-CZ" sz="2600" dirty="0">
                <a:solidFill>
                  <a:schemeClr val="tx1"/>
                </a:solidFill>
              </a:rPr>
              <a:t>ú</a:t>
            </a:r>
            <a:r>
              <a:rPr lang="cs-CZ" sz="2600" dirty="0" smtClean="0">
                <a:solidFill>
                  <a:schemeClr val="tx1"/>
                </a:solidFill>
              </a:rPr>
              <a:t>řady práce, </a:t>
            </a:r>
          </a:p>
          <a:p>
            <a:pPr marL="723900" lvl="0" indent="-457200">
              <a:buClr>
                <a:schemeClr val="accent2"/>
              </a:buClr>
              <a:buSzPts val="2600"/>
              <a:buFontTx/>
              <a:buChar char="-"/>
            </a:pPr>
            <a:r>
              <a:rPr lang="cs-CZ" sz="2600" dirty="0">
                <a:solidFill>
                  <a:schemeClr val="tx1"/>
                </a:solidFill>
              </a:rPr>
              <a:t>m</a:t>
            </a:r>
            <a:r>
              <a:rPr lang="cs-CZ" sz="2600" dirty="0" smtClean="0">
                <a:solidFill>
                  <a:schemeClr val="tx1"/>
                </a:solidFill>
              </a:rPr>
              <a:t>atriční úřady, </a:t>
            </a:r>
          </a:p>
          <a:p>
            <a:pPr marL="723900" lvl="0" indent="-457200">
              <a:buClr>
                <a:schemeClr val="accent2"/>
              </a:buClr>
              <a:buSzPts val="2600"/>
              <a:buFontTx/>
              <a:buChar char="-"/>
            </a:pPr>
            <a:r>
              <a:rPr lang="cs-CZ" sz="2600" dirty="0" smtClean="0">
                <a:solidFill>
                  <a:schemeClr val="tx1"/>
                </a:solidFill>
              </a:rPr>
              <a:t>další méně často. </a:t>
            </a:r>
          </a:p>
          <a:p>
            <a:pPr marL="723900" lvl="0" indent="-457200">
              <a:buClr>
                <a:schemeClr val="accent2"/>
              </a:buClr>
              <a:buSzPts val="2600"/>
              <a:buFontTx/>
              <a:buChar char="-"/>
            </a:pPr>
            <a:endParaRPr lang="cs-CZ" sz="2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50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 txBox="1"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4000" b="0" i="0" u="none" strike="noStrike" cap="none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03" name="Shape 403"/>
          <p:cNvSpPr txBox="1">
            <a:spLocks noGrp="1"/>
          </p:cNvSpPr>
          <p:nvPr>
            <p:ph type="body" idx="1"/>
          </p:nvPr>
        </p:nvSpPr>
        <p:spPr>
          <a:xfrm>
            <a:off x="457200" y="2249487"/>
            <a:ext cx="8229600" cy="432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07950" marR="0" lvl="0" indent="-6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4DA3"/>
              </a:buClr>
              <a:buSzPts val="2800"/>
              <a:buFont typeface="Georgia"/>
              <a:buNone/>
            </a:pPr>
            <a:endParaRPr sz="3600" b="1" i="0" u="none" strike="noStrike" cap="none" dirty="0">
              <a:solidFill>
                <a:srgbClr val="83BCC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07950" marR="0" lvl="0" indent="-63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800"/>
              <a:buFont typeface="Georgia"/>
              <a:buNone/>
            </a:pPr>
            <a:endParaRPr sz="1600" b="1" i="0" u="none" strike="noStrike" cap="none" dirty="0">
              <a:solidFill>
                <a:srgbClr val="83BCC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07950" marR="0" lvl="0" indent="-635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800"/>
              <a:buFont typeface="Georgia"/>
              <a:buNone/>
            </a:pPr>
            <a:r>
              <a:rPr lang="cs-CZ" sz="3600" b="1" i="0" u="none" strike="noStrike" cap="none" dirty="0" smtClean="0">
                <a:solidFill>
                  <a:srgbClr val="83BCC1"/>
                </a:solidFill>
                <a:latin typeface="Georgia"/>
                <a:ea typeface="Georgia"/>
                <a:cs typeface="Georgia"/>
                <a:sym typeface="Georgia"/>
              </a:rPr>
              <a:t>Děkuji </a:t>
            </a:r>
            <a:r>
              <a:rPr lang="cs-CZ" sz="3600" b="1" i="0" u="none" strike="noStrike" cap="none" dirty="0">
                <a:solidFill>
                  <a:srgbClr val="83BCC1"/>
                </a:solidFill>
                <a:latin typeface="Georgia"/>
                <a:ea typeface="Georgia"/>
                <a:cs typeface="Georgia"/>
                <a:sym typeface="Georgia"/>
              </a:rPr>
              <a:t>za pozornost.</a:t>
            </a:r>
            <a:endParaRPr sz="2800" b="0" i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-108520" y="908720"/>
            <a:ext cx="9721080" cy="1008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BCC1"/>
              </a:buClr>
              <a:buSzPts val="1400"/>
              <a:buFont typeface="Trebuchet MS"/>
              <a:buNone/>
            </a:pPr>
            <a:r>
              <a:rPr lang="cs-CZ" b="1" dirty="0" smtClean="0">
                <a:solidFill>
                  <a:srgbClr val="83BCC1"/>
                </a:solidFill>
              </a:rPr>
              <a:t>Pohled do historie </a:t>
            </a:r>
            <a:br>
              <a:rPr lang="cs-CZ" b="1" dirty="0" smtClean="0">
                <a:solidFill>
                  <a:srgbClr val="83BCC1"/>
                </a:solidFill>
              </a:rPr>
            </a:br>
            <a:r>
              <a:rPr lang="cs-CZ" b="1" dirty="0" smtClean="0">
                <a:solidFill>
                  <a:srgbClr val="83BCC1"/>
                </a:solidFill>
              </a:rPr>
              <a:t>tlumočení a překladu ČZJ</a:t>
            </a:r>
            <a:endParaRPr sz="4000" b="0" i="0" u="none" strike="noStrike" cap="none" dirty="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-180528" y="1988840"/>
            <a:ext cx="9157984" cy="4535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endParaRPr lang="cs-CZ" sz="800" dirty="0">
              <a:solidFill>
                <a:schemeClr val="tx1"/>
              </a:solidFill>
            </a:endParaRPr>
          </a:p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r>
              <a:rPr lang="cs-CZ" sz="2600" dirty="0" smtClean="0">
                <a:solidFill>
                  <a:schemeClr val="tx1"/>
                </a:solidFill>
              </a:rPr>
              <a:t>Poměrně malé množství pramenů</a:t>
            </a:r>
          </a:p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endParaRPr lang="cs-CZ" sz="800" dirty="0" smtClean="0">
              <a:solidFill>
                <a:schemeClr val="tx1"/>
              </a:solidFill>
            </a:endParaRPr>
          </a:p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r>
              <a:rPr lang="cs-CZ" sz="2600" dirty="0" smtClean="0">
                <a:solidFill>
                  <a:schemeClr val="tx1"/>
                </a:solidFill>
              </a:rPr>
              <a:t>Ú</a:t>
            </a:r>
            <a:r>
              <a:rPr lang="cs-CZ" sz="2600" b="0" i="0" u="none" strike="noStrike" cap="none" dirty="0" smtClean="0">
                <a:solidFill>
                  <a:schemeClr val="tx1"/>
                </a:solidFill>
                <a:sym typeface="Georgia"/>
              </a:rPr>
              <a:t>zce souvisí se vzděláváním neslyšících a postoji odborné veřejnosti – pedagogů, vychovatelů, logopedů…</a:t>
            </a:r>
          </a:p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endParaRPr lang="cs-CZ" sz="800" b="0" i="0" u="none" strike="noStrike" cap="none" dirty="0" smtClean="0">
              <a:solidFill>
                <a:schemeClr val="tx1"/>
              </a:solidFill>
              <a:sym typeface="Georgia"/>
            </a:endParaRPr>
          </a:p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r>
              <a:rPr lang="cs-CZ" sz="2600" dirty="0" smtClean="0"/>
              <a:t>Řecko, Řím, Aristoteles </a:t>
            </a:r>
          </a:p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r>
              <a:rPr lang="cs-CZ" sz="2600" dirty="0" smtClean="0"/>
              <a:t>Církevní organizace</a:t>
            </a:r>
          </a:p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r>
              <a:rPr lang="cs-CZ" sz="2600" dirty="0" smtClean="0"/>
              <a:t>Soukromé vzdělávání</a:t>
            </a:r>
          </a:p>
          <a:p>
            <a:pPr marL="26670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</a:pPr>
            <a:endParaRPr lang="cs-CZ" sz="2600" b="0" i="0" u="none" strike="noStrike" cap="none" dirty="0" smtClean="0">
              <a:solidFill>
                <a:schemeClr val="tx1"/>
              </a:solidFill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51514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-108520" y="908720"/>
            <a:ext cx="9721080" cy="1008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BCC1"/>
              </a:buClr>
              <a:buSzPts val="1400"/>
              <a:buFont typeface="Trebuchet MS"/>
              <a:buNone/>
            </a:pPr>
            <a:r>
              <a:rPr lang="cs-CZ" b="1" dirty="0" smtClean="0">
                <a:solidFill>
                  <a:srgbClr val="83BCC1"/>
                </a:solidFill>
              </a:rPr>
              <a:t>Pohled do historie </a:t>
            </a:r>
            <a:br>
              <a:rPr lang="cs-CZ" b="1" dirty="0" smtClean="0">
                <a:solidFill>
                  <a:srgbClr val="83BCC1"/>
                </a:solidFill>
              </a:rPr>
            </a:br>
            <a:r>
              <a:rPr lang="cs-CZ" b="1" dirty="0" smtClean="0">
                <a:solidFill>
                  <a:srgbClr val="83BCC1"/>
                </a:solidFill>
              </a:rPr>
              <a:t>tlumočení a překladu ČZJ</a:t>
            </a:r>
            <a:endParaRPr sz="4000" b="0" i="0" u="none" strike="noStrike" cap="none" dirty="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-180528" y="1988840"/>
            <a:ext cx="9157984" cy="4535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6670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</a:pPr>
            <a:endParaRPr lang="cs-CZ" sz="800" b="0" i="0" u="none" strike="noStrike" cap="none" dirty="0" smtClean="0">
              <a:solidFill>
                <a:schemeClr val="tx1"/>
              </a:solidFill>
              <a:sym typeface="Georgia"/>
            </a:endParaRPr>
          </a:p>
          <a:p>
            <a:pPr marL="723900" lvl="0" indent="-457200"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r>
              <a:rPr lang="fr-FR" sz="2600" dirty="0"/>
              <a:t>Charles-Michel de </a:t>
            </a:r>
            <a:r>
              <a:rPr lang="fr-FR" sz="2600" dirty="0" smtClean="0"/>
              <a:t>l´Épée</a:t>
            </a:r>
            <a:r>
              <a:rPr lang="cs-CZ" sz="2600" dirty="0" smtClean="0"/>
              <a:t>, </a:t>
            </a:r>
          </a:p>
          <a:p>
            <a:pPr marL="266700" lvl="0" indent="0">
              <a:buClr>
                <a:schemeClr val="accent2"/>
              </a:buClr>
              <a:buSzPts val="2600"/>
              <a:buNone/>
            </a:pPr>
            <a:r>
              <a:rPr lang="cs-CZ" sz="2600" dirty="0" smtClean="0"/>
              <a:t>	- soukromé vzdělávání, </a:t>
            </a:r>
          </a:p>
          <a:p>
            <a:pPr marL="266700" lvl="0" indent="0">
              <a:buClr>
                <a:schemeClr val="accent2"/>
              </a:buClr>
              <a:buSzPts val="2600"/>
              <a:buNone/>
            </a:pPr>
            <a:r>
              <a:rPr lang="cs-CZ" sz="2600" dirty="0" smtClean="0"/>
              <a:t>	- nárůst počtu žáků, </a:t>
            </a:r>
          </a:p>
          <a:p>
            <a:pPr marL="266700" lvl="0" indent="0">
              <a:buClr>
                <a:schemeClr val="accent2"/>
              </a:buClr>
              <a:buSzPts val="2600"/>
              <a:buNone/>
            </a:pPr>
            <a:r>
              <a:rPr lang="cs-CZ" sz="2600" b="0" i="0" u="none" strike="noStrike" cap="none" dirty="0" smtClean="0">
                <a:solidFill>
                  <a:schemeClr val="tx1"/>
                </a:solidFill>
                <a:sym typeface="Georgia"/>
              </a:rPr>
              <a:t>	- první škola pro neslyšící</a:t>
            </a:r>
            <a:r>
              <a:rPr lang="fr-FR" sz="2600" dirty="0" smtClean="0"/>
              <a:t>, </a:t>
            </a:r>
            <a:endParaRPr lang="cs-CZ" sz="2600" dirty="0" smtClean="0"/>
          </a:p>
          <a:p>
            <a:pPr marL="266700" lvl="0" indent="0">
              <a:buClr>
                <a:schemeClr val="accent2"/>
              </a:buClr>
              <a:buSzPts val="2600"/>
              <a:buNone/>
            </a:pPr>
            <a:r>
              <a:rPr lang="cs-CZ" sz="2600" dirty="0" smtClean="0"/>
              <a:t>	- propagátor vzdělávání </a:t>
            </a:r>
          </a:p>
          <a:p>
            <a:pPr marL="266700" lvl="0" indent="0">
              <a:buClr>
                <a:schemeClr val="accent2"/>
              </a:buClr>
              <a:buSzPts val="2600"/>
              <a:buNone/>
            </a:pPr>
            <a:r>
              <a:rPr lang="cs-CZ" sz="2600" dirty="0"/>
              <a:t>	</a:t>
            </a:r>
            <a:r>
              <a:rPr lang="cs-CZ" sz="2600" dirty="0" smtClean="0"/>
              <a:t>   prostřednictvím ZJ, </a:t>
            </a:r>
          </a:p>
          <a:p>
            <a:pPr marL="266700" lvl="0" indent="0">
              <a:buClr>
                <a:schemeClr val="accent2"/>
              </a:buClr>
              <a:buSzPts val="2600"/>
              <a:buNone/>
            </a:pPr>
            <a:r>
              <a:rPr lang="cs-CZ" sz="2600" dirty="0"/>
              <a:t>	 </a:t>
            </a:r>
            <a:r>
              <a:rPr lang="cs-CZ" sz="2600" dirty="0" smtClean="0"/>
              <a:t>  tzv. francouzská metoda, </a:t>
            </a:r>
          </a:p>
          <a:p>
            <a:pPr marL="266700" lvl="0" indent="0">
              <a:buClr>
                <a:schemeClr val="accent2"/>
              </a:buClr>
              <a:buSzPts val="2600"/>
              <a:buNone/>
            </a:pPr>
            <a:r>
              <a:rPr lang="cs-CZ" sz="2600" dirty="0"/>
              <a:t>	</a:t>
            </a:r>
            <a:r>
              <a:rPr lang="cs-CZ" sz="2600" dirty="0" smtClean="0"/>
              <a:t>   poznatky netajil.  </a:t>
            </a:r>
          </a:p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endParaRPr lang="cs-CZ" sz="800" dirty="0" smtClean="0"/>
          </a:p>
          <a:p>
            <a:pPr marL="26670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</a:pPr>
            <a:endParaRPr lang="cs-CZ" sz="2600" b="0" i="0" u="none" strike="noStrike" cap="none" dirty="0" smtClean="0">
              <a:solidFill>
                <a:schemeClr val="tx1"/>
              </a:solidFill>
              <a:sym typeface="Georgia"/>
            </a:endParaRPr>
          </a:p>
        </p:txBody>
      </p:sp>
      <p:pic>
        <p:nvPicPr>
          <p:cNvPr id="6" name="Picture 10" descr="Výsledek obrázku pro Charles-Michel de l ́Épé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225" y="2348880"/>
            <a:ext cx="2862622" cy="368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72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-108520" y="908720"/>
            <a:ext cx="9721080" cy="1008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BCC1"/>
              </a:buClr>
              <a:buSzPts val="1400"/>
              <a:buFont typeface="Trebuchet MS"/>
              <a:buNone/>
            </a:pPr>
            <a:r>
              <a:rPr lang="cs-CZ" b="1" dirty="0" smtClean="0">
                <a:solidFill>
                  <a:srgbClr val="83BCC1"/>
                </a:solidFill>
              </a:rPr>
              <a:t>Pohled do historie </a:t>
            </a:r>
            <a:br>
              <a:rPr lang="cs-CZ" b="1" dirty="0" smtClean="0">
                <a:solidFill>
                  <a:srgbClr val="83BCC1"/>
                </a:solidFill>
              </a:rPr>
            </a:br>
            <a:r>
              <a:rPr lang="cs-CZ" b="1" dirty="0" smtClean="0">
                <a:solidFill>
                  <a:srgbClr val="83BCC1"/>
                </a:solidFill>
              </a:rPr>
              <a:t>tlumočení a překladu ČZJ</a:t>
            </a:r>
            <a:endParaRPr sz="4000" b="0" i="0" u="none" strike="noStrike" cap="none" dirty="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-180528" y="1988840"/>
            <a:ext cx="9157984" cy="4535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endParaRPr lang="cs-CZ" sz="800" dirty="0">
              <a:solidFill>
                <a:schemeClr val="tx1"/>
              </a:solidFill>
            </a:endParaRPr>
          </a:p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endParaRPr lang="cs-CZ" sz="800" dirty="0" smtClean="0"/>
          </a:p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r>
              <a:rPr lang="cs-CZ" sz="2600" dirty="0" smtClean="0"/>
              <a:t>Orální metoda vzdělávání </a:t>
            </a:r>
          </a:p>
          <a:p>
            <a:pPr marL="26670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</a:pPr>
            <a:r>
              <a:rPr lang="cs-CZ" sz="2600" dirty="0"/>
              <a:t>	</a:t>
            </a:r>
            <a:r>
              <a:rPr lang="cs-CZ" sz="2600" dirty="0" smtClean="0"/>
              <a:t>tzv. německá metoda </a:t>
            </a:r>
          </a:p>
          <a:p>
            <a:pPr marL="26670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</a:pPr>
            <a:endParaRPr lang="cs-CZ" sz="2600" dirty="0" smtClean="0"/>
          </a:p>
          <a:p>
            <a:pPr marL="26670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</a:pPr>
            <a:r>
              <a:rPr lang="cs-CZ" sz="2600" dirty="0"/>
              <a:t>	</a:t>
            </a:r>
            <a:r>
              <a:rPr lang="cs-CZ" sz="2600" dirty="0" smtClean="0"/>
              <a:t>Samuel </a:t>
            </a:r>
            <a:r>
              <a:rPr lang="cs-CZ" sz="2600" dirty="0" err="1" smtClean="0"/>
              <a:t>Heinicke</a:t>
            </a:r>
            <a:r>
              <a:rPr lang="cs-CZ" sz="2600" dirty="0" smtClean="0"/>
              <a:t> (1727-1790)</a:t>
            </a:r>
          </a:p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endParaRPr lang="cs-CZ" sz="800" dirty="0" smtClean="0"/>
          </a:p>
        </p:txBody>
      </p:sp>
      <p:sp>
        <p:nvSpPr>
          <p:cNvPr id="2" name="AutoShape 6" descr="Výsledek obrázku pro Charles-Michel de l ́Épé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8" descr="Výsledek obrázku pro Charles-Michel de l ́Épé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060" name="Picture 12" descr="Výsledek obrázku pro samuel heinick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348880"/>
            <a:ext cx="3372808" cy="400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90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-108520" y="908720"/>
            <a:ext cx="9721080" cy="1008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BCC1"/>
              </a:buClr>
              <a:buSzPts val="1400"/>
              <a:buFont typeface="Trebuchet MS"/>
              <a:buNone/>
            </a:pPr>
            <a:r>
              <a:rPr lang="cs-CZ" b="1" dirty="0" smtClean="0">
                <a:solidFill>
                  <a:srgbClr val="83BCC1"/>
                </a:solidFill>
              </a:rPr>
              <a:t>Pohled do historie </a:t>
            </a:r>
            <a:br>
              <a:rPr lang="cs-CZ" b="1" dirty="0" smtClean="0">
                <a:solidFill>
                  <a:srgbClr val="83BCC1"/>
                </a:solidFill>
              </a:rPr>
            </a:br>
            <a:r>
              <a:rPr lang="cs-CZ" b="1" dirty="0" smtClean="0">
                <a:solidFill>
                  <a:srgbClr val="83BCC1"/>
                </a:solidFill>
              </a:rPr>
              <a:t>tlumočení a překladu ČZJ</a:t>
            </a:r>
            <a:endParaRPr sz="4000" b="0" i="0" u="none" strike="noStrike" cap="none" dirty="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286175" y="1988840"/>
            <a:ext cx="8606305" cy="4535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endParaRPr lang="cs-CZ" sz="800" dirty="0">
              <a:solidFill>
                <a:schemeClr val="tx1"/>
              </a:solidFill>
            </a:endParaRPr>
          </a:p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endParaRPr lang="cs-CZ" sz="800" dirty="0" smtClean="0"/>
          </a:p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endParaRPr lang="cs-CZ" sz="800" dirty="0"/>
          </a:p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endParaRPr lang="cs-CZ" sz="800" dirty="0" smtClean="0"/>
          </a:p>
          <a:p>
            <a:pPr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sz="2600" dirty="0" smtClean="0"/>
              <a:t>1770 Paříž,  </a:t>
            </a:r>
            <a:endParaRPr lang="cs-CZ" sz="2600" dirty="0"/>
          </a:p>
          <a:p>
            <a:pPr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sz="2600" dirty="0" smtClean="0"/>
              <a:t>1778 Lipsko, </a:t>
            </a:r>
          </a:p>
          <a:p>
            <a:pPr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sz="2600" dirty="0" smtClean="0"/>
              <a:t>1779 Vídeň, </a:t>
            </a:r>
          </a:p>
          <a:p>
            <a:pPr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sz="2600" dirty="0" smtClean="0"/>
              <a:t>1784 Řím, </a:t>
            </a:r>
          </a:p>
          <a:p>
            <a:pPr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sz="2600" dirty="0"/>
              <a:t>1786 </a:t>
            </a:r>
            <a:r>
              <a:rPr lang="cs-CZ" sz="2600" dirty="0" smtClean="0"/>
              <a:t>Praha…  </a:t>
            </a:r>
            <a:endParaRPr lang="cs-CZ" sz="2600" dirty="0"/>
          </a:p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endParaRPr lang="cs-CZ" sz="800" dirty="0" smtClean="0"/>
          </a:p>
        </p:txBody>
      </p:sp>
      <p:sp>
        <p:nvSpPr>
          <p:cNvPr id="2" name="AutoShape 6" descr="Výsledek obrázku pro Charles-Michel de l ́Épé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8" descr="Výsledek obrázku pro Charles-Michel de l ́Épé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122" name="Picture 2" descr="bývalý ústav hluchoněmých,  Hradec Králové,  Rudolfinum,  Obchodní akademie,  Střední odborná ško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492896"/>
            <a:ext cx="4896544" cy="325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705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-108520" y="908720"/>
            <a:ext cx="9721080" cy="1008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BCC1"/>
              </a:buClr>
              <a:buSzPts val="1400"/>
              <a:buFont typeface="Trebuchet MS"/>
              <a:buNone/>
            </a:pPr>
            <a:r>
              <a:rPr lang="cs-CZ" b="1" dirty="0" smtClean="0">
                <a:solidFill>
                  <a:srgbClr val="83BCC1"/>
                </a:solidFill>
              </a:rPr>
              <a:t>Pohled do historie </a:t>
            </a:r>
            <a:br>
              <a:rPr lang="cs-CZ" b="1" dirty="0" smtClean="0">
                <a:solidFill>
                  <a:srgbClr val="83BCC1"/>
                </a:solidFill>
              </a:rPr>
            </a:br>
            <a:r>
              <a:rPr lang="cs-CZ" b="1" dirty="0" smtClean="0">
                <a:solidFill>
                  <a:srgbClr val="83BCC1"/>
                </a:solidFill>
              </a:rPr>
              <a:t>tlumočení a překladu ČZJ</a:t>
            </a:r>
            <a:endParaRPr sz="4000" b="0" i="0" u="none" strike="noStrike" cap="none" dirty="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-180528" y="1988840"/>
            <a:ext cx="9157984" cy="4535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endParaRPr lang="cs-CZ" sz="800" dirty="0">
              <a:solidFill>
                <a:schemeClr val="tx1"/>
              </a:solidFill>
            </a:endParaRPr>
          </a:p>
          <a:p>
            <a:pPr marL="723900" indent="-457200"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r>
              <a:rPr lang="cs-CZ" sz="2400" dirty="0"/>
              <a:t>Pražském ústavu pro </a:t>
            </a:r>
            <a:r>
              <a:rPr lang="cs-CZ" sz="2400" dirty="0" smtClean="0"/>
              <a:t>hluchoněmé, dnešní </a:t>
            </a:r>
            <a:r>
              <a:rPr lang="cs-CZ" sz="2400" dirty="0"/>
              <a:t>Střední škola, základní škola a mateřská škola pro sluchově postižené, Holečkova 4, Praha 5</a:t>
            </a:r>
          </a:p>
          <a:p>
            <a:pPr marL="723900" lvl="0" indent="-457200"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endParaRPr lang="cs-CZ" sz="2600" b="0" i="0" u="none" strike="noStrike" cap="none" dirty="0" smtClean="0">
              <a:solidFill>
                <a:schemeClr val="tx1"/>
              </a:solidFill>
              <a:sym typeface="Georgia"/>
            </a:endParaRPr>
          </a:p>
        </p:txBody>
      </p:sp>
      <p:pic>
        <p:nvPicPr>
          <p:cNvPr id="1026" name="Picture 2" descr="https://www.skolaholeckova.cz/upload/gallery/budova-skoly/SAM_17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438915"/>
            <a:ext cx="4541235" cy="340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8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-108520" y="908720"/>
            <a:ext cx="9721080" cy="1008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BCC1"/>
              </a:buClr>
              <a:buSzPts val="1400"/>
              <a:buFont typeface="Trebuchet MS"/>
              <a:buNone/>
            </a:pPr>
            <a:r>
              <a:rPr lang="cs-CZ" b="1" dirty="0" smtClean="0">
                <a:solidFill>
                  <a:srgbClr val="83BCC1"/>
                </a:solidFill>
              </a:rPr>
              <a:t>Pohled do historie </a:t>
            </a:r>
            <a:br>
              <a:rPr lang="cs-CZ" b="1" dirty="0" smtClean="0">
                <a:solidFill>
                  <a:srgbClr val="83BCC1"/>
                </a:solidFill>
              </a:rPr>
            </a:br>
            <a:r>
              <a:rPr lang="cs-CZ" b="1" dirty="0" smtClean="0">
                <a:solidFill>
                  <a:srgbClr val="83BCC1"/>
                </a:solidFill>
              </a:rPr>
              <a:t>tlumočení a překladu ČZJ</a:t>
            </a:r>
            <a:endParaRPr sz="4000" b="0" i="0" u="none" strike="noStrike" cap="none" dirty="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-180528" y="1988840"/>
            <a:ext cx="9157984" cy="4535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endParaRPr lang="cs-CZ" sz="800" dirty="0">
              <a:solidFill>
                <a:schemeClr val="tx1"/>
              </a:solidFill>
            </a:endParaRPr>
          </a:p>
          <a:p>
            <a:pPr marL="723900" lvl="0" indent="-457200"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endParaRPr lang="cs-CZ" sz="2600" b="0" i="0" u="none" strike="noStrike" cap="none" dirty="0" smtClean="0">
              <a:solidFill>
                <a:schemeClr val="tx1"/>
              </a:solidFill>
              <a:sym typeface="Georgia"/>
            </a:endParaRPr>
          </a:p>
        </p:txBody>
      </p:sp>
      <p:pic>
        <p:nvPicPr>
          <p:cNvPr id="2050" name="Picture 2" descr="smichov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510181"/>
            <a:ext cx="5832648" cy="368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39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-108520" y="908720"/>
            <a:ext cx="9721080" cy="1008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BCC1"/>
              </a:buClr>
              <a:buSzPts val="1400"/>
              <a:buFont typeface="Trebuchet MS"/>
              <a:buNone/>
            </a:pPr>
            <a:r>
              <a:rPr lang="cs-CZ" b="1" dirty="0" smtClean="0">
                <a:solidFill>
                  <a:srgbClr val="83BCC1"/>
                </a:solidFill>
              </a:rPr>
              <a:t>Pohled do historie </a:t>
            </a:r>
            <a:br>
              <a:rPr lang="cs-CZ" b="1" dirty="0" smtClean="0">
                <a:solidFill>
                  <a:srgbClr val="83BCC1"/>
                </a:solidFill>
              </a:rPr>
            </a:br>
            <a:r>
              <a:rPr lang="cs-CZ" b="1" dirty="0" smtClean="0">
                <a:solidFill>
                  <a:srgbClr val="83BCC1"/>
                </a:solidFill>
              </a:rPr>
              <a:t>tlumočení a překladu ČZJ</a:t>
            </a:r>
            <a:endParaRPr sz="4000" b="0" i="0" u="none" strike="noStrike" cap="none" dirty="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-180528" y="1988840"/>
            <a:ext cx="9157984" cy="4535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endParaRPr lang="cs-CZ" sz="800" dirty="0">
              <a:solidFill>
                <a:schemeClr val="tx1"/>
              </a:solidFill>
            </a:endParaRPr>
          </a:p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r>
              <a:rPr lang="cs-CZ" sz="2600" dirty="0" smtClean="0">
                <a:solidFill>
                  <a:schemeClr val="tx1"/>
                </a:solidFill>
              </a:rPr>
              <a:t>vzdělávání </a:t>
            </a:r>
            <a:r>
              <a:rPr lang="cs-CZ" sz="2600" dirty="0" smtClean="0">
                <a:solidFill>
                  <a:schemeClr val="tx1"/>
                </a:solidFill>
              </a:rPr>
              <a:t>v </a:t>
            </a:r>
            <a:r>
              <a:rPr lang="cs-CZ" sz="2600" dirty="0">
                <a:solidFill>
                  <a:schemeClr val="tx1"/>
                </a:solidFill>
              </a:rPr>
              <a:t>Č</a:t>
            </a:r>
            <a:r>
              <a:rPr lang="cs-CZ" sz="2600" dirty="0" smtClean="0">
                <a:solidFill>
                  <a:schemeClr val="tx1"/>
                </a:solidFill>
              </a:rPr>
              <a:t>echách páter Václav </a:t>
            </a:r>
            <a:r>
              <a:rPr lang="cs-CZ" sz="2600" dirty="0" err="1" smtClean="0">
                <a:solidFill>
                  <a:schemeClr val="tx1"/>
                </a:solidFill>
              </a:rPr>
              <a:t>Frost</a:t>
            </a:r>
            <a:r>
              <a:rPr lang="cs-CZ" sz="2600" dirty="0" smtClean="0">
                <a:solidFill>
                  <a:schemeClr val="tx1"/>
                </a:solidFill>
              </a:rPr>
              <a:t>, </a:t>
            </a:r>
            <a:endParaRPr lang="cs-CZ" sz="2600" dirty="0" smtClean="0">
              <a:solidFill>
                <a:schemeClr val="tx1"/>
              </a:solidFill>
            </a:endParaRPr>
          </a:p>
          <a:p>
            <a:pPr marL="723900" lvl="0" indent="-457200"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r>
              <a:rPr lang="cs-CZ" sz="2600" dirty="0" smtClean="0"/>
              <a:t>Pražská kombinovaná metoda</a:t>
            </a:r>
            <a:endParaRPr lang="cs-CZ" sz="2600" dirty="0" smtClean="0">
              <a:solidFill>
                <a:schemeClr val="tx1"/>
              </a:solidFill>
            </a:endParaRPr>
          </a:p>
          <a:p>
            <a:pPr marL="7239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r>
              <a:rPr lang="cs-CZ" sz="2600" dirty="0" smtClean="0">
                <a:solidFill>
                  <a:schemeClr val="tx1"/>
                </a:solidFill>
              </a:rPr>
              <a:t>ústavy</a:t>
            </a:r>
            <a:r>
              <a:rPr lang="cs-CZ" sz="2600" dirty="0" smtClean="0">
                <a:solidFill>
                  <a:schemeClr val="tx1"/>
                </a:solidFill>
              </a:rPr>
              <a:t>…</a:t>
            </a:r>
            <a:endParaRPr lang="cs-CZ" sz="2600" b="0" i="0" u="none" strike="noStrike" cap="none" dirty="0" smtClean="0">
              <a:solidFill>
                <a:schemeClr val="tx1"/>
              </a:solidFill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01688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Urbanistický">
  <a:themeElements>
    <a:clrScheme name="Urbanistický">
      <a:dk1>
        <a:srgbClr val="000000"/>
      </a:dk1>
      <a:lt1>
        <a:srgbClr val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Urbanistický">
  <a:themeElements>
    <a:clrScheme name="Urbanistický">
      <a:dk1>
        <a:srgbClr val="000000"/>
      </a:dk1>
      <a:lt1>
        <a:srgbClr val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5399</TotalTime>
  <Words>704</Words>
  <Application>Microsoft Office PowerPoint</Application>
  <PresentationFormat>Předvádění na obrazovce (4:3)</PresentationFormat>
  <Paragraphs>220</Paragraphs>
  <Slides>28</Slides>
  <Notes>28</Notes>
  <HiddenSlides>0</HiddenSlides>
  <MMClips>0</MMClips>
  <ScaleCrop>false</ScaleCrop>
  <HeadingPairs>
    <vt:vector size="4" baseType="variant">
      <vt:variant>
        <vt:lpstr>Motiv</vt:lpstr>
      </vt:variant>
      <vt:variant>
        <vt:i4>2</vt:i4>
      </vt:variant>
      <vt:variant>
        <vt:lpstr>Nadpisy snímků</vt:lpstr>
      </vt:variant>
      <vt:variant>
        <vt:i4>28</vt:i4>
      </vt:variant>
    </vt:vector>
  </HeadingPairs>
  <TitlesOfParts>
    <vt:vector size="30" baseType="lpstr">
      <vt:lpstr>1_Urbanistický</vt:lpstr>
      <vt:lpstr>Urbanistický</vt:lpstr>
      <vt:lpstr>Základy translatologie  Pohled do historie tlumočení a překladu ČZJ </vt:lpstr>
      <vt:lpstr>Struktura našeho setkání</vt:lpstr>
      <vt:lpstr>Pohled do historie  tlumočení a překladu ČZJ</vt:lpstr>
      <vt:lpstr>Pohled do historie  tlumočení a překladu ČZJ</vt:lpstr>
      <vt:lpstr>Pohled do historie  tlumočení a překladu ČZJ</vt:lpstr>
      <vt:lpstr>Pohled do historie  tlumočení a překladu ČZJ</vt:lpstr>
      <vt:lpstr>Pohled do historie  tlumočení a překladu ČZJ</vt:lpstr>
      <vt:lpstr>Pohled do historie  tlumočení a překladu ČZJ</vt:lpstr>
      <vt:lpstr>Pohled do historie  tlumočení a překladu ČZJ</vt:lpstr>
      <vt:lpstr>Pohled do historie  tlumočení a překladu ČZJ</vt:lpstr>
      <vt:lpstr>Pohled do historie  tlumočení a překladu ČZJ</vt:lpstr>
      <vt:lpstr>Pohled do historie  tlumočení a překladu ČZJ</vt:lpstr>
      <vt:lpstr>Pohled do historie  tlumočení a překladu ČZJ</vt:lpstr>
      <vt:lpstr>Pohled do historie  tlumočení a překladu ČZJ</vt:lpstr>
      <vt:lpstr>Pohled do historie  tlumočení a překladu ČZJ</vt:lpstr>
      <vt:lpstr>Pohled do historie  tlumočení a překladu ČZJ</vt:lpstr>
      <vt:lpstr>Pohled do historie  tlumočení a překladu ČZJ</vt:lpstr>
      <vt:lpstr>Pohled do historie  tlumočení a překladu ČZJ</vt:lpstr>
      <vt:lpstr>Pohled do historie  tlumočení a překladu ČZJ</vt:lpstr>
      <vt:lpstr>Pohled do historie  tlumočení a překladu ČZJ</vt:lpstr>
      <vt:lpstr>Pohled do historie  tlumočení a překladu ČZJ</vt:lpstr>
      <vt:lpstr>Pohled do historie  tlumočení a překladu ČZJ</vt:lpstr>
      <vt:lpstr>Pohled do historie  tlumočení a překladu ČZJ</vt:lpstr>
      <vt:lpstr>Pohled do historie  tlumočení a překladu ČZJ</vt:lpstr>
      <vt:lpstr>Pohled do historie  tlumočení a překladu ČZJ</vt:lpstr>
      <vt:lpstr>Pohled do historie  tlumočení a překladu ČZJ</vt:lpstr>
      <vt:lpstr>Pohled do historie  tlumočení a překladu ČZJ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translatologie (teorie a praxe tlumočení a překladu)</dc:title>
  <dc:creator>Ivana Kupčíková</dc:creator>
  <cp:lastModifiedBy>Ivana Kupčíková</cp:lastModifiedBy>
  <cp:revision>152</cp:revision>
  <cp:lastPrinted>2018-08-15T14:17:03Z</cp:lastPrinted>
  <dcterms:modified xsi:type="dcterms:W3CDTF">2020-12-01T21:31:30Z</dcterms:modified>
</cp:coreProperties>
</file>