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28"/>
  </p:notesMasterIdLst>
  <p:handoutMasterIdLst>
    <p:handoutMasterId r:id="rId29"/>
  </p:handoutMasterIdLst>
  <p:sldIdLst>
    <p:sldId id="256" r:id="rId2"/>
    <p:sldId id="310" r:id="rId3"/>
    <p:sldId id="273" r:id="rId4"/>
    <p:sldId id="370" r:id="rId5"/>
    <p:sldId id="369" r:id="rId6"/>
    <p:sldId id="371" r:id="rId7"/>
    <p:sldId id="274" r:id="rId8"/>
    <p:sldId id="276" r:id="rId9"/>
    <p:sldId id="277" r:id="rId10"/>
    <p:sldId id="372" r:id="rId11"/>
    <p:sldId id="373" r:id="rId12"/>
    <p:sldId id="374" r:id="rId13"/>
    <p:sldId id="279" r:id="rId14"/>
    <p:sldId id="294" r:id="rId15"/>
    <p:sldId id="314" r:id="rId16"/>
    <p:sldId id="315" r:id="rId17"/>
    <p:sldId id="316" r:id="rId18"/>
    <p:sldId id="317" r:id="rId19"/>
    <p:sldId id="318" r:id="rId20"/>
    <p:sldId id="322" r:id="rId21"/>
    <p:sldId id="321" r:id="rId22"/>
    <p:sldId id="320" r:id="rId23"/>
    <p:sldId id="326" r:id="rId24"/>
    <p:sldId id="327" r:id="rId25"/>
    <p:sldId id="328" r:id="rId26"/>
    <p:sldId id="329" r:id="rId27"/>
  </p:sldIdLst>
  <p:sldSz cx="9144000" cy="5143500" type="screen16x9"/>
  <p:notesSz cx="6797675" cy="9926638"/>
  <p:embeddedFontLst>
    <p:embeddedFont>
      <p:font typeface="Raleway" panose="020B0604020202020204" charset="-18"/>
      <p:regular r:id="rId30"/>
      <p:bold r:id="rId31"/>
      <p:italic r:id="rId32"/>
      <p:boldItalic r:id="rId33"/>
    </p:embeddedFont>
    <p:embeddedFont>
      <p:font typeface="Tahoma" panose="020B0604030504040204" pitchFamily="34" charset="0"/>
      <p:regular r:id="rId34"/>
      <p:bold r:id="rId35"/>
    </p:embeddedFont>
    <p:embeddedFont>
      <p:font typeface="Lato" panose="020B0604020202020204" charset="-18"/>
      <p:regular r:id="rId36"/>
      <p:bold r:id="rId37"/>
      <p:italic r:id="rId38"/>
      <p:boldItalic r:id="rId3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5.fntdata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38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font" Target="fonts/font8.fntdata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36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font" Target="fonts/font6.fntdata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2B48B5-B016-4CB6-AE25-AB048C05E5C5}" type="datetimeFigureOut">
              <a:rPr lang="cs-CZ" smtClean="0"/>
              <a:t>5.1.2021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F52DB-4AD0-4D74-B489-E058DDDAD8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442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L="228600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L="274320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L="320040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L="365760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332567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275d38bb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2275d38bbd_0_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g2275d38bbd_0_6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275d38bb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2275d38bbd_0_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g2275d38bbd_0_6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g75de1ca52b_0_6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4" name="Google Shape;714;g75de1ca52b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g78fb52f0f6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"/>
            <a:headEnd type="none" w="sm" len="sm"/>
            <a:tailEnd type="none" w="sm" len="sm"/>
          </a:ln>
        </p:spPr>
      </p:sp>
      <p:sp>
        <p:nvSpPr>
          <p:cNvPr id="267" name="Google Shape;267;g78fb52f0f6_0_7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78fb52f0f6_0_8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7" name="Google Shape;377;g78fb52f0f6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Google Shape;525;g6bcf69eebb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6" name="Google Shape;526;g6bcf69eebb_0_3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27" name="Google Shape;527;g6bcf69eebb_0_32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15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g6bcf69eebb_0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3" name="Google Shape;533;g6bcf69eebb_0_38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4" name="Google Shape;534;g6bcf69eebb_0_38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16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g6bcf69eebb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Google Shape;540;g6bcf69eebb_0_4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1" name="Google Shape;541;g6bcf69eebb_0_44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17</a:t>
            </a:fld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g6bcf69eebb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7" name="Google Shape;547;g6bcf69eebb_0_5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000" b="1" dirty="0">
              <a:solidFill>
                <a:srgbClr val="212121"/>
              </a:solidFill>
              <a:highlight>
                <a:srgbClr val="FFFFFF"/>
              </a:highlight>
            </a:endParaRPr>
          </a:p>
        </p:txBody>
      </p:sp>
      <p:sp>
        <p:nvSpPr>
          <p:cNvPr id="548" name="Google Shape;548;g6bcf69eebb_0_50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18</a:t>
            </a:fld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6bcf69eebb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4" name="Google Shape;554;g6bcf69eebb_0_5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55" name="Google Shape;555;g6bcf69eebb_0_56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19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g6bcf69ee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8" name="Google Shape;498;g6bcf69eebb_0_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9" name="Google Shape;499;g6bcf69eebb_0_0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" name="Google Shape;582;g6bcf69eebb_0_8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3" name="Google Shape;583;g6bcf69eebb_0_8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4" name="Google Shape;584;g6bcf69eebb_0_81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g6bcf69eebb_0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6" name="Google Shape;576;g6bcf69eebb_0_7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577" name="Google Shape;577;g6bcf69eebb_0_75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21</a:t>
            </a:fld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g6bcf69eebb_0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9" name="Google Shape;569;g6bcf69eebb_0_6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0" name="Google Shape;570;g6bcf69eebb_0_69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22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g6bcf69eebb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0" name="Google Shape;610;g6bcf69eebb_0_107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11" name="Google Shape;611;g6bcf69eebb_0_107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g6bcf69eebb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8" name="Google Shape;618;g6bcf69eebb_0_11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000" dirty="0"/>
          </a:p>
        </p:txBody>
      </p:sp>
      <p:sp>
        <p:nvSpPr>
          <p:cNvPr id="619" name="Google Shape;619;g6bcf69eebb_0_113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24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g6bcf69eebb_0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5" name="Google Shape;625;g6bcf69eebb_0_119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sz="1000" dirty="0"/>
          </a:p>
        </p:txBody>
      </p:sp>
      <p:sp>
        <p:nvSpPr>
          <p:cNvPr id="626" name="Google Shape;626;g6bcf69eebb_0_119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25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g6bcf69eebb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2" name="Google Shape;632;g6bcf69eebb_0_125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3" name="Google Shape;633;g6bcf69eebb_0_125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26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275d38bb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275d38bbd_0_3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2275d38bbd_0_30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275d38bb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275d38bbd_0_3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2275d38bbd_0_30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275d38bb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275d38bbd_0_3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2275d38bbd_0_30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8798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275d38bbd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275d38bbd_0_30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g2275d38bbd_0_30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8798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g234517d673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" name="Google Shape;228;g234517d673_0_3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9" name="Google Shape;229;g234517d673_0_32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g234517d673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3" name="Google Shape;243;g234517d673_0_44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g234517d673_0_44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2275d38bbd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2275d38bbd_0_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g2275d38bbd_0_6:notes"/>
          <p:cNvSpPr txBox="1">
            <a:spLocks noGrp="1"/>
          </p:cNvSpPr>
          <p:nvPr>
            <p:ph type="sldNum" idx="12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6" name="Google Shape;16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" name="Google Shape;18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" name="Google Shape;29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0" name="Google Shape;30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7" name="Google Shape;37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8" name="Google Shape;38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4" name="Google Shape;44;p5"/>
          <p:cNvSpPr txBox="1"/>
          <p:nvPr/>
        </p:nvSpPr>
        <p:spPr>
          <a:xfrm>
            <a:off x="7518000" y="4851900"/>
            <a:ext cx="1626000" cy="3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000">
                <a:solidFill>
                  <a:srgbClr val="999999"/>
                </a:solidFill>
                <a:latin typeface="Lato"/>
                <a:ea typeface="Lato"/>
                <a:cs typeface="Lato"/>
                <a:sym typeface="Lato"/>
              </a:rPr>
              <a:t>TCZJ06 podzim 2019</a:t>
            </a:r>
            <a:endParaRPr sz="1000">
              <a:solidFill>
                <a:srgbClr val="999999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" name="Google Shape;47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8" name="Google Shape;48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" name="Google Shape;50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4" name="Google Shape;54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5" name="Google Shape;55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None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62" name="Google Shape;62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" name="Google Shape;64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oogle Shape;79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80" name="Google Shape;80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" name="Google Shape;82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3" name="Google Shape;83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 1">
  <p:cSld name="TITLE_4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1082675" y="1924050"/>
            <a:ext cx="7518300" cy="199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3200"/>
              <a:buFont typeface="Arial"/>
              <a:buNone/>
              <a:defRPr sz="3200" b="1" i="0" u="none" strike="noStrike" cap="non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422693" y="4686300"/>
            <a:ext cx="6306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509589" y="844153"/>
            <a:ext cx="8086500" cy="48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Arial"/>
              <a:buNone/>
              <a:defRPr sz="2400" b="1" i="0" u="none" strike="noStrike" cap="non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SzPts val="2400"/>
              <a:buFont typeface="Tahoma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509589" y="1513285"/>
            <a:ext cx="80823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folHlink"/>
              </a:buClr>
              <a:buSzPts val="2400"/>
              <a:buFont typeface="Noto Sans Symbols"/>
              <a:buChar char="■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Google Shape;94;p14"/>
          <p:cNvSpPr txBox="1">
            <a:spLocks noGrp="1"/>
          </p:cNvSpPr>
          <p:nvPr>
            <p:ph type="ftr" idx="11"/>
          </p:nvPr>
        </p:nvSpPr>
        <p:spPr>
          <a:xfrm>
            <a:off x="422693" y="4686300"/>
            <a:ext cx="63060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ahoma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95" name="Google Shape;95;p14"/>
          <p:cNvSpPr txBox="1">
            <a:spLocks noGrp="1"/>
          </p:cNvSpPr>
          <p:nvPr>
            <p:ph type="sldNum" idx="12"/>
          </p:nvPr>
        </p:nvSpPr>
        <p:spPr>
          <a:xfrm>
            <a:off x="6858000" y="4686300"/>
            <a:ext cx="1841700" cy="34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69696"/>
              </a:buClr>
              <a:buSzPts val="300"/>
              <a:buFont typeface="Arial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Raleway"/>
              <a:buNone/>
              <a:defRPr sz="2800" b="1"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7" r:id="rId7"/>
    <p:sldLayoutId id="2147483659" r:id="rId8"/>
    <p:sldLayoutId id="2147483660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Teorie </a:t>
            </a:r>
            <a:r>
              <a:rPr lang="cs-CZ" dirty="0" smtClean="0"/>
              <a:t>komunikace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Základy </a:t>
            </a:r>
            <a:r>
              <a:rPr lang="cs-CZ" dirty="0" err="1"/>
              <a:t>translatologie</a:t>
            </a:r>
            <a:endParaRPr sz="3200" b="1" i="0" u="none" strike="noStrike" cap="none" dirty="0">
              <a:solidFill>
                <a:srgbClr val="00287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6680475" y="4518131"/>
            <a:ext cx="1920600" cy="2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b="1">
              <a:solidFill>
                <a:srgbClr val="00287D"/>
              </a:solidFill>
            </a:endParaRPr>
          </a:p>
        </p:txBody>
      </p:sp>
      <p:sp>
        <p:nvSpPr>
          <p:cNvPr id="102" name="Google Shape;102;p15"/>
          <p:cNvSpPr txBox="1">
            <a:spLocks noGrp="1"/>
          </p:cNvSpPr>
          <p:nvPr>
            <p:ph type="subTitle" idx="1"/>
          </p:nvPr>
        </p:nvSpPr>
        <p:spPr>
          <a:xfrm>
            <a:off x="622852" y="4438779"/>
            <a:ext cx="8132806" cy="3745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podzim 2019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Přístupy k výkonu tlumočnické profese </a:t>
            </a:r>
            <a:endParaRPr dirty="0"/>
          </a:p>
        </p:txBody>
      </p:sp>
      <p:sp>
        <p:nvSpPr>
          <p:cNvPr id="255" name="Google Shape;255;p36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7853566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s</a:t>
            </a:r>
            <a:r>
              <a:rPr lang="cs-CZ" sz="1800" dirty="0" smtClean="0"/>
              <a:t>troj, okno, most, telefonní drát…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cs-CZ"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p</a:t>
            </a:r>
            <a:r>
              <a:rPr lang="cs-CZ" sz="1800" dirty="0" smtClean="0"/>
              <a:t>řístup </a:t>
            </a:r>
            <a:r>
              <a:rPr lang="cs-CZ" sz="1800" dirty="0"/>
              <a:t>o</a:t>
            </a:r>
            <a:r>
              <a:rPr lang="cs-CZ" sz="1800" dirty="0" smtClean="0"/>
              <a:t>vlivňují 3 aspekty:</a:t>
            </a: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Tx/>
              <a:buChar char="-"/>
            </a:pPr>
            <a:r>
              <a:rPr lang="cs-CZ" sz="1800" dirty="0" smtClean="0"/>
              <a:t>jak tlumočník pohlíží na své klienty a sebe (jejich a svoji roli), </a:t>
            </a: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Tx/>
              <a:buChar char="-"/>
            </a:pPr>
            <a:r>
              <a:rPr lang="cs-CZ" sz="1800" dirty="0"/>
              <a:t>j</a:t>
            </a:r>
            <a:r>
              <a:rPr lang="cs-CZ" sz="1800" dirty="0" smtClean="0"/>
              <a:t>akým způsobem chápe normy a pravidla interakce mezi jazyky, světy</a:t>
            </a:r>
          </a:p>
          <a:p>
            <a:pPr marL="400050" lvl="0" indent="-285750" algn="l" rtl="0">
              <a:spcBef>
                <a:spcPts val="0"/>
              </a:spcBef>
              <a:spcAft>
                <a:spcPts val="0"/>
              </a:spcAft>
              <a:buSzPts val="1800"/>
              <a:buFontTx/>
              <a:buChar char="-"/>
            </a:pPr>
            <a:r>
              <a:rPr lang="cs-CZ" sz="1800" dirty="0" smtClean="0"/>
              <a:t>jak interpretuje Etický kodex tlumočníka  </a:t>
            </a:r>
            <a:endParaRPr sz="18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9189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Přístupy k výkonu tlumočnické profese </a:t>
            </a:r>
            <a:endParaRPr dirty="0"/>
          </a:p>
        </p:txBody>
      </p:sp>
      <p:sp>
        <p:nvSpPr>
          <p:cNvPr id="255" name="Google Shape;255;p36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7853566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t</a:t>
            </a:r>
            <a:r>
              <a:rPr lang="cs-CZ" sz="1800" dirty="0" smtClean="0"/>
              <a:t>lumočník je ten, kdo pomáhá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t</a:t>
            </a:r>
            <a:r>
              <a:rPr lang="cs-CZ" sz="1800" dirty="0" smtClean="0"/>
              <a:t>lumočník je stroj 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t</a:t>
            </a:r>
            <a:r>
              <a:rPr lang="cs-CZ" sz="1800" dirty="0" smtClean="0"/>
              <a:t>lumočník je ten, kdo usnadňuje komunikaci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 smtClean="0"/>
              <a:t>bilingválně-</a:t>
            </a:r>
            <a:r>
              <a:rPr lang="cs-CZ" sz="1800" dirty="0" err="1" smtClean="0"/>
              <a:t>bikulturní</a:t>
            </a:r>
            <a:r>
              <a:rPr lang="cs-CZ" sz="1800" dirty="0" smtClean="0"/>
              <a:t> přístup k tlumočení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cs-CZ" sz="1800" dirty="0" smtClean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endParaRPr lang="cs-CZ" sz="1800" dirty="0" smtClean="0"/>
          </a:p>
          <a:p>
            <a:pPr marL="114300" lvl="0" indent="0" algn="l" rtl="0"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96386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" name="Google Shape;716;p10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87D"/>
              </a:buClr>
              <a:buFont typeface="Arial"/>
              <a:buNone/>
            </a:pPr>
            <a:r>
              <a:rPr lang="cs-CZ" sz="24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Etický kodex</a:t>
            </a:r>
            <a:r>
              <a:rPr lang="cs-CZ" sz="2400" b="1" i="0" u="none" strike="noStrike" cap="none">
                <a:solidFill>
                  <a:srgbClr val="00287D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2400" b="1" i="0" u="none" strike="noStrike" cap="none">
              <a:solidFill>
                <a:srgbClr val="00287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7" name="Google Shape;717;p10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-CZ" sz="1800" dirty="0"/>
              <a:t>Dokument upravující obecná i konkrétní pravidla práce v jednotlivých organizacích a profesích (lékaři, policisté, sociální pracovníci atd</a:t>
            </a:r>
            <a:r>
              <a:rPr lang="cs-CZ" sz="1800" dirty="0" smtClean="0"/>
              <a:t>.)</a:t>
            </a:r>
            <a:endParaRPr sz="1800" dirty="0"/>
          </a:p>
          <a:p>
            <a:pPr marL="457200" marR="0" lvl="0" indent="-3111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300"/>
              <a:buChar char="●"/>
            </a:pPr>
            <a:r>
              <a:rPr lang="cs-CZ" sz="1800" dirty="0"/>
              <a:t>Pro tlumočníky ČZJ vznik po roce 1998</a:t>
            </a:r>
            <a:endParaRPr sz="1800" dirty="0"/>
          </a:p>
        </p:txBody>
      </p:sp>
    </p:spTree>
    <p:extLst>
      <p:ext uri="{BB962C8B-B14F-4D97-AF65-F5344CB8AC3E}">
        <p14:creationId xmlns:p14="http://schemas.microsoft.com/office/powerpoint/2010/main" val="2788510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8"/>
          <p:cNvSpPr txBox="1">
            <a:spLocks noGrp="1"/>
          </p:cNvSpPr>
          <p:nvPr>
            <p:ph type="title"/>
          </p:nvPr>
        </p:nvSpPr>
        <p:spPr>
          <a:xfrm>
            <a:off x="729449" y="864300"/>
            <a:ext cx="8175559" cy="29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10 </a:t>
            </a:r>
            <a:r>
              <a:rPr lang="cs-CZ" dirty="0"/>
              <a:t>Komunikace a proces tlumočení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5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Fáze </a:t>
            </a:r>
            <a:r>
              <a:rPr lang="cs-CZ" dirty="0"/>
              <a:t>procesu tlumočení</a:t>
            </a:r>
            <a:endParaRPr sz="2400" b="1" i="0" u="none" strike="noStrike" cap="none" dirty="0">
              <a:solidFill>
                <a:srgbClr val="00287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5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1430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cs-CZ" sz="1800" dirty="0"/>
              <a:t>p</a:t>
            </a:r>
            <a:r>
              <a:rPr lang="cs-CZ" sz="1800" dirty="0" smtClean="0"/>
              <a:t>ercepce – translace - produkce </a:t>
            </a:r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-CZ" sz="1800" dirty="0" smtClean="0"/>
              <a:t>aktivní </a:t>
            </a:r>
            <a:r>
              <a:rPr lang="cs-CZ" sz="1800" dirty="0"/>
              <a:t>poslech originálu a jeho analýza</a:t>
            </a:r>
            <a:endParaRPr sz="1800" dirty="0"/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-CZ" sz="1800" dirty="0"/>
              <a:t>porozumění informace a uložení do operativní paměti </a:t>
            </a:r>
            <a:endParaRPr sz="1800" dirty="0"/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-CZ" sz="1800" dirty="0"/>
              <a:t>zpracování informace v kontextu vlastních znalostí a zkušeností, zohlednění kulturního kontextu</a:t>
            </a:r>
            <a:endParaRPr sz="1800" dirty="0"/>
          </a:p>
          <a:p>
            <a:pPr marL="457200" marR="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cs-CZ" sz="1800" dirty="0"/>
              <a:t>produkce v cílovém jazyce</a:t>
            </a:r>
            <a:endParaRPr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73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Sjednání tlumočení</a:t>
            </a:r>
            <a:endParaRPr/>
          </a:p>
        </p:txBody>
      </p:sp>
      <p:sp>
        <p:nvSpPr>
          <p:cNvPr id="530" name="Google Shape;530;p73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-CZ" sz="1600" dirty="0" smtClean="0"/>
              <a:t>termín – datum a časový rozsah</a:t>
            </a: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-CZ" sz="1600" dirty="0"/>
              <a:t>k</a:t>
            </a:r>
            <a:r>
              <a:rPr lang="cs-CZ" sz="1600" dirty="0" smtClean="0"/>
              <a:t>de (živě x online)</a:t>
            </a:r>
            <a:endParaRPr sz="1600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-CZ" sz="1600" dirty="0"/>
              <a:t>téma </a:t>
            </a:r>
            <a:r>
              <a:rPr lang="cs-CZ" sz="1600" i="1" dirty="0"/>
              <a:t>(obsah)</a:t>
            </a:r>
            <a:endParaRPr sz="1600" i="1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-CZ" sz="1600" dirty="0" smtClean="0"/>
              <a:t>jazyky </a:t>
            </a:r>
            <a:r>
              <a:rPr lang="cs-CZ" sz="1600" i="1" dirty="0"/>
              <a:t>(z a do kterých se bude tlumočit)</a:t>
            </a:r>
            <a:endParaRPr sz="1600" i="1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-CZ" sz="1600" dirty="0"/>
              <a:t>strany tlumočení </a:t>
            </a:r>
            <a:endParaRPr lang="cs-CZ" sz="1600" dirty="0" smtClean="0"/>
          </a:p>
          <a:p>
            <a:pPr indent="-330200">
              <a:buSzPts val="1600"/>
            </a:pPr>
            <a:r>
              <a:rPr lang="cs-CZ" sz="1600" dirty="0" smtClean="0"/>
              <a:t>podklady</a:t>
            </a:r>
            <a:endParaRPr sz="1600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-CZ" sz="1600" dirty="0"/>
              <a:t>další tlumočníci </a:t>
            </a:r>
            <a:r>
              <a:rPr lang="cs-CZ" sz="1600" i="1" dirty="0"/>
              <a:t>(do jednojazyčného nebo vícejazyčného týmu)</a:t>
            </a:r>
            <a:endParaRPr sz="1600" i="1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-CZ" sz="1600" dirty="0"/>
              <a:t>prostorové řešení </a:t>
            </a:r>
            <a:r>
              <a:rPr lang="cs-CZ" sz="1600" i="1" dirty="0"/>
              <a:t>(tlumočníků i účastníků</a:t>
            </a:r>
            <a:r>
              <a:rPr lang="cs-CZ" sz="1600" i="1" dirty="0" smtClean="0"/>
              <a:t>)</a:t>
            </a:r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-CZ" sz="1600" i="1" dirty="0"/>
              <a:t>t</a:t>
            </a:r>
            <a:r>
              <a:rPr lang="cs-CZ" sz="1600" i="1" dirty="0" smtClean="0"/>
              <a:t>echnika </a:t>
            </a:r>
            <a:endParaRPr sz="1600" i="1" dirty="0"/>
          </a:p>
          <a:p>
            <a:pPr marL="457200" lvl="0" indent="-330200" algn="l" rtl="0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-CZ" sz="1600" dirty="0"/>
              <a:t>sazba</a:t>
            </a:r>
            <a:endParaRPr sz="16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7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Sjednání tlumočení</a:t>
            </a:r>
            <a:endParaRPr/>
          </a:p>
        </p:txBody>
      </p:sp>
      <p:sp>
        <p:nvSpPr>
          <p:cNvPr id="537" name="Google Shape;537;p7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i="1"/>
              <a:t>Co vše je potřeba domluvit při sjednávání tlumočení?</a:t>
            </a:r>
            <a:endParaRPr sz="1800" i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800" i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přednáška na VŠ v pátek 8-12h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tlumočení maturitního plesu v pátek od 19h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prohlídka zámku v sobotu v 13h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tlumočení svatby v neděli v 12h</a:t>
            </a:r>
            <a:endParaRPr sz="180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endParaRPr i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7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Vlastní příprava na tlumočení	</a:t>
            </a:r>
            <a:endParaRPr/>
          </a:p>
        </p:txBody>
      </p:sp>
      <p:sp>
        <p:nvSpPr>
          <p:cNvPr id="544" name="Google Shape;544;p75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9144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AutoNum type="arabicPeriod"/>
            </a:pPr>
            <a:r>
              <a:rPr lang="cs-CZ" sz="1600" b="1" dirty="0"/>
              <a:t>věcná </a:t>
            </a:r>
            <a:endParaRPr sz="1600" b="1" dirty="0"/>
          </a:p>
          <a:p>
            <a:pPr marL="13716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cs-CZ" sz="1600" dirty="0"/>
              <a:t>obstarání všech souvisejících podkladů k </a:t>
            </a:r>
            <a:r>
              <a:rPr lang="cs-CZ" sz="1600" dirty="0" smtClean="0"/>
              <a:t>tématu</a:t>
            </a:r>
            <a:endParaRPr sz="1600" dirty="0" smtClean="0"/>
          </a:p>
          <a:p>
            <a:pPr marL="9144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AutoNum type="arabicPeriod"/>
            </a:pPr>
            <a:r>
              <a:rPr lang="cs-CZ" sz="1600" b="1" dirty="0"/>
              <a:t>jazyková </a:t>
            </a:r>
            <a:endParaRPr sz="1600" b="1" dirty="0"/>
          </a:p>
          <a:p>
            <a:pPr marL="1371600" lvl="1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</a:pPr>
            <a:r>
              <a:rPr lang="cs-CZ" sz="1600" dirty="0" smtClean="0"/>
              <a:t>nastudování </a:t>
            </a:r>
            <a:r>
              <a:rPr lang="cs-CZ" sz="1600" dirty="0"/>
              <a:t>podkladů, aktivizace jazyka</a:t>
            </a:r>
            <a:endParaRPr sz="1600" dirty="0"/>
          </a:p>
          <a:p>
            <a:pPr marL="9144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AutoNum type="arabicPeriod"/>
            </a:pPr>
            <a:r>
              <a:rPr lang="cs-CZ" sz="1600" b="1" dirty="0" smtClean="0"/>
              <a:t>týmová</a:t>
            </a:r>
            <a:endParaRPr sz="1600" b="1" dirty="0"/>
          </a:p>
          <a:p>
            <a:pPr marL="914400" lvl="0" indent="-3302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AutoNum type="arabicPeriod"/>
            </a:pPr>
            <a:r>
              <a:rPr lang="cs-CZ" sz="1600" b="1" dirty="0" smtClean="0"/>
              <a:t>logistika</a:t>
            </a:r>
            <a:endParaRPr sz="1600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Google Shape;550;p76"/>
          <p:cNvSpPr txBox="1">
            <a:spLocks noGrp="1"/>
          </p:cNvSpPr>
          <p:nvPr>
            <p:ph type="title"/>
          </p:nvPr>
        </p:nvSpPr>
        <p:spPr>
          <a:xfrm>
            <a:off x="729450" y="655425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1) Věcná příprava - obstarání podkladů</a:t>
            </a:r>
            <a:endParaRPr/>
          </a:p>
        </p:txBody>
      </p:sp>
      <p:sp>
        <p:nvSpPr>
          <p:cNvPr id="551" name="Google Shape;551;p76"/>
          <p:cNvSpPr txBox="1">
            <a:spLocks noGrp="1"/>
          </p:cNvSpPr>
          <p:nvPr>
            <p:ph type="body" idx="1"/>
          </p:nvPr>
        </p:nvSpPr>
        <p:spPr>
          <a:xfrm>
            <a:off x="729450" y="133442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600"/>
              <a:buChar char="●"/>
            </a:pPr>
            <a:r>
              <a:rPr lang="cs-CZ" sz="1600">
                <a:solidFill>
                  <a:srgbClr val="212121"/>
                </a:solidFill>
                <a:highlight>
                  <a:srgbClr val="FFFFFF"/>
                </a:highlight>
              </a:rPr>
              <a:t>Interaktivní prezentace (které se budou promítat během akce)</a:t>
            </a:r>
            <a:endParaRPr sz="16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600"/>
              <a:buChar char="●"/>
            </a:pPr>
            <a:r>
              <a:rPr lang="cs-CZ" sz="1600">
                <a:solidFill>
                  <a:srgbClr val="212121"/>
                </a:solidFill>
                <a:highlight>
                  <a:srgbClr val="FFFFFF"/>
                </a:highlight>
              </a:rPr>
              <a:t>doprovodné materiály, které se budou promítat (videa, další obrázky..)</a:t>
            </a:r>
            <a:endParaRPr sz="16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600"/>
              <a:buChar char="●"/>
            </a:pPr>
            <a:r>
              <a:rPr lang="cs-CZ" sz="1600">
                <a:solidFill>
                  <a:srgbClr val="212121"/>
                </a:solidFill>
                <a:highlight>
                  <a:srgbClr val="FFFFFF"/>
                </a:highlight>
              </a:rPr>
              <a:t>podklady pro účastníky akce </a:t>
            </a:r>
            <a:endParaRPr sz="16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600"/>
              <a:buChar char="●"/>
            </a:pPr>
            <a:r>
              <a:rPr lang="cs-CZ" sz="1600">
                <a:solidFill>
                  <a:srgbClr val="212121"/>
                </a:solidFill>
                <a:highlight>
                  <a:srgbClr val="FFFFFF"/>
                </a:highlight>
              </a:rPr>
              <a:t>scénáře a rozvrhy s jmény účastníků a názvy prezentací či jednotlivých projednávaných bodů</a:t>
            </a:r>
            <a:endParaRPr sz="16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600"/>
              <a:buChar char="●"/>
            </a:pPr>
            <a:r>
              <a:rPr lang="cs-CZ" sz="1600">
                <a:solidFill>
                  <a:srgbClr val="212121"/>
                </a:solidFill>
                <a:highlight>
                  <a:srgbClr val="FFFFFF"/>
                </a:highlight>
              </a:rPr>
              <a:t>seznamy otázek nebo diskuzních bodů v případě moderovaných diskuzí či rozhovorů</a:t>
            </a:r>
            <a:endParaRPr sz="16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600"/>
              <a:buChar char="●"/>
            </a:pPr>
            <a:r>
              <a:rPr lang="cs-CZ" sz="1600">
                <a:solidFill>
                  <a:srgbClr val="212121"/>
                </a:solidFill>
                <a:highlight>
                  <a:srgbClr val="FFFFFF"/>
                </a:highlight>
              </a:rPr>
              <a:t>kontextové materiály - příručky, návody, učebnice, programové dokumenty</a:t>
            </a:r>
            <a:endParaRPr sz="16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600"/>
              <a:buChar char="●"/>
            </a:pPr>
            <a:r>
              <a:rPr lang="cs-CZ" sz="1600">
                <a:solidFill>
                  <a:srgbClr val="212121"/>
                </a:solidFill>
                <a:highlight>
                  <a:srgbClr val="FFFFFF"/>
                </a:highlight>
              </a:rPr>
              <a:t>webové stránky a sociální sítě akce, projektu, společnosti, organizace, přístupové údaje k SW.</a:t>
            </a:r>
            <a:endParaRPr sz="16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600"/>
              <a:buChar char="●"/>
            </a:pPr>
            <a:r>
              <a:rPr lang="cs-CZ" sz="1600">
                <a:solidFill>
                  <a:srgbClr val="212121"/>
                </a:solidFill>
                <a:highlight>
                  <a:srgbClr val="FFFFFF"/>
                </a:highlight>
              </a:rPr>
              <a:t>(tabulky s datovými výstupy)</a:t>
            </a:r>
            <a:endParaRPr sz="16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30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600"/>
              <a:buChar char="●"/>
            </a:pPr>
            <a:r>
              <a:rPr lang="cs-CZ" sz="1600">
                <a:solidFill>
                  <a:srgbClr val="212121"/>
                </a:solidFill>
                <a:highlight>
                  <a:srgbClr val="FFFFFF"/>
                </a:highlight>
              </a:rPr>
              <a:t>(propagační materiály společností či institucí)</a:t>
            </a:r>
            <a:endParaRPr sz="16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8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7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2) Jazyková příprava</a:t>
            </a:r>
            <a:endParaRPr/>
          </a:p>
        </p:txBody>
      </p:sp>
      <p:sp>
        <p:nvSpPr>
          <p:cNvPr id="558" name="Google Shape;558;p7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-CZ"/>
              <a:t>nastudování materiálů -&gt; </a:t>
            </a:r>
            <a:r>
              <a:rPr lang="cs-CZ" i="1"/>
              <a:t>seznam klíčových slov</a:t>
            </a:r>
            <a:endParaRPr/>
          </a:p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-CZ"/>
              <a:t>dohledání neznámých termínů a jejich překladů</a:t>
            </a:r>
            <a:endParaRPr/>
          </a:p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-CZ"/>
              <a:t>fotky, "youtube"</a:t>
            </a:r>
            <a:endParaRPr/>
          </a:p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-CZ"/>
              <a:t>dohledání informací o autorech, zmíněných postavách</a:t>
            </a:r>
            <a:endParaRPr/>
          </a:p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-CZ"/>
              <a:t>aktivizace slovní zásoby a samotného jazyka</a:t>
            </a:r>
            <a:endParaRPr/>
          </a:p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-CZ"/>
              <a:t>příprava překladu / hrubý překlad</a:t>
            </a:r>
            <a:endParaRPr/>
          </a:p>
          <a:p>
            <a:pPr marL="457200" lvl="0" indent="-3111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-CZ"/>
              <a:t>myšlenkové mapy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69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8144386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9</a:t>
            </a:r>
            <a:r>
              <a:rPr lang="cs-CZ" dirty="0" smtClean="0"/>
              <a:t> Typy tlumočení, pracovní jazyky, fáze </a:t>
            </a:r>
            <a:r>
              <a:rPr lang="cs-CZ" dirty="0"/>
              <a:t>tlumočení</a:t>
            </a:r>
            <a:endParaRPr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Google Shape;586;p8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3</a:t>
            </a:r>
            <a:r>
              <a:rPr lang="cs-CZ" dirty="0" smtClean="0"/>
              <a:t>) </a:t>
            </a:r>
            <a:r>
              <a:rPr lang="cs-CZ" dirty="0"/>
              <a:t>Týmová příprava</a:t>
            </a:r>
            <a:endParaRPr dirty="0"/>
          </a:p>
        </p:txBody>
      </p:sp>
      <p:sp>
        <p:nvSpPr>
          <p:cNvPr id="587" name="Google Shape;587;p81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800"/>
              <a:buChar char="●"/>
            </a:pPr>
            <a:r>
              <a:rPr lang="cs-CZ" sz="1800">
                <a:solidFill>
                  <a:srgbClr val="212121"/>
                </a:solidFill>
                <a:highlight>
                  <a:srgbClr val="FFFFFF"/>
                </a:highlight>
              </a:rPr>
              <a:t>pokud je více tlumočníků, je potřeba aby se připravili všichni na všechno</a:t>
            </a:r>
            <a:endParaRPr sz="18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800"/>
              <a:buChar char="●"/>
            </a:pPr>
            <a:r>
              <a:rPr lang="cs-CZ" sz="1800">
                <a:solidFill>
                  <a:srgbClr val="212121"/>
                </a:solidFill>
                <a:highlight>
                  <a:srgbClr val="FFFFFF"/>
                </a:highlight>
              </a:rPr>
              <a:t>sjednocení "terminologie"</a:t>
            </a:r>
            <a:endParaRPr sz="18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800"/>
              <a:buChar char="●"/>
            </a:pPr>
            <a:r>
              <a:rPr lang="cs-CZ" sz="1800">
                <a:solidFill>
                  <a:srgbClr val="212121"/>
                </a:solidFill>
                <a:highlight>
                  <a:srgbClr val="FFFFFF"/>
                </a:highlight>
              </a:rPr>
              <a:t>systém střídání </a:t>
            </a:r>
            <a:r>
              <a:rPr lang="cs-CZ" sz="1800" i="1">
                <a:solidFill>
                  <a:srgbClr val="212121"/>
                </a:solidFill>
                <a:highlight>
                  <a:srgbClr val="FFFFFF"/>
                </a:highlight>
              </a:rPr>
              <a:t>(čas a způsob)</a:t>
            </a:r>
            <a:endParaRPr sz="1800" i="1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800"/>
              <a:buChar char="●"/>
            </a:pPr>
            <a:r>
              <a:rPr lang="cs-CZ" sz="1800">
                <a:solidFill>
                  <a:srgbClr val="212121"/>
                </a:solidFill>
                <a:highlight>
                  <a:srgbClr val="FFFFFF"/>
                </a:highlight>
              </a:rPr>
              <a:t>systém "nahazování"</a:t>
            </a:r>
            <a:endParaRPr sz="18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800"/>
              <a:buChar char="●"/>
            </a:pPr>
            <a:r>
              <a:rPr lang="cs-CZ" sz="1800">
                <a:solidFill>
                  <a:srgbClr val="212121"/>
                </a:solidFill>
                <a:highlight>
                  <a:srgbClr val="FFFFFF"/>
                </a:highlight>
              </a:rPr>
              <a:t>papír a tužka</a:t>
            </a:r>
            <a:endParaRPr sz="18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800"/>
              <a:buChar char="●"/>
            </a:pPr>
            <a:r>
              <a:rPr lang="cs-CZ" sz="1800">
                <a:solidFill>
                  <a:srgbClr val="212121"/>
                </a:solidFill>
                <a:highlight>
                  <a:srgbClr val="FFFFFF"/>
                </a:highlight>
              </a:rPr>
              <a:t>reciprocita</a:t>
            </a:r>
            <a:endParaRPr sz="18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05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Google Shape;579;p80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4</a:t>
            </a:r>
            <a:r>
              <a:rPr lang="cs-CZ" dirty="0" smtClean="0"/>
              <a:t>) logistika</a:t>
            </a:r>
            <a:endParaRPr dirty="0"/>
          </a:p>
        </p:txBody>
      </p:sp>
      <p:sp>
        <p:nvSpPr>
          <p:cNvPr id="580" name="Google Shape;580;p80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800"/>
              <a:buChar char="●"/>
            </a:pPr>
            <a:r>
              <a:rPr lang="cs-CZ" sz="1800">
                <a:solidFill>
                  <a:srgbClr val="212121"/>
                </a:solidFill>
                <a:highlight>
                  <a:srgbClr val="FFFFFF"/>
                </a:highlight>
              </a:rPr>
              <a:t>organizační detaily</a:t>
            </a:r>
            <a:endParaRPr sz="18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800"/>
              <a:buChar char="●"/>
            </a:pPr>
            <a:r>
              <a:rPr lang="cs-CZ" sz="1800">
                <a:solidFill>
                  <a:srgbClr val="212121"/>
                </a:solidFill>
                <a:highlight>
                  <a:srgbClr val="FFFFFF"/>
                </a:highlight>
              </a:rPr>
              <a:t>seznam účastníků</a:t>
            </a:r>
            <a:endParaRPr sz="18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12121"/>
              </a:buClr>
              <a:buSzPts val="1800"/>
              <a:buChar char="●"/>
            </a:pPr>
            <a:r>
              <a:rPr lang="cs-CZ" sz="1800">
                <a:solidFill>
                  <a:srgbClr val="212121"/>
                </a:solidFill>
                <a:highlight>
                  <a:srgbClr val="FFFFFF"/>
                </a:highlight>
              </a:rPr>
              <a:t>scénář akce </a:t>
            </a:r>
            <a:r>
              <a:rPr lang="cs-CZ" sz="1800" i="1">
                <a:solidFill>
                  <a:srgbClr val="212121"/>
                </a:solidFill>
                <a:highlight>
                  <a:srgbClr val="FFFFFF"/>
                </a:highlight>
              </a:rPr>
              <a:t>(časový a obsahový)</a:t>
            </a:r>
            <a:r>
              <a:rPr lang="cs-CZ" sz="1800">
                <a:solidFill>
                  <a:srgbClr val="212121"/>
                </a:solidFill>
                <a:highlight>
                  <a:srgbClr val="FFFFFF"/>
                </a:highlight>
              </a:rPr>
              <a:t> </a:t>
            </a:r>
            <a:endParaRPr sz="180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sz="1050">
              <a:solidFill>
                <a:srgbClr val="212121"/>
              </a:solidFill>
              <a:highlight>
                <a:srgbClr val="FFFFFF"/>
              </a:highlight>
            </a:endParaRPr>
          </a:p>
          <a:p>
            <a:pPr marL="0" lvl="0" indent="0" algn="l" rtl="0">
              <a:spcBef>
                <a:spcPts val="8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" name="Google Shape;572;p79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Co dělat když podklady nejsou</a:t>
            </a:r>
            <a:endParaRPr/>
          </a:p>
        </p:txBody>
      </p:sp>
      <p:pic>
        <p:nvPicPr>
          <p:cNvPr id="573" name="Google Shape;573;p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55025" y="1853850"/>
            <a:ext cx="2723676" cy="2984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Google Shape;613;p8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Zpětná vazba / sebereflexe</a:t>
            </a:r>
            <a:endParaRPr/>
          </a:p>
        </p:txBody>
      </p:sp>
      <p:sp>
        <p:nvSpPr>
          <p:cNvPr id="614" name="Google Shape;614;p85"/>
          <p:cNvSpPr txBox="1">
            <a:spLocks noGrp="1"/>
          </p:cNvSpPr>
          <p:nvPr>
            <p:ph type="body" idx="1"/>
          </p:nvPr>
        </p:nvSpPr>
        <p:spPr>
          <a:xfrm>
            <a:off x="729450" y="192322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AutoNum type="arabicParenR"/>
            </a:pPr>
            <a:r>
              <a:rPr lang="cs-CZ" sz="1800" b="1" dirty="0">
                <a:solidFill>
                  <a:srgbClr val="000000"/>
                </a:solidFill>
              </a:rPr>
              <a:t>Introspekce</a:t>
            </a:r>
            <a:endParaRPr sz="1800" b="1" dirty="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cs-CZ" sz="1800" b="1" dirty="0">
                <a:solidFill>
                  <a:srgbClr val="000000"/>
                </a:solidFill>
              </a:rPr>
              <a:t> </a:t>
            </a:r>
            <a:endParaRPr sz="1800" b="1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-CZ" sz="1800" dirty="0">
                <a:solidFill>
                  <a:srgbClr val="000000"/>
                </a:solidFill>
              </a:rPr>
              <a:t>nejjednodušší?</a:t>
            </a:r>
            <a:endParaRPr sz="18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-CZ" sz="1800" dirty="0" smtClean="0">
                <a:solidFill>
                  <a:srgbClr val="000000"/>
                </a:solidFill>
              </a:rPr>
              <a:t>efektivnost</a:t>
            </a:r>
            <a:endParaRPr sz="18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cs-CZ" sz="1800" dirty="0">
                <a:solidFill>
                  <a:srgbClr val="000000"/>
                </a:solidFill>
              </a:rPr>
              <a:t>časové možnosti </a:t>
            </a:r>
            <a:endParaRPr sz="1800" dirty="0">
              <a:solidFill>
                <a:srgbClr val="000000"/>
              </a:solidFill>
            </a:endParaRPr>
          </a:p>
          <a:p>
            <a:pPr marL="1143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endParaRPr sz="18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sz="14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615" name="Google Shape;615;p8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p8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Zpětná vazba / sebereflexe</a:t>
            </a:r>
            <a:endParaRPr/>
          </a:p>
        </p:txBody>
      </p:sp>
      <p:sp>
        <p:nvSpPr>
          <p:cNvPr id="622" name="Google Shape;622;p8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/>
              <a:t>2) </a:t>
            </a:r>
            <a:r>
              <a:rPr lang="cs-CZ" sz="1800" dirty="0" smtClean="0"/>
              <a:t>supervize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jasná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osobní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vyvážená</a:t>
            </a:r>
            <a:endParaRPr sz="1800" dirty="0"/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 smtClean="0"/>
              <a:t>konkrétní</a:t>
            </a:r>
            <a:endParaRPr sz="1800" dirty="0"/>
          </a:p>
          <a:p>
            <a:pPr marL="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p8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Na co se zaměřit	</a:t>
            </a:r>
            <a:endParaRPr/>
          </a:p>
        </p:txBody>
      </p:sp>
      <p:sp>
        <p:nvSpPr>
          <p:cNvPr id="629" name="Google Shape;629;p87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plynulost projevu</a:t>
            </a:r>
            <a:endParaRPr sz="180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ekvivalentnost sdělení</a:t>
            </a:r>
            <a:endParaRPr sz="180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gramatická správnost</a:t>
            </a:r>
            <a:endParaRPr sz="180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výběr slov</a:t>
            </a:r>
            <a:endParaRPr sz="180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hranice vět</a:t>
            </a:r>
            <a:endParaRPr sz="1800"/>
          </a:p>
          <a:p>
            <a:pPr marL="0" lvl="0" indent="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" name="Google Shape;635;p8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Na co se zaměřit</a:t>
            </a:r>
            <a:endParaRPr/>
          </a:p>
        </p:txBody>
      </p:sp>
      <p:sp>
        <p:nvSpPr>
          <p:cNvPr id="636" name="Google Shape;636;p88"/>
          <p:cNvSpPr txBox="1">
            <a:spLocks noGrp="1"/>
          </p:cNvSpPr>
          <p:nvPr>
            <p:ph type="body" idx="1"/>
          </p:nvPr>
        </p:nvSpPr>
        <p:spPr>
          <a:xfrm>
            <a:off x="727650" y="2058550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800"/>
              <a:t>při tlumočení ZJ navíc</a:t>
            </a:r>
            <a:endParaRPr sz="1800"/>
          </a:p>
          <a:p>
            <a:pPr marL="457200" lvl="0" indent="-34290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užití prostoru</a:t>
            </a:r>
            <a:endParaRPr sz="180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interference</a:t>
            </a:r>
            <a:endParaRPr sz="180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nemanuální prostředky</a:t>
            </a:r>
            <a:endParaRPr sz="1800"/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prstová abeceda</a:t>
            </a:r>
            <a:endParaRPr sz="1800"/>
          </a:p>
          <a:p>
            <a:pPr marL="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2"/>
          <p:cNvSpPr txBox="1">
            <a:spLocks noGrp="1"/>
          </p:cNvSpPr>
          <p:nvPr>
            <p:ph type="title"/>
          </p:nvPr>
        </p:nvSpPr>
        <p:spPr>
          <a:xfrm>
            <a:off x="727800" y="6291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Typy tlumočení</a:t>
            </a:r>
            <a:endParaRPr dirty="0"/>
          </a:p>
        </p:txBody>
      </p:sp>
      <p:sp>
        <p:nvSpPr>
          <p:cNvPr id="224" name="Google Shape;224;p32"/>
          <p:cNvSpPr txBox="1">
            <a:spLocks noGrp="1"/>
          </p:cNvSpPr>
          <p:nvPr>
            <p:ph type="body" idx="1"/>
          </p:nvPr>
        </p:nvSpPr>
        <p:spPr>
          <a:xfrm>
            <a:off x="727800" y="1495424"/>
            <a:ext cx="7688400" cy="31181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indent="-342900">
              <a:buSzPts val="1800"/>
            </a:pPr>
            <a:r>
              <a:rPr lang="cs-CZ" sz="1800" dirty="0"/>
              <a:t>k</a:t>
            </a:r>
            <a:r>
              <a:rPr lang="cs-CZ" sz="1800" dirty="0" smtClean="0"/>
              <a:t>onsekutivní (míra, poznámky)</a:t>
            </a:r>
          </a:p>
          <a:p>
            <a:pPr lvl="0" indent="-342900">
              <a:buSzPts val="1800"/>
            </a:pPr>
            <a:r>
              <a:rPr lang="cs-CZ" sz="1800" dirty="0"/>
              <a:t>s</a:t>
            </a:r>
            <a:r>
              <a:rPr lang="cs-CZ" sz="1800" dirty="0" smtClean="0"/>
              <a:t>imultánní 	- šepotání (</a:t>
            </a:r>
            <a:r>
              <a:rPr lang="cs-CZ" sz="1800" dirty="0" err="1" smtClean="0"/>
              <a:t>whispering</a:t>
            </a:r>
            <a:r>
              <a:rPr lang="cs-CZ" sz="1800" dirty="0" smtClean="0"/>
              <a:t>, </a:t>
            </a:r>
            <a:r>
              <a:rPr lang="cs-CZ" sz="1800" dirty="0" err="1" smtClean="0"/>
              <a:t>chuchotage</a:t>
            </a:r>
            <a:r>
              <a:rPr lang="cs-CZ" sz="1800" dirty="0" smtClean="0"/>
              <a:t>)</a:t>
            </a:r>
          </a:p>
          <a:p>
            <a:pPr marL="1485900" lvl="3" indent="0">
              <a:buSzPts val="1800"/>
              <a:buNone/>
            </a:pPr>
            <a:r>
              <a:rPr lang="cs-CZ" sz="1600" dirty="0" smtClean="0"/>
              <a:t>	</a:t>
            </a:r>
            <a:r>
              <a:rPr lang="cs-CZ" sz="1600" dirty="0"/>
              <a:t> </a:t>
            </a:r>
            <a:r>
              <a:rPr lang="cs-CZ" sz="1800" dirty="0"/>
              <a:t>-</a:t>
            </a:r>
            <a:r>
              <a:rPr lang="cs-CZ" sz="1800" dirty="0" smtClean="0"/>
              <a:t> kabinové tlumočení (pilotáž, </a:t>
            </a:r>
            <a:r>
              <a:rPr lang="cs-CZ" sz="1800" dirty="0" err="1" smtClean="0"/>
              <a:t>relay</a:t>
            </a:r>
            <a:r>
              <a:rPr lang="cs-CZ" sz="1800" dirty="0" smtClean="0"/>
              <a:t> tlumočník)</a:t>
            </a:r>
            <a:r>
              <a:rPr lang="cs-CZ" sz="1600" dirty="0" smtClean="0"/>
              <a:t> </a:t>
            </a:r>
            <a:endParaRPr lang="cs-CZ" sz="1600" dirty="0"/>
          </a:p>
          <a:p>
            <a:pPr lvl="0" indent="-342900">
              <a:buSzPts val="1800"/>
            </a:pPr>
            <a:r>
              <a:rPr lang="cs-CZ" sz="1800" dirty="0"/>
              <a:t>t</a:t>
            </a:r>
            <a:r>
              <a:rPr lang="cs-CZ" sz="1800" dirty="0" smtClean="0"/>
              <a:t>lumočení z listu </a:t>
            </a:r>
          </a:p>
          <a:p>
            <a:pPr lvl="0" indent="-342900">
              <a:buSzPts val="1800"/>
            </a:pPr>
            <a:endParaRPr lang="cs-CZ" sz="1800" dirty="0" smtClean="0"/>
          </a:p>
          <a:p>
            <a:pPr marL="114300" lvl="0" indent="0">
              <a:buSzPts val="1800"/>
              <a:buNone/>
            </a:pPr>
            <a:r>
              <a:rPr lang="cs-CZ" sz="1800" dirty="0" smtClean="0"/>
              <a:t>Podle počtu osob </a:t>
            </a:r>
            <a:endParaRPr lang="cs-CZ" sz="1800" dirty="0"/>
          </a:p>
          <a:p>
            <a:pPr lvl="0" indent="-342900">
              <a:buSzPts val="1800"/>
            </a:pPr>
            <a:r>
              <a:rPr lang="cs-CZ" sz="1800" dirty="0" smtClean="0"/>
              <a:t>individuální</a:t>
            </a:r>
            <a:endParaRPr lang="cs-CZ" sz="1800" dirty="0"/>
          </a:p>
          <a:p>
            <a:pPr lvl="0" indent="-342900">
              <a:buSzPts val="1800"/>
            </a:pPr>
            <a:r>
              <a:rPr lang="cs-CZ" sz="1800" dirty="0" smtClean="0"/>
              <a:t>skupinové</a:t>
            </a:r>
            <a:endParaRPr lang="cs-CZ" sz="1800" dirty="0"/>
          </a:p>
          <a:p>
            <a:pPr marL="114300" lvl="0" indent="0" algn="l" rtl="0"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sz="1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2"/>
          <p:cNvSpPr txBox="1">
            <a:spLocks noGrp="1"/>
          </p:cNvSpPr>
          <p:nvPr>
            <p:ph type="title"/>
          </p:nvPr>
        </p:nvSpPr>
        <p:spPr>
          <a:xfrm>
            <a:off x="727800" y="6291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dirty="0" smtClean="0"/>
              <a:t>Typy tlumočení</a:t>
            </a:r>
            <a:endParaRPr dirty="0"/>
          </a:p>
        </p:txBody>
      </p:sp>
      <p:sp>
        <p:nvSpPr>
          <p:cNvPr id="224" name="Google Shape;224;p32"/>
          <p:cNvSpPr txBox="1">
            <a:spLocks noGrp="1"/>
          </p:cNvSpPr>
          <p:nvPr>
            <p:ph type="body" idx="1"/>
          </p:nvPr>
        </p:nvSpPr>
        <p:spPr>
          <a:xfrm>
            <a:off x="727800" y="1495424"/>
            <a:ext cx="7688400" cy="31181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SzPts val="1800"/>
              <a:buNone/>
            </a:pPr>
            <a:r>
              <a:rPr lang="cs-CZ" sz="1800" dirty="0" smtClean="0"/>
              <a:t>Podle počtu tlumočníků </a:t>
            </a:r>
            <a:endParaRPr lang="cs-CZ" sz="1800" dirty="0"/>
          </a:p>
          <a:p>
            <a:pPr lvl="0" indent="-342900">
              <a:buSzPts val="1800"/>
            </a:pPr>
            <a:r>
              <a:rPr lang="cs-CZ" sz="1800" dirty="0" smtClean="0"/>
              <a:t>individuální</a:t>
            </a:r>
            <a:endParaRPr lang="cs-CZ" sz="1800" dirty="0"/>
          </a:p>
          <a:p>
            <a:pPr lvl="0" indent="-342900">
              <a:buSzPts val="1800"/>
            </a:pPr>
            <a:r>
              <a:rPr lang="cs-CZ" sz="1800" dirty="0"/>
              <a:t>t</a:t>
            </a:r>
            <a:r>
              <a:rPr lang="cs-CZ" sz="1800" dirty="0" smtClean="0"/>
              <a:t>ýmové (aktivní tlumočník, podpůrný tlumočník, odpočívající)</a:t>
            </a:r>
          </a:p>
          <a:p>
            <a:pPr lvl="0" indent="-342900">
              <a:buSzPts val="1800"/>
            </a:pPr>
            <a:endParaRPr lang="cs-CZ" sz="1800" dirty="0"/>
          </a:p>
          <a:p>
            <a:pPr marL="114300" lvl="0" indent="0">
              <a:buSzPts val="1800"/>
              <a:buNone/>
            </a:pPr>
            <a:r>
              <a:rPr lang="cs-CZ" sz="1800" dirty="0" smtClean="0"/>
              <a:t>Podle přítomnosti osob</a:t>
            </a:r>
          </a:p>
          <a:p>
            <a:pPr lvl="0" indent="-342900">
              <a:buSzPts val="1800"/>
            </a:pPr>
            <a:r>
              <a:rPr lang="cs-CZ" sz="1800" dirty="0"/>
              <a:t>f</a:t>
            </a:r>
            <a:r>
              <a:rPr lang="cs-CZ" sz="1800" dirty="0" smtClean="0"/>
              <a:t>yzické (naživo)</a:t>
            </a:r>
            <a:endParaRPr lang="cs-CZ" sz="1800" dirty="0"/>
          </a:p>
          <a:p>
            <a:pPr lvl="0" indent="-342900">
              <a:buSzPts val="1800"/>
            </a:pPr>
            <a:r>
              <a:rPr lang="cs-CZ" sz="1800" dirty="0" smtClean="0"/>
              <a:t>online</a:t>
            </a:r>
            <a:endParaRPr lang="cs-CZ" sz="1800" dirty="0"/>
          </a:p>
          <a:p>
            <a:pPr marL="114300" lvl="0" indent="0">
              <a:buSzPts val="1800"/>
              <a:buNone/>
            </a:pPr>
            <a:endParaRPr lang="cs-CZ" sz="1800" dirty="0"/>
          </a:p>
          <a:p>
            <a:pPr marL="114300" lvl="0" indent="0" algn="l" rtl="0">
              <a:spcBef>
                <a:spcPts val="1600"/>
              </a:spcBef>
              <a:spcAft>
                <a:spcPts val="0"/>
              </a:spcAft>
              <a:buSzPts val="1800"/>
              <a:buNone/>
            </a:pPr>
            <a:endParaRPr sz="1800" i="1" dirty="0"/>
          </a:p>
        </p:txBody>
      </p:sp>
    </p:spTree>
    <p:extLst>
      <p:ext uri="{BB962C8B-B14F-4D97-AF65-F5344CB8AC3E}">
        <p14:creationId xmlns:p14="http://schemas.microsoft.com/office/powerpoint/2010/main" val="303991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2"/>
          <p:cNvSpPr txBox="1">
            <a:spLocks noGrp="1"/>
          </p:cNvSpPr>
          <p:nvPr>
            <p:ph type="title"/>
          </p:nvPr>
        </p:nvSpPr>
        <p:spPr>
          <a:xfrm>
            <a:off x="727800" y="6291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Pracovní jazyky tlumočníka</a:t>
            </a:r>
            <a:endParaRPr/>
          </a:p>
        </p:txBody>
      </p:sp>
      <p:sp>
        <p:nvSpPr>
          <p:cNvPr id="224" name="Google Shape;224;p32"/>
          <p:cNvSpPr txBox="1">
            <a:spLocks noGrp="1"/>
          </p:cNvSpPr>
          <p:nvPr>
            <p:ph type="body" idx="1"/>
          </p:nvPr>
        </p:nvSpPr>
        <p:spPr>
          <a:xfrm>
            <a:off x="727800" y="1495424"/>
            <a:ext cx="7688400" cy="34610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800" dirty="0"/>
              <a:t>jazyk A</a:t>
            </a:r>
            <a:endParaRPr sz="1800"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mateřština (a další jazyk(y) na podobné úrovni) </a:t>
            </a:r>
            <a:endParaRPr sz="1800" i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-CZ" sz="1800" dirty="0"/>
              <a:t>jazyk B</a:t>
            </a:r>
            <a:endParaRPr sz="1800"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aktivní cizí jazyk(y) </a:t>
            </a:r>
            <a:r>
              <a:rPr lang="cs-CZ" sz="1800" i="1" dirty="0"/>
              <a:t>(zdrojový/cílový)</a:t>
            </a:r>
            <a:endParaRPr sz="1800" i="1"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cs-CZ" sz="1800" dirty="0"/>
              <a:t>jazyk C</a:t>
            </a:r>
            <a:endParaRPr sz="1800" i="1"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pasivní cizí jazyk(y) (zdrojový)</a:t>
            </a:r>
            <a:endParaRPr sz="1800" dirty="0"/>
          </a:p>
          <a:p>
            <a:pPr marL="182880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-CZ" sz="1800" i="1" dirty="0"/>
              <a:t>rozdělení dle mezinárodní organizace tlumočníků AIIC</a:t>
            </a:r>
            <a:endParaRPr sz="1800" i="1" dirty="0"/>
          </a:p>
        </p:txBody>
      </p:sp>
    </p:spTree>
    <p:extLst>
      <p:ext uri="{BB962C8B-B14F-4D97-AF65-F5344CB8AC3E}">
        <p14:creationId xmlns:p14="http://schemas.microsoft.com/office/powerpoint/2010/main" val="3876319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2"/>
          <p:cNvSpPr txBox="1">
            <a:spLocks noGrp="1"/>
          </p:cNvSpPr>
          <p:nvPr>
            <p:ph type="title"/>
          </p:nvPr>
        </p:nvSpPr>
        <p:spPr>
          <a:xfrm>
            <a:off x="727800" y="6291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cs-CZ" dirty="0"/>
              <a:t>Společný evropský referenční rámec pro jazyky</a:t>
            </a:r>
            <a:br>
              <a:rPr lang="cs-CZ" dirty="0"/>
            </a:br>
            <a:endParaRPr dirty="0"/>
          </a:p>
        </p:txBody>
      </p:sp>
      <p:sp>
        <p:nvSpPr>
          <p:cNvPr id="224" name="Google Shape;224;p32"/>
          <p:cNvSpPr txBox="1">
            <a:spLocks noGrp="1"/>
          </p:cNvSpPr>
          <p:nvPr>
            <p:ph type="body" idx="1"/>
          </p:nvPr>
        </p:nvSpPr>
        <p:spPr>
          <a:xfrm>
            <a:off x="727800" y="1495424"/>
            <a:ext cx="7688400" cy="346103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cs-CZ" sz="1800" dirty="0" smtClean="0"/>
              <a:t>CEFR - 3 </a:t>
            </a:r>
            <a:r>
              <a:rPr lang="cs-CZ" sz="1800" dirty="0"/>
              <a:t>úrovně cizího </a:t>
            </a:r>
            <a:r>
              <a:rPr lang="cs-CZ" sz="1800" dirty="0" smtClean="0"/>
              <a:t>jazyka: </a:t>
            </a:r>
          </a:p>
          <a:p>
            <a:pPr marL="0" lvl="0" indent="0">
              <a:buNone/>
            </a:pPr>
            <a:endParaRPr lang="cs-CZ" sz="1800" i="1" dirty="0"/>
          </a:p>
          <a:p>
            <a:pPr marL="285750" indent="-285750"/>
            <a:r>
              <a:rPr lang="cs-CZ" sz="1800" dirty="0" smtClean="0"/>
              <a:t>A základy jazyka		</a:t>
            </a:r>
            <a:r>
              <a:rPr lang="cs-CZ" sz="1800" dirty="0"/>
              <a:t> 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A1 - úplný začátečník, </a:t>
            </a:r>
          </a:p>
          <a:p>
            <a:pPr marL="0" indent="0">
              <a:buNone/>
            </a:pPr>
            <a:r>
              <a:rPr lang="cs-CZ" sz="1800" dirty="0" smtClean="0"/>
              <a:t>A2 – začátečník</a:t>
            </a:r>
          </a:p>
          <a:p>
            <a:pPr marL="0" indent="0">
              <a:buNone/>
            </a:pPr>
            <a:r>
              <a:rPr lang="cs-CZ" sz="1800" dirty="0" smtClean="0"/>
              <a:t> </a:t>
            </a:r>
          </a:p>
          <a:p>
            <a:pPr marL="285750" indent="-285750"/>
            <a:r>
              <a:rPr lang="cs-CZ" sz="1800" dirty="0" smtClean="0"/>
              <a:t>B samostatný uživatel jazyka</a:t>
            </a:r>
          </a:p>
          <a:p>
            <a:pPr marL="0" indent="0">
              <a:buNone/>
            </a:pPr>
            <a:r>
              <a:rPr lang="cs-CZ" sz="1800" dirty="0" smtClean="0"/>
              <a:t>B1 – mírně pokročilý, </a:t>
            </a:r>
          </a:p>
          <a:p>
            <a:pPr marL="0" indent="0">
              <a:buNone/>
            </a:pPr>
            <a:r>
              <a:rPr lang="cs-CZ" sz="1800" dirty="0" smtClean="0"/>
              <a:t>B2 – středně pokročilý </a:t>
            </a:r>
          </a:p>
          <a:p>
            <a:pPr marL="0" indent="0">
              <a:buNone/>
            </a:pPr>
            <a:endParaRPr lang="cs-CZ" sz="1800" dirty="0" smtClean="0"/>
          </a:p>
          <a:p>
            <a:pPr marL="285750" indent="-285750"/>
            <a:endParaRPr sz="1800" dirty="0"/>
          </a:p>
        </p:txBody>
      </p:sp>
      <p:sp>
        <p:nvSpPr>
          <p:cNvPr id="4" name="Google Shape;240;p34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/>
            <a:r>
              <a:rPr lang="cs-CZ" sz="1800" dirty="0"/>
              <a:t>C Pokročilý uživatel jazyka</a:t>
            </a:r>
          </a:p>
          <a:p>
            <a:pPr marL="0" indent="0">
              <a:buNone/>
            </a:pPr>
            <a:r>
              <a:rPr lang="cs-CZ" sz="1800" dirty="0" smtClean="0"/>
              <a:t>C1 – pokročilá znalost, </a:t>
            </a:r>
          </a:p>
          <a:p>
            <a:pPr marL="0" indent="0">
              <a:buNone/>
            </a:pPr>
            <a:r>
              <a:rPr lang="cs-CZ" sz="1800" dirty="0" smtClean="0"/>
              <a:t>C2 - expert</a:t>
            </a:r>
            <a:endParaRPr lang="cs-CZ" sz="1800" dirty="0"/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04709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3"/>
          <p:cNvSpPr txBox="1">
            <a:spLocks noGrp="1"/>
          </p:cNvSpPr>
          <p:nvPr>
            <p:ph type="title"/>
          </p:nvPr>
        </p:nvSpPr>
        <p:spPr>
          <a:xfrm>
            <a:off x="727800" y="692775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Kde se využívá tlumočení?</a:t>
            </a:r>
            <a:endParaRPr/>
          </a:p>
        </p:txBody>
      </p:sp>
      <p:sp>
        <p:nvSpPr>
          <p:cNvPr id="232" name="Google Shape;232;p33"/>
          <p:cNvSpPr txBox="1">
            <a:spLocks noGrp="1"/>
          </p:cNvSpPr>
          <p:nvPr>
            <p:ph type="body" idx="1"/>
          </p:nvPr>
        </p:nvSpPr>
        <p:spPr>
          <a:xfrm>
            <a:off x="727800" y="1824275"/>
            <a:ext cx="70584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mezinárodní konference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projevy politiků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u soudu, u policie (soudní tlumočení)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v televizi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 smtClean="0"/>
              <a:t>komunitní tlumočení (běžné osobní záležitosti)</a:t>
            </a:r>
          </a:p>
          <a:p>
            <a:pPr indent="-342900">
              <a:buSzPts val="1800"/>
            </a:pPr>
            <a:r>
              <a:rPr lang="cs-CZ" sz="1800" dirty="0"/>
              <a:t>na sportovních </a:t>
            </a:r>
            <a:r>
              <a:rPr lang="cs-CZ" sz="1800" dirty="0" smtClean="0"/>
              <a:t>soutěžích</a:t>
            </a:r>
            <a:endParaRPr sz="1800" dirty="0"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cs-CZ" dirty="0"/>
              <a:t>...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35"/>
          <p:cNvSpPr txBox="1">
            <a:spLocks noGrp="1"/>
          </p:cNvSpPr>
          <p:nvPr>
            <p:ph type="title"/>
          </p:nvPr>
        </p:nvSpPr>
        <p:spPr>
          <a:xfrm>
            <a:off x="729325" y="69280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Vlastnosti tlumočníka</a:t>
            </a:r>
            <a:endParaRPr/>
          </a:p>
        </p:txBody>
      </p:sp>
      <p:sp>
        <p:nvSpPr>
          <p:cNvPr id="247" name="Google Shape;247;p35"/>
          <p:cNvSpPr txBox="1">
            <a:spLocks noGrp="1"/>
          </p:cNvSpPr>
          <p:nvPr>
            <p:ph type="body" idx="1"/>
          </p:nvPr>
        </p:nvSpPr>
        <p:spPr>
          <a:xfrm>
            <a:off x="729325" y="1537875"/>
            <a:ext cx="76884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dokonalá znalost mateřského jazyka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výborná znalost cizího jazyka a dané kultury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pohotovost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schopnost analyzovat, syntetizovat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schopnost předvídat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dobrá paměť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schopnost zapomínat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schopnost přepínat pozornost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schopnost se soustředit</a:t>
            </a:r>
            <a:endParaRPr sz="1800"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stále se </a:t>
            </a:r>
            <a:r>
              <a:rPr lang="cs-CZ" sz="1800" dirty="0" smtClean="0"/>
              <a:t>vzdělávat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 dirty="0"/>
              <a:t>o</a:t>
            </a:r>
            <a:r>
              <a:rPr lang="cs-CZ" sz="1800" dirty="0" smtClean="0"/>
              <a:t>dolnost vůči stresu</a:t>
            </a:r>
            <a:endParaRPr sz="1800" dirty="0"/>
          </a:p>
        </p:txBody>
      </p:sp>
      <p:sp>
        <p:nvSpPr>
          <p:cNvPr id="248" name="Google Shape;248;p3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Faktory ovlivňující tlumočení</a:t>
            </a:r>
            <a:endParaRPr/>
          </a:p>
        </p:txBody>
      </p:sp>
      <p:sp>
        <p:nvSpPr>
          <p:cNvPr id="255" name="Google Shape;255;p36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5327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situační kontext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řečník (způsob projevu)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znalosti tlumočníka a jeho schopnosti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-CZ" sz="1800"/>
              <a:t>posluchač</a:t>
            </a:r>
            <a:endParaRPr sz="180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sp>
        <p:nvSpPr>
          <p:cNvPr id="256" name="Google Shape;256;p36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717</Words>
  <Application>Microsoft Office PowerPoint</Application>
  <PresentationFormat>Předvádění na obrazovce (16:9)</PresentationFormat>
  <Paragraphs>193</Paragraphs>
  <Slides>26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Noto Sans Symbols</vt:lpstr>
      <vt:lpstr>Raleway</vt:lpstr>
      <vt:lpstr>Tahoma</vt:lpstr>
      <vt:lpstr>Lato</vt:lpstr>
      <vt:lpstr>Streamline</vt:lpstr>
      <vt:lpstr>Teorie komunikace  Základy translatologie</vt:lpstr>
      <vt:lpstr>9 Typy tlumočení, pracovní jazyky, fáze tlumočení</vt:lpstr>
      <vt:lpstr>Typy tlumočení</vt:lpstr>
      <vt:lpstr>Typy tlumočení</vt:lpstr>
      <vt:lpstr>Pracovní jazyky tlumočníka</vt:lpstr>
      <vt:lpstr>Společný evropský referenční rámec pro jazyky </vt:lpstr>
      <vt:lpstr>Kde se využívá tlumočení?</vt:lpstr>
      <vt:lpstr>Vlastnosti tlumočníka</vt:lpstr>
      <vt:lpstr>Faktory ovlivňující tlumočení</vt:lpstr>
      <vt:lpstr>Přístupy k výkonu tlumočnické profese </vt:lpstr>
      <vt:lpstr>Přístupy k výkonu tlumočnické profese </vt:lpstr>
      <vt:lpstr>Etický kodex </vt:lpstr>
      <vt:lpstr>10 Komunikace a proces tlumočení</vt:lpstr>
      <vt:lpstr>Fáze procesu tlumočení</vt:lpstr>
      <vt:lpstr>Sjednání tlumočení</vt:lpstr>
      <vt:lpstr>Sjednání tlumočení</vt:lpstr>
      <vt:lpstr>Vlastní příprava na tlumočení </vt:lpstr>
      <vt:lpstr>1) Věcná příprava - obstarání podkladů</vt:lpstr>
      <vt:lpstr>2) Jazyková příprava</vt:lpstr>
      <vt:lpstr>3) Týmová příprava</vt:lpstr>
      <vt:lpstr>4) logistika</vt:lpstr>
      <vt:lpstr>Co dělat když podklady nejsou</vt:lpstr>
      <vt:lpstr>Zpětná vazba / sebereflexe</vt:lpstr>
      <vt:lpstr>Zpětná vazba / sebereflexe</vt:lpstr>
      <vt:lpstr>Na co se zaměřit </vt:lpstr>
      <vt:lpstr>Na co se zaměřit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komunikace - část II  Základy translatologie</dc:title>
  <dc:creator>Ivana Kupčíková</dc:creator>
  <cp:lastModifiedBy>Ivana Kupčíková</cp:lastModifiedBy>
  <cp:revision>21</cp:revision>
  <cp:lastPrinted>2020-12-15T13:30:25Z</cp:lastPrinted>
  <dcterms:modified xsi:type="dcterms:W3CDTF">2021-01-05T20:39:42Z</dcterms:modified>
</cp:coreProperties>
</file>