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299" r:id="rId3"/>
    <p:sldId id="300" r:id="rId4"/>
    <p:sldId id="301" r:id="rId5"/>
    <p:sldId id="306" r:id="rId6"/>
    <p:sldId id="307" r:id="rId7"/>
    <p:sldId id="308" r:id="rId8"/>
    <p:sldId id="309" r:id="rId9"/>
    <p:sldId id="311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9" r:id="rId34"/>
    <p:sldId id="340" r:id="rId35"/>
    <p:sldId id="341" r:id="rId36"/>
    <p:sldId id="343" r:id="rId37"/>
    <p:sldId id="344" r:id="rId38"/>
    <p:sldId id="345" r:id="rId39"/>
    <p:sldId id="346" r:id="rId40"/>
    <p:sldId id="347" r:id="rId41"/>
    <p:sldId id="359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291" r:id="rId53"/>
    <p:sldId id="292" r:id="rId54"/>
    <p:sldId id="293" r:id="rId55"/>
    <p:sldId id="358" r:id="rId5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E97C3-D97D-45E7-8ED3-77D26182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31E47D-0A50-4276-BABF-14C361C2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1215D-14EE-415C-9BFA-A9BB1DB7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954B-F466-4F86-826E-F257259143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83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7CE32-50EC-46AF-A7D8-466D2E8B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4C3FCA-0FDE-4E7F-980C-02CB1EB8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A5961-1FCF-48F1-B8DA-C0530D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93C4-BA7C-4888-9AA2-9A20ED6A262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437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3EB24D-B282-4F65-8EF7-4736DF5F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6CC18-1CB0-4498-902E-4FAC79EE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76D3A8-6AE0-49BE-89BF-DA34F0EC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AEBA-DF30-43AA-B20C-9C5A0E697FF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2756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0CE716-B864-4CB4-B403-8A45862B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533643-1FA7-44D4-B4D6-CA536539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E35884-6C60-4534-90D3-7FDBA138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655A-D6D8-495E-852E-AE96C669A7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090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07902-5D26-48DC-8327-67A874B8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3D418-D95B-4C4C-9722-5CE54A68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18E349-24E7-4D7B-85D9-7FF9436C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58D7-EAFA-46F3-9F64-5EEB3A4AF31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8396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6452F3-B54C-4488-938F-347D9DE0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B99E93-52EC-4B76-BA9B-BDA741B6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7EE41-717F-49F9-BFBC-6AE8DA39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EDA8-D318-4F78-882E-B852D33F01E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244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D354CCC-3C2F-4DDA-9773-776CC3C0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25E016D-649D-4AC1-854F-041D6158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223DA18-6001-4860-955A-6F79A7E8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96D3-601A-4FF2-8D73-07F16990AFA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0234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3B2B000-EB37-4055-93E4-BE07D35D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89DD1AE2-C9EA-4585-A35A-1ED350BC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72B0EB-EB09-4499-974E-56DA3D1D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5C9E-C3E4-480B-BFE3-0F6EF018A1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124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BBA27DC-B8F3-4434-B1B6-AFC0DCC6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CEC6FC6-1223-4F2B-AF8C-8DD10184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FD07BE4-FF38-470E-B96A-9E5ACD38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BC23-97A7-4AD0-B2C0-8C14DFFAD14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605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E5681FB-10A5-401A-8B91-73B5DF68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C4F099E8-B3B6-4C73-A518-5B156233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DA58B17-92C0-49CC-A5B1-12DE4E44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FDE4-EE8B-4DF1-830B-9FA554EE5B1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39252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03C8340-0750-4EF8-BC68-531E60A6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0D413B2-369D-4060-9E0F-E8ECC699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71F1A02-B015-431C-B4FB-157FF9B7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9019-36F9-467F-8484-E8A2CD8886F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6081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DA54C-C71C-423B-BC49-BEF79E8D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1F8056-1290-4823-A60E-93D350AF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72DEAC-EBAD-42A1-9238-27202A25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0CB1-0C62-4B0C-B057-4ACD9B0306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80490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EAE0B36-BCF5-44EB-9C50-7AC03958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CB697F3-3D42-4BB4-B890-36144C5F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76F3398-8584-408A-B139-38F08D5D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2B8A-842D-4ECF-8258-E8F326C8DEF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6471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FC1F9-00C1-46C4-B278-5B3A2755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A2EDD5-1AFF-4ACA-90C3-C39E1362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8EF1B-ADDB-47F4-AD04-FA896632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BCEA-AD1F-4A29-AD6D-DBA15C6415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7593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BA4100-E929-4D5B-B83E-97E9FB02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9AF556-3A58-4FCA-A600-C7329B6A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7168A-A758-4B52-B93B-CABC2090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5076-122B-47B6-AE85-C4B4C5DA6A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179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AFAC1C-ADF2-4E4E-B4F0-07CA7838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45EB8-E26C-41A9-838D-54B6CF85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2840D-1BFD-4756-877F-055170A6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6422-BFB1-40EB-B6FC-D0AE95ED7B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369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060EF56-107D-44AE-8D7F-C74A108C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B3228C0-92AE-49F6-B199-63A4708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C971E56-9F68-4AC7-96B9-A456EE2A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BA51-2B9F-49B3-B2CF-A6458AE0283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702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32BA1E9-F5AA-48FD-A245-D42C8C45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304641D-F2FA-4BAD-B5DF-2702BBE9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2642D84-738E-45F9-8AB6-BD86190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A11F-DD59-447C-9C39-5E4741FA52D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6254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A3A6889-A689-469E-8138-0A433615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604E06B-930B-4AA1-B55D-E8AAB949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E78D96F-C0A0-4BC3-993A-789D480A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28FC-45D4-4FCB-8721-51B35CAECB9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925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7C669461-BDF8-496F-8C3F-CE6FC2BC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8DDB7A6-8C6F-4B86-BB6E-F1BE4F4A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53DB46F-CF6E-49A8-81BB-649B2339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4691-3F4F-46C3-8ECC-46DE7F09224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046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99AEAC0-D865-4D7F-A161-DFBC48E9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C065973-0A42-4BE2-9C4C-C94938D8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D77438A-D935-46B1-82D9-EEFF5F35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A80C-1575-46DC-98EC-F4EBF572DEB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0517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9808A73-A74F-47CA-B3E9-A95C41CE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6F0646D-D140-450A-B288-6BF6275F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4194CF5-91C2-4DFE-B226-3F4313E5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BB43-1F8D-437D-9BA0-A1429452EE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310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45F043D3-DC61-4073-B339-C0EBCB3E09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8E637CFB-6A73-4527-A25A-7932457D15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BEE43-8BBE-49DE-B688-1C4CC1E6F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0BAF76-C018-428E-B94C-1EF815A4C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901927-BD3F-40C7-A76C-7B90FE893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8FFE53-B007-4B2C-8776-20DCD6ACD2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62C2E098-DCB0-4957-B89B-7CE17A8F4A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B2B55C9C-D465-4B33-BA17-1EC44F1B9A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62F4D3-F389-4B9A-82F7-296AD74D6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1CE040-3785-42D8-B66E-51D2D1385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5A01CA-150A-4751-950D-43D071E47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406D70-F45D-47F6-AC77-4A26F346477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8jd9U8Ntzx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5WTt8KvSW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8DX7g2zE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0yapSIRmM" TargetMode="External"/><Relationship Id="rId2" Type="http://schemas.openxmlformats.org/officeDocument/2006/relationships/hyperlink" Target="https://www.youtube.com/watch?v=jJFlRoQr96E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73&amp;v=KmURvu4x0D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EF897B-0B5D-4299-B588-1D8BB793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29151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>
            <a:extLst>
              <a:ext uri="{FF2B5EF4-FFF2-40B4-BE49-F238E27FC236}">
                <a16:creationId xmlns:a16="http://schemas.microsoft.com/office/drawing/2014/main" id="{D4ACD608-D6EC-4440-873E-0AA685C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2130425"/>
            <a:ext cx="6049962" cy="1470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en-US"/>
              <a:t>Virus jako umělý život</a:t>
            </a:r>
          </a:p>
        </p:txBody>
      </p:sp>
      <p:sp>
        <p:nvSpPr>
          <p:cNvPr id="3076" name="Podnadpis 2">
            <a:extLst>
              <a:ext uri="{FF2B5EF4-FFF2-40B4-BE49-F238E27FC236}">
                <a16:creationId xmlns:a16="http://schemas.microsoft.com/office/drawing/2014/main" id="{FE01029D-FD96-45DB-98EB-6277CBCC91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53700A18-8404-4765-B3D4-374C996D1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Evoluce a mutace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DB0D9CD-307E-4F36-80E3-837CBC643B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S Jakým modelem evoluce autoři pracují?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Dominantní model – Darwinova evoluční teorie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vypráví nám příběh o evoluci, v níž vítězí ti jedinci, jež mají nejrozvinutější schopnost přežít v daném prostředí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C03C026-C1D7-4DC8-83C2-7C01A20FF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Imaginární virus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EA3A518D-6214-404B-A8E3-BA25F49D23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Spekulativní charakter textů</a:t>
            </a:r>
          </a:p>
          <a:p>
            <a:pPr algn="just" eaLnBrk="1" hangingPunct="1"/>
            <a:r>
              <a:rPr lang="cs-CZ" altLang="en-US"/>
              <a:t>velmi často se v textech setkáváme se zamyšleními o tom, jak bude počítačový virus vypadat v budoucnu</a:t>
            </a:r>
          </a:p>
          <a:p>
            <a:pPr algn="just" eaLnBrk="1" hangingPunct="1"/>
            <a:r>
              <a:rPr lang="cs-CZ" altLang="en-US"/>
              <a:t>Společné znaky těchto vizí - konstrukce poslušného viru, užitečný nástroj, automatizace určitých činností, virus jako průvodce informačním světem</a:t>
            </a:r>
          </a:p>
          <a:p>
            <a:pPr algn="just"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1B66625-5EF7-4226-BD5F-4E9909BF5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8B9F563-0D86-4E04-9A09-D89BEF842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/>
              <a:t>„ …namísto toho, aby psali zákeřné viry, které poškozují počítačové systémy jiných lidí, skrývali svou identitu a riskovali zatčení, trestní stíhání a trest. Tvůrcům virů bychom měli poskytnout legitimní prostor pro vyjádření jejich intelektuálních zájmů, aby se jim dostalo pozitivního uznání a finančních odměn za jejich úsilí. Změnou systému odměn a trestů můžeme dramaticky zlepšit globální situaci kolem viru a zároveň využít kreativní snahy tvůrců virů pro užitečné záměry.“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Fred Cohen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B81C72C0-5E4E-49D5-8075-34815483B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8183FFB-0C7E-4311-A7E6-350DD82EB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Tyto vize přináší také obavy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r>
              <a:rPr lang="cs-CZ" altLang="en-US"/>
              <a:t>Co když nad viry ztratíme kontrolu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Co když se virus vyvine do inteligentnějších forem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CFD23B7-68A5-48A4-92E2-1C1486DD3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Virtuální kontejner: modernistické očišťování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C40D2D-AF40-4D46-A530-A9556282052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Výzkumníci se chovají k viru stejně jako k biologickým objektům, které zkoumají, přistupují k viru jako k entitě oddělené od kultury a samotných výzkumníků – objektivní pohled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Proto jsou v oblasti A-</a:t>
            </a:r>
            <a:r>
              <a:rPr lang="cs-CZ" dirty="0" err="1"/>
              <a:t>life</a:t>
            </a:r>
            <a:r>
              <a:rPr lang="cs-CZ" dirty="0"/>
              <a:t> realizovány kontrolované experimenty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Experimenty se odehrávají ve virtuálních operačních systémech – příklad - </a:t>
            </a:r>
            <a:r>
              <a:rPr lang="cs-CZ" dirty="0" err="1"/>
              <a:t>Tierra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D3EAE1F-2FFB-4260-AD7E-AD33E2457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D917A2E-0570-47DA-B7AF-0609C3DC2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>
                <a:hlinkClick r:id="rId2"/>
              </a:rPr>
              <a:t>https://www.youtube.com/watch?v=8jd9U8NtzxY</a:t>
            </a:r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6B774DF-6B34-45C1-BAF0-899933E9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76250"/>
            <a:ext cx="9312276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BBF780F-BEEA-4834-A87B-6CAD7810B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/>
              <a:t>Virus jako umělý život (moderní přístup) – hlavní znaky textů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3F98676-33B0-42A8-A8D7-3A4447DC7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/>
            <a:r>
              <a:rPr lang="cs-CZ" altLang="en-US" sz="2600"/>
              <a:t>Většinou se hovoří o jakémsi obecném viru, nezmiňují se skutečné viry</a:t>
            </a:r>
          </a:p>
          <a:p>
            <a:pPr algn="just" eaLnBrk="1" hangingPunct="1"/>
            <a:r>
              <a:rPr lang="cs-CZ" altLang="en-US" sz="2600"/>
              <a:t>Počítačový virus analyzován na základě jasně definovaných binárních opozic (živý x neživý, subjekt x objekt)</a:t>
            </a:r>
          </a:p>
          <a:p>
            <a:pPr algn="just" eaLnBrk="1" hangingPunct="1"/>
            <a:r>
              <a:rPr lang="cs-CZ" altLang="en-US" sz="2600"/>
              <a:t>Virus existuje mimo společenský a kulturní kontext (technologický objekt)</a:t>
            </a:r>
          </a:p>
          <a:p>
            <a:pPr algn="just" eaLnBrk="1" hangingPunct="1"/>
            <a:r>
              <a:rPr lang="cs-CZ" altLang="en-US" sz="2600"/>
              <a:t>Negativní obraz viru</a:t>
            </a:r>
          </a:p>
          <a:p>
            <a:pPr algn="just" eaLnBrk="1" hangingPunct="1"/>
            <a:r>
              <a:rPr lang="cs-CZ" altLang="en-US" sz="2600"/>
              <a:t>Ztotožnění digitální informace s DNA</a:t>
            </a:r>
          </a:p>
          <a:p>
            <a:pPr algn="just" eaLnBrk="1" hangingPunct="1"/>
            <a:r>
              <a:rPr lang="cs-CZ" altLang="en-US" sz="2600"/>
              <a:t>Místo reálných virů autoři často popisují  imaginární viry</a:t>
            </a:r>
          </a:p>
          <a:p>
            <a:pPr algn="just" eaLnBrk="1" hangingPunct="1"/>
            <a:r>
              <a:rPr lang="cs-CZ" altLang="en-US" sz="2600"/>
              <a:t>Preference Darwinova modelu evoluce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A2A77497-EEE2-43B0-890C-C3170BF7E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6000"/>
              <a:t>Virus jako metafora</a:t>
            </a:r>
          </a:p>
        </p:txBody>
      </p:sp>
      <p:sp>
        <p:nvSpPr>
          <p:cNvPr id="19459" name="Podnadpis 2">
            <a:extLst>
              <a:ext uri="{FF2B5EF4-FFF2-40B4-BE49-F238E27FC236}">
                <a16:creationId xmlns:a16="http://schemas.microsoft.com/office/drawing/2014/main" id="{3E92B22A-14CD-4832-BA43-B54C3B0088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10F991E8-A599-4BE2-AEFD-7BD0E977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05038"/>
            <a:ext cx="55324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BA9DC3E-52C5-4F7D-B3C3-DC25B109E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BB7B0CB-F24C-435F-A33D-877ABCC932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 sz="3000"/>
              <a:t>analýza textů, které se zabývají tím, jak je počítačový virus reprezentován v současném diskurzu, ať už v podobě obrazů, rozmanitých výroků či textů a jak sám funguje jako metafora 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 sz="3000"/>
          </a:p>
          <a:p>
            <a:pPr algn="just" eaLnBrk="1" hangingPunct="1">
              <a:lnSpc>
                <a:spcPct val="90000"/>
              </a:lnSpc>
            </a:pPr>
            <a:r>
              <a:rPr lang="pl-PL" altLang="cs-CZ" sz="3000"/>
              <a:t>První texty tohoto charakteru – pol. 90. let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altLang="cs-CZ" sz="3000"/>
              <a:t>skutečný rozmach nastává až s příchodem druhého tisíciletí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cs-CZ" sz="3000"/>
              <a:t> </a:t>
            </a:r>
            <a:endParaRPr lang="cs-CZ" altLang="en-US"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B1A0DAF-35FA-414A-9F63-412120546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Příklady textů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B0CAA209-5ACA-4D52-BE06-58F89E751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Larissa  Mikhailovna Alekseeva -  Metaphor in Computer Virology Discourse (2013)</a:t>
            </a:r>
          </a:p>
          <a:p>
            <a:r>
              <a:rPr lang="cs-CZ" altLang="en-US"/>
              <a:t>Roberta Buiani - Scary Networks? Viruses as Discursive Practice (2005)</a:t>
            </a:r>
          </a:p>
          <a:p>
            <a:r>
              <a:rPr lang="cs-CZ" altLang="en-US"/>
              <a:t>Anne-Marie Thomas - It Came from Outer Space: The Virus, Cultural Anxiety and Speculative Fiction (2002)</a:t>
            </a:r>
          </a:p>
          <a:p>
            <a:r>
              <a:rPr lang="cs-CZ" altLang="en-US"/>
              <a:t>Jeffrey Weinstock – Virus Culture (1997)</a:t>
            </a:r>
          </a:p>
          <a:p>
            <a:r>
              <a:rPr lang="cs-CZ" altLang="en-US"/>
              <a:t>Julian Dibbell - Viruses Are Good for You (1995)</a:t>
            </a:r>
          </a:p>
          <a:p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4D206F41-DA66-4252-B34F-E79ED32E3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5E001AB9-EE56-4EFF-909D-9821FBC23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Analýza textů, které si kladou otázku, zda můžeme virus považovat za živý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Počátky těchto úvah - 80. léta 20. století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k jejich kulminaci dochází v první polovině 90. let 20. století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Oborové zázemí autorů – Artificial Life, přírodní vědy, počítačová věda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Autoři vytvářejí specifický obraz viru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Cíl- odhalit různé ideologie ukryté v textech, čím byli autoři ovlivněni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A4C6250-FA70-40A6-B4CB-4984C3A52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DB53F11B-A243-45D1-9F26-7174A03C6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1.	Diskurz hygieny</a:t>
            </a:r>
          </a:p>
          <a:p>
            <a:pPr eaLnBrk="1" hangingPunct="1"/>
            <a:r>
              <a:rPr lang="cs-CZ" altLang="en-US"/>
              <a:t>2.	Diskurz nemoci</a:t>
            </a:r>
          </a:p>
          <a:p>
            <a:pPr eaLnBrk="1" hangingPunct="1"/>
            <a:r>
              <a:rPr lang="cs-CZ" altLang="en-US"/>
              <a:t>3.	Diskurz terorismu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Další exponovaná témata</a:t>
            </a:r>
          </a:p>
          <a:p>
            <a:pPr eaLnBrk="1" hangingPunct="1"/>
            <a:r>
              <a:rPr lang="cs-CZ" altLang="en-US"/>
              <a:t>Subverzivní potenciál viru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34771AAD-582F-4E7F-B92C-3FD689289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Diskurz hygieny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B8DCC9FA-F032-4784-81AF-41D71AB0C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Jednou ze základních binárních opozic, která strukturuje náš vztah ke světu je opozice mezi naším já a vnějším světem</a:t>
            </a:r>
          </a:p>
          <a:p>
            <a:pPr algn="just" eaLnBrk="1" hangingPunct="1"/>
            <a:r>
              <a:rPr lang="cs-CZ" altLang="en-US"/>
              <a:t>Z této základní metafory vychází i diskurz hygieny</a:t>
            </a:r>
          </a:p>
          <a:p>
            <a:pPr algn="just" eaLnBrk="1" hangingPunct="1"/>
            <a:r>
              <a:rPr lang="cs-CZ" altLang="en-US"/>
              <a:t>Michael Foucault - Zrození biopolitiky. Kurs na Collège de France 1978-1979 – koncept biomoci – disciplinace občanského těla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FCB0C165-997B-4B35-AE9F-E27E03060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103A56A8-D25B-402A-B67B-ABCF027A9B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Soubor pravidel, jak se starat o své tělo</a:t>
            </a:r>
          </a:p>
          <a:p>
            <a:pPr eaLnBrk="1" hangingPunct="1"/>
            <a:r>
              <a:rPr lang="cs-CZ" altLang="en-US"/>
              <a:t>Eliminace všeho cizího nečistého</a:t>
            </a:r>
          </a:p>
          <a:p>
            <a:pPr eaLnBrk="1" hangingPunct="1"/>
            <a:r>
              <a:rPr lang="cs-CZ" altLang="en-US"/>
              <a:t>Virus, bakterie ohrožuje naše zdraví – něco nehygienického</a:t>
            </a:r>
          </a:p>
          <a:p>
            <a:pPr eaLnBrk="1" hangingPunct="1"/>
            <a:r>
              <a:rPr lang="cs-CZ" altLang="en-US"/>
              <a:t>Počítačový virus narušuje zdraví našeho počítače – přenos metafory </a:t>
            </a:r>
          </a:p>
          <a:p>
            <a:pPr eaLnBrk="1" hangingPunct="1"/>
            <a:r>
              <a:rPr lang="cs-CZ" altLang="en-US"/>
              <a:t>Časté využívání biologických metafor v antivirovém průmyslu – chápání viru skrze metafory zdraví, imunity a nákazy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113E285D-06E0-4E97-9424-FFCE0D499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Počítačový virus jako nemoc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277D536E-8C46-4BEA-9991-C12F9CCA7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/>
              <a:t>Susan Sontagová. Nemoc jako metafora, AIDS a jeho metafory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/>
              <a:t>„ Každé závažné chorobě, jejíž původ je nejasný a léčba neúčinná, bývají připisovány různé významy. Nejprve bývá ztotožňována s tím, co vzbuzuje ty nejhorší pocity (zkaženost, hniloba, poskvrnění, rozpad, slabost); nemoc sama tak získává metaforický smysl. Pak se ve jménu této choroby (tj. s použitím jejího názvu jako metafory) přenáší děs na jiné věci; nemoc se stává přívlastkem. To či ono je označováno za podobné této nemoci, což znamená, že je to odpudivé nebo ohavné.“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72917E77-4809-4333-B143-FEFEBCE2A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1993C39C-EF36-4C1A-AFF7-4D75299E1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3000"/>
              <a:t>Počítačový virus přirovnán k AIDS – primární metafora</a:t>
            </a:r>
          </a:p>
          <a:p>
            <a:pPr eaLnBrk="1" hangingPunct="1"/>
            <a:r>
              <a:rPr lang="cs-CZ" altLang="en-US" sz="3000"/>
              <a:t>hlavní zdroj strachu a úzkosti z viru –– jeho přirovnání k nebezpečné nemoci</a:t>
            </a:r>
          </a:p>
          <a:p>
            <a:pPr eaLnBrk="1" hangingPunct="1"/>
            <a:r>
              <a:rPr lang="cs-CZ" altLang="en-US" sz="3000"/>
              <a:t>Virus jako hlavní symbol smrti </a:t>
            </a:r>
          </a:p>
          <a:p>
            <a:pPr eaLnBrk="1" hangingPunct="1"/>
            <a:r>
              <a:rPr lang="cs-CZ" altLang="en-US" sz="3000"/>
              <a:t>„Už po několik generací je běžnou představou smrti úmrtí na rakovinu a takovou smrt chápeme jako všeobecnou porážku. V současné době přebírá roli ničitele života a nadějí AIDS.“</a:t>
            </a:r>
          </a:p>
          <a:p>
            <a:pPr eaLnBrk="1" hangingPunct="1"/>
            <a:endParaRPr lang="cs-CZ" altLang="en-US" sz="300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9ABD7A56-9235-44E9-8EBA-0997B71B6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0FC6FBC4-649D-4A83-9ADA-EC8429CF4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Leif Elggren – projekt - Virulent Images/Virulent Sounds (2003) – ironický komentář našeho strachu z viru</a:t>
            </a:r>
          </a:p>
          <a:p>
            <a:pPr algn="just" eaLnBrk="1" hangingPunct="1"/>
            <a:r>
              <a:rPr lang="cs-CZ" altLang="en-US" sz="2800"/>
              <a:t>„Infekční schopnost virů je uložena v jejich formě. Sledování viru nás vystavuje stejnému riziku infekce jako  fyzický kontakt s virem.  Dokonce i letmý pohled na fotografii, například viru Eboly, může vyvolat nebezpečí infekce. Vizuální struktura virového systému zasáhne oko a v lidském mozku transformuje tuto informaci zpět do fyzického, živého viru, který zaútočí na jistou část vašeho těla.“ 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86ED2890-BD8A-4F22-9948-E21B750A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83E5BBB7-A43E-4865-AD6B-C16A2AE97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620713"/>
            <a:ext cx="4465638" cy="58467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EE858648-3EAA-486A-B58A-B037CC0AD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Hacker jako šiřitel virové nákazy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25A41A51-7329-4D8A-8C5C-9B0E563F0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Když přichází nová nemoc je vnímána jako něco cizího, potřeba identifikovat původce nemoci</a:t>
            </a:r>
          </a:p>
          <a:p>
            <a:pPr eaLnBrk="1" hangingPunct="1"/>
            <a:r>
              <a:rPr lang="cs-CZ" altLang="en-US"/>
              <a:t>AIDS - homosexuálové a uživatelé drog</a:t>
            </a:r>
          </a:p>
          <a:p>
            <a:pPr eaLnBrk="1" hangingPunct="1"/>
            <a:r>
              <a:rPr lang="cs-CZ" altLang="en-US"/>
              <a:t>viník nákazy v digitálním prostoru – hacker</a:t>
            </a:r>
          </a:p>
          <a:p>
            <a:pPr eaLnBrk="1" hangingPunct="1"/>
            <a:r>
              <a:rPr lang="cs-CZ" altLang="en-US"/>
              <a:t>Proměna obrazu hackerské subkultury v druhé polovině 80. let – dochází k negativizaci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1BF67376-2782-4287-88E5-1CA08721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4508A7DE-E7FA-465F-87FA-571185FCD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Antivirový průmysl konstruuje psychologický profil nebezpečného tvůrce počítačových virů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„Toto soustředění na triviální aspekty motivací tvůrců virů odvrací pozornost od možnosti, že viry by mohly být vytvářeny lidmi, kteří mají komplexnější politické motivy.“  Helmreich, Stefan. Flexible Infections: Computer Viruses, Human Bodies, Nation-States, Evolutionary Capitalism.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0F7D42BC-2AB0-43EA-8C81-F128ED7C5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Virus jako terorista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3BEB112-F35D-4170-9262-A4EE3757F4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Proč popisujeme virus jako teroristu? 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a) militaristický popis imunitního systému 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b) popis typického chování viru – lstivý, neviditelný útočník, skrývá se v těle atd.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Virus získává lidské vlastnosti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EB20A9F-D58E-4AAD-9114-357EE1BC7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textů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5161BD71-D2D7-48A0-BC9B-A863453C2A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Claus Emmeche - The Garden in the Machine: The Emerging Science of Artificial Life (1996) </a:t>
            </a:r>
          </a:p>
          <a:p>
            <a:pPr eaLnBrk="1" hangingPunct="1"/>
            <a:r>
              <a:rPr lang="cs-CZ" altLang="en-US"/>
              <a:t>Eugen H. Spafford - Computer Viruses as Artificial Life (1994)</a:t>
            </a:r>
          </a:p>
          <a:p>
            <a:pPr eaLnBrk="1" hangingPunct="1"/>
            <a:r>
              <a:rPr lang="cs-CZ" altLang="en-US"/>
              <a:t>Paul-Michael Agapow -  Computer Viruses: the Inevitability of Evolution? (1993)</a:t>
            </a:r>
          </a:p>
          <a:p>
            <a:pPr eaLnBrk="1" hangingPunct="1"/>
            <a:r>
              <a:rPr lang="cs-CZ" altLang="en-US"/>
              <a:t>J. Doyne Farmer - Alletta A. Belin - Artificial Life: The Coming Evolution (1990)</a:t>
            </a:r>
          </a:p>
          <a:p>
            <a:pPr eaLnBrk="1" hangingPunct="1"/>
            <a:r>
              <a:rPr lang="cs-CZ" altLang="en-US"/>
              <a:t>Fred Cohen – Computer Viruses (1985)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94E2B8DB-6494-4F47-9976-DFF0A6BC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Posun ve vnímání tvůrců virů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B79F0C17-7581-48A7-854C-16CF52006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 b="1"/>
              <a:t>a)</a:t>
            </a:r>
            <a:r>
              <a:rPr lang="cs-CZ" altLang="en-US"/>
              <a:t> 80. léta až první pol. 90. let hackeři jako duševně nemocné osoby, nevybouření teenageři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Dvě výjimky: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Jeruzalém virus (1987)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Popis tvůrců virů v kyberpunkových fikcích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 b="1"/>
              <a:t>b) </a:t>
            </a:r>
            <a:r>
              <a:rPr lang="cs-CZ" altLang="en-US"/>
              <a:t>Konec 90.let – rostoucí obavy z teroristických útoků, hacker vnímán jako terorista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65D4CD3C-D2EA-4CF8-996C-162F34709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Hacker jako terorista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ECEA7B4B-5C09-4C95-80A4-6AD6CB56E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Proč k tomu došlo?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r>
              <a:rPr lang="cs-CZ" altLang="en-US"/>
              <a:t>internetové sítě jsou přirovnávány k národním státům</a:t>
            </a:r>
          </a:p>
          <a:p>
            <a:pPr eaLnBrk="1" hangingPunct="1"/>
            <a:r>
              <a:rPr lang="cs-CZ" altLang="en-US"/>
              <a:t>Hackeři ohrožují řádné fungování sítě (státu)</a:t>
            </a:r>
          </a:p>
          <a:p>
            <a:pPr eaLnBrk="1" hangingPunct="1"/>
            <a:r>
              <a:rPr lang="cs-CZ" altLang="en-US"/>
              <a:t>Hacker je cizinec, přistěhovalec, lstivý útočník</a:t>
            </a:r>
          </a:p>
          <a:p>
            <a:pPr eaLnBrk="1" hangingPunct="1"/>
            <a:r>
              <a:rPr lang="cs-CZ" altLang="en-US"/>
              <a:t>činnost hackera získává politický rozměr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88F21-6A95-475A-98E9-E3C03ACB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Umělecká instalace Infrasense (2004) - tvůrce Robert Saucier </a:t>
            </a:r>
            <a:r>
              <a:rPr lang="cs-CZ" dirty="0"/>
              <a:t>+ KIT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E494D8E1-28AC-4C79-8194-3C040E9E9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hlinkClick r:id="rId2"/>
              </a:rPr>
              <a:t>https://www.youtube.com/watch?v=a5WTt8KvSWQ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D39825B6-266F-404F-9696-AEF3D2A1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65651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6B4562D-B8E7-44AD-877F-E47D666EF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en-US" sz="3600"/>
            </a:br>
            <a:br>
              <a:rPr lang="cs-CZ" altLang="en-US" sz="3600"/>
            </a:br>
            <a:r>
              <a:rPr lang="cs-CZ" altLang="en-US" sz="3600" b="1"/>
              <a:t>Charakteristiky postmoderního přístupu - shrnutí</a:t>
            </a:r>
            <a:br>
              <a:rPr lang="cs-CZ" altLang="en-US" b="1"/>
            </a:br>
            <a:br>
              <a:rPr lang="cs-CZ" altLang="en-US"/>
            </a:br>
            <a:endParaRPr lang="cs-CZ" altLang="en-US"/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9DCA8FD7-E9F9-4B35-AC4B-4D8C1FF1A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Analýza reprezentace počítačového viru v médiích, odborných a populárních textech a vědeckých simulacích.</a:t>
            </a:r>
          </a:p>
          <a:p>
            <a:r>
              <a:rPr lang="cs-CZ" altLang="en-US"/>
              <a:t>Soustředění výhradně na metaforickou existenci počítačového viru, nikoliv na jeho skutečné chování.</a:t>
            </a:r>
          </a:p>
          <a:p>
            <a:r>
              <a:rPr lang="cs-CZ" altLang="en-US"/>
              <a:t>Počítačový virus je považován za kulturní produkt.</a:t>
            </a:r>
          </a:p>
          <a:p>
            <a:r>
              <a:rPr lang="cs-CZ" altLang="en-US"/>
              <a:t>Virus funguje jako významná metafora, která odráží povahu současné kultury.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7D03BF6B-E4A7-4395-A49D-B791C276F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75FA6C19-7FD7-4AA2-925E-951C62F306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just"/>
            <a:r>
              <a:rPr lang="cs-CZ" altLang="en-US" sz="2800"/>
              <a:t>Identifikace a kritika negativních metafor, prostřednictvím kterých vnímáme počítačový virus (terorismus, nemoc, hygiena). </a:t>
            </a:r>
          </a:p>
          <a:p>
            <a:pPr algn="just"/>
            <a:r>
              <a:rPr lang="cs-CZ" altLang="en-US" sz="2800"/>
              <a:t>Pozitivní potenciál viru je spatřován v jeho schopnosti překračovat hranice mezi různými diskurzy, zajišťovat přenos vědění z jednoho diskurzu do druhého </a:t>
            </a:r>
          </a:p>
          <a:p>
            <a:pPr algn="just"/>
            <a:r>
              <a:rPr lang="cs-CZ" altLang="en-US" sz="2800"/>
              <a:t>Kritika objektivního výzkumu viru. Do výzkumu viru se vždy promítají určité kulturní hodnoty, sdílené znalosti vědecké komunity a subjektivní preference výzkumníků. </a:t>
            </a:r>
          </a:p>
          <a:p>
            <a:pPr algn="just"/>
            <a:r>
              <a:rPr lang="cs-CZ" altLang="en-US" sz="2800"/>
              <a:t>Analýza praktik antivirového průmyslu, které souvisí s negativizací počítačového viru</a:t>
            </a:r>
          </a:p>
          <a:p>
            <a:pPr algn="just"/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6C93918-861A-4629-80D3-262EE630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249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Nadpis 1">
            <a:extLst>
              <a:ext uri="{FF2B5EF4-FFF2-40B4-BE49-F238E27FC236}">
                <a16:creationId xmlns:a16="http://schemas.microsoft.com/office/drawing/2014/main" id="{AC48A635-8C38-48D6-8B5C-C49345996B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250" y="6207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5400" b="1">
                <a:solidFill>
                  <a:schemeClr val="bg1"/>
                </a:solidFill>
              </a:rPr>
              <a:t>Virus jako řečový akt </a:t>
            </a:r>
          </a:p>
        </p:txBody>
      </p:sp>
      <p:sp>
        <p:nvSpPr>
          <p:cNvPr id="37892" name="Podnadpis 2">
            <a:extLst>
              <a:ext uri="{FF2B5EF4-FFF2-40B4-BE49-F238E27FC236}">
                <a16:creationId xmlns:a16="http://schemas.microsoft.com/office/drawing/2014/main" id="{840A8583-5CD2-4DEB-962B-1F43C63E3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5CAA9393-5823-4A8D-8A27-FAC708DFC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FD067-75B2-4B27-86EF-DBD9631F443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„Zdrojový kód je novou formou jazyka: programovací jazyk, který, jak už to u mluveného či psaného jazyka bývá, má svou vlastní formální logiku  a formu. Přestože počítačový  virus není jasně vymezenou uměleckou kategorií, ale spíše digitálním objektem (nebo možná subjektem?), také má jistou konkrétní formu. Je produktem experimentálního přístupu k jazyku, který se neustále rozvíjí.“ Franziska </a:t>
            </a:r>
            <a:r>
              <a:rPr lang="cs-CZ" dirty="0" err="1"/>
              <a:t>Nori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64ADC25A-E1E2-443F-AA17-91B0BEB1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Teorie řečových aktů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7801C863-5E13-4B67-950C-CBB7965D9B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John Langshaw Austin. Jak udělat něco slovy. Praha: Filosofia, 2000. </a:t>
            </a:r>
          </a:p>
          <a:p>
            <a:pPr eaLnBrk="1" hangingPunct="1"/>
            <a:r>
              <a:rPr lang="cs-CZ" altLang="en-US"/>
              <a:t>Základní rozdělení promluv:</a:t>
            </a:r>
          </a:p>
          <a:p>
            <a:pPr eaLnBrk="1" hangingPunct="1"/>
            <a:r>
              <a:rPr lang="cs-CZ" altLang="en-US"/>
              <a:t>a)	Lokuční </a:t>
            </a:r>
          </a:p>
          <a:p>
            <a:pPr eaLnBrk="1" hangingPunct="1"/>
            <a:r>
              <a:rPr lang="cs-CZ" altLang="en-US"/>
              <a:t>b)	Ilokuční</a:t>
            </a:r>
          </a:p>
          <a:p>
            <a:pPr eaLnBrk="1" hangingPunct="1"/>
            <a:r>
              <a:rPr lang="cs-CZ" altLang="en-US"/>
              <a:t>c)	Perlokuční</a:t>
            </a:r>
          </a:p>
          <a:p>
            <a:pPr eaLnBrk="1" hangingPunct="1"/>
            <a:r>
              <a:rPr lang="cs-CZ" altLang="en-US"/>
              <a:t>Austin klade důraz na performativní dimenzi jazyka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589FE09-3240-4F20-871B-5B82A7438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Digitální kód jako řečový akt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2F97FCA9-B81A-4940-A6EC-0AEA41C20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Programovací jazyk můžeme považovat za jistý druh promluvy. K tomuto názoru se přiklání zejména teoretici z oboru softwarových studií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Soubor textů z oblasti softwarových studií -</a:t>
            </a:r>
            <a:r>
              <a:rPr lang="pl-PL" altLang="cs-CZ"/>
              <a:t>první texty po roce 2000</a:t>
            </a:r>
            <a:r>
              <a:rPr lang="cs-CZ" altLang="en-US"/>
              <a:t> 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zkoumají virus na úrovni digitálního kódu a považují jej za specifický vyjadřovací prostředek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5D3EC-B8FA-4427-A959-E64BC399A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080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Jakými způsoby pracují s teorií řečových aktů badatelé z oblasti softwarových studií?</a:t>
            </a:r>
            <a:br>
              <a:rPr lang="cs-CZ" dirty="0"/>
            </a:br>
            <a:endParaRPr lang="cs-CZ" dirty="0"/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22E1FA3-8505-4459-90EA-3D183D99C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altLang="cs-CZ" b="1"/>
              <a:t>Inke Arns - Read_me, run_me, execute_me. Code as Executable Text: Software Art and its Focus on Program Code as Performative Text.</a:t>
            </a:r>
            <a:endParaRPr lang="cs-CZ" altLang="en-US" b="1"/>
          </a:p>
          <a:p>
            <a:pPr algn="just" eaLnBrk="1" hangingPunct="1"/>
            <a:r>
              <a:rPr lang="cs-CZ" altLang="en-US"/>
              <a:t>Kód je ilokuční řečový akt – nic nereprezentuje, je schopný akce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B652D6D-4566-4D45-9395-10AF75658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2D82576-68A7-4282-BBD3-0BE0AD0CD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Autoři využívají identickou metodu k zodpovězení otázky, zda je virus živý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1EFB7EF5-9A2C-429F-B72D-AFD1776C6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A12FB33A-F80C-43B2-9EEF-1A6C93871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Geoff  Cox– Alex McLean. Speaking Code.</a:t>
            </a:r>
          </a:p>
          <a:p>
            <a:endParaRPr lang="cs-CZ" altLang="cs-CZ"/>
          </a:p>
          <a:p>
            <a:r>
              <a:rPr lang="cs-CZ" altLang="cs-CZ"/>
              <a:t>„Počítačový kód má zároveň čitelný i spustitelný stav, jmenovitě stav čtení i zápisu na úrovni jazyka samotného.“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8672A825-5A6E-4F9E-8254-FB044D9B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D3868AA7-B273-42BE-A091-B5D21E66E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b="1"/>
              <a:t>Katherine Hayles. My Mother Was Computer: Digital Subjects and Literary Texts.</a:t>
            </a:r>
            <a:endParaRPr lang="cs-CZ" altLang="en-US" b="1"/>
          </a:p>
          <a:p>
            <a:pPr eaLnBrk="1" hangingPunct="1">
              <a:lnSpc>
                <a:spcPct val="90000"/>
              </a:lnSpc>
            </a:pPr>
            <a:endParaRPr lang="cs-CZ" altLang="en-US" b="1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„…kód spuštěný v digitálním počítači způsobuje změny v chování tohoto stroje a prostřednictvím síťových portů a dalších rozhraní může iniciovat další změny, všechny implementované skrze přenos a spuštění kódu.“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0CC1F7E4-96BE-450B-B8FE-E3738A612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2FD2689C-9C8D-479E-90E9-4C5AB9E93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Digitální kód dokáže působit změny ve vnějším světě  – kód ovlivňuje sféru politického, estetického a sociálního </a:t>
            </a:r>
          </a:p>
          <a:p>
            <a:pPr algn="just" eaLnBrk="1" hangingPunct="1"/>
            <a:r>
              <a:rPr lang="cs-CZ" altLang="en-US"/>
              <a:t>na tom se všichni autoři shodují</a:t>
            </a:r>
          </a:p>
          <a:p>
            <a:pPr algn="just" eaLnBrk="1" hangingPunct="1"/>
            <a:r>
              <a:rPr lang="cs-CZ" altLang="en-US" b="1"/>
              <a:t>politická dimenze kódu </a:t>
            </a:r>
          </a:p>
          <a:p>
            <a:pPr algn="just" eaLnBrk="1" hangingPunct="1"/>
            <a:r>
              <a:rPr lang="cs-CZ" altLang="en-US"/>
              <a:t>Otázka, jak zviditelnit vnějšek softwaru?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0CE92119-0E0D-4A1A-8A19-267A928CB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Live coding 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003842D9-14BC-4DD6-82CA-5820D1060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endParaRPr lang="cs-CZ" altLang="en-US"/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374A44CC-1CE7-4B21-BFC7-2BBFE8BE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3498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Obdélník 3">
            <a:extLst>
              <a:ext uri="{FF2B5EF4-FFF2-40B4-BE49-F238E27FC236}">
                <a16:creationId xmlns:a16="http://schemas.microsoft.com/office/drawing/2014/main" id="{CE788733-E7D8-4853-878D-D4818F36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589588"/>
            <a:ext cx="763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>
                <a:hlinkClick r:id="rId3"/>
              </a:rPr>
              <a:t>https://www.youtube.com/watch?v=Z-8DX7g2zEc</a:t>
            </a:r>
            <a:endParaRPr lang="cs-CZ" altLang="en-US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en-US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00C0E467-A8D4-49AF-BE00-7225DC8F2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en-US" sz="4000"/>
            </a:br>
            <a:r>
              <a:rPr lang="cs-CZ" altLang="en-US" sz="4000"/>
              <a:t>Bienalle.py (2001) – </a:t>
            </a:r>
            <a:br>
              <a:rPr lang="cs-CZ" altLang="en-US" sz="4000"/>
            </a:br>
            <a:endParaRPr lang="cs-CZ" altLang="en-US" sz="400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04174CBE-1E16-4A16-8DCF-097B1EB8B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49500"/>
            <a:ext cx="4614863" cy="4381500"/>
          </a:xfrm>
        </p:spPr>
      </p:pic>
      <p:sp>
        <p:nvSpPr>
          <p:cNvPr id="47108" name="Obdélník 3">
            <a:extLst>
              <a:ext uri="{FF2B5EF4-FFF2-40B4-BE49-F238E27FC236}">
                <a16:creationId xmlns:a16="http://schemas.microsoft.com/office/drawing/2014/main" id="{50B6235C-7543-400A-8072-05C5D042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1438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sz="2800"/>
              <a:t>dílo skupiny EpidemiC + Eva a Franco Mattes (pseudonym 0100101110101101.org)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A33E2900-C7D7-4850-AE8D-8419AC31B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48AB4A34-2C0F-4263-9A72-B3366F9E2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E4452EE3-3BDA-4164-A643-DF549E23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951A9B0A-C258-4547-B80B-5DEA8A1AC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B092A827-65D8-4A82-85C6-9F30424B5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0047C492-E6D1-4AD6-9531-697E6A97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04800"/>
            <a:ext cx="32702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328B0599-4940-4E9F-A025-52C1DE2C2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Poetický virus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148617B6-D331-42A6-B659-DA78AB1D5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200"/>
              <a:t>Programovací jazyk se odlišuje od přirozeného jazyka svou instrumentálností, záměrná eliminace jakékoliv nejednoznačnosti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200"/>
              <a:t>Ale Florian Kramer zasazuje tento jazyk do širšího kulturního kontextu – odrývá jeho magickou dimenzi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200"/>
          </a:p>
          <a:p>
            <a:pPr algn="just" eaLnBrk="1" hangingPunct="1">
              <a:lnSpc>
                <a:spcPct val="80000"/>
              </a:lnSpc>
            </a:pPr>
            <a:endParaRPr lang="cs-CZ" altLang="en-US" sz="2200"/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„Komputace a představy o ní jsou bohaté na kontradikce a naplněné metafyzickými a ontologickými spekulacemi. Pod povrchem všech těchto kontradikcí a spekulací leží naše obsese kódem, který uskuteční fantasma, v němž se slova stanou tělem. Tato vidina však zůstává nenaplněna, protože její realizace stále znovu a znovu selhává tváří v tvář nezměrným spekulativním očekáváním, která do této představy vkládáme.“ Florian Kramer</a:t>
            </a:r>
          </a:p>
          <a:p>
            <a:pPr eaLnBrk="1" hangingPunct="1">
              <a:lnSpc>
                <a:spcPct val="80000"/>
              </a:lnSpc>
            </a:pPr>
            <a:endParaRPr lang="cs-CZ" altLang="en-US" sz="22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4D690B2F-D8AB-4CEF-883C-F2B427722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ABEDDC66-FD31-422C-A1EC-E33051250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Kód má poetické kvality - umělci jdou proti jeho instrumentalitě, snaha učinit z kódu umělecký prostředek</a:t>
            </a:r>
          </a:p>
          <a:p>
            <a:pPr eaLnBrk="1" hangingPunct="1"/>
            <a:r>
              <a:rPr lang="cs-CZ" altLang="en-US" b="1"/>
              <a:t>výstava I Love You (2002) - </a:t>
            </a:r>
            <a:r>
              <a:rPr lang="cs-CZ" altLang="en-US"/>
              <a:t>ve Frankfurtském muzeu aplikovaného umění (Museum für Angewandte Kunst Frankfurt) </a:t>
            </a:r>
          </a:p>
          <a:p>
            <a:pPr eaLnBrk="1" hangingPunct="1"/>
            <a:r>
              <a:rPr lang="cs-CZ" altLang="en-US"/>
              <a:t>průzkum uměleckého potenciálu počítačového viru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8E704E3F-A97B-4486-BAAB-FEAAEC25D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ED3DCB8B-B2CE-4903-9072-D42BBEDE9C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332912E3-4B91-455B-AD76-3FADB82D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55650"/>
            <a:ext cx="476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>
            <a:extLst>
              <a:ext uri="{FF2B5EF4-FFF2-40B4-BE49-F238E27FC236}">
                <a16:creationId xmlns:a16="http://schemas.microsoft.com/office/drawing/2014/main" id="{5F70924A-F7B9-40C3-AE26-9E8FFB4D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498475"/>
            <a:ext cx="38941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>
            <a:extLst>
              <a:ext uri="{FF2B5EF4-FFF2-40B4-BE49-F238E27FC236}">
                <a16:creationId xmlns:a16="http://schemas.microsoft.com/office/drawing/2014/main" id="{6C2700F8-376D-4319-AE94-4026A9DC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433763"/>
            <a:ext cx="40767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343BD746-79D7-42FF-9490-771736AFA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Seznam vlastností živých organismů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A3B94FBD-0BEA-4057-8114-DB793D59FD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/>
              <a:t>1.	Život je proměňujícím se vzorem v prostoru a čase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2.	Schopnost rozmnožování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3.	</a:t>
            </a:r>
            <a:r>
              <a:rPr lang="cs-CZ" altLang="en-US" sz="2700" b="1"/>
              <a:t>Popis organismu je uložený ve formě informace (DNA)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4.	Metabolismus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5.	Funkční interakce s prostředím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6.	Vzájemná závislost jednotlivých částí organismu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7.	Udržování stability navzdory změnám v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8.	</a:t>
            </a:r>
            <a:r>
              <a:rPr lang="cs-CZ" altLang="en-US" sz="2700" b="1"/>
              <a:t>Schopnost vývoje (evoluce)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AF0D2A3E-9D10-4D28-9954-674CB1A86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E66824DE-ABB1-48BA-AD97-56B361FCD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388" y="765175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altLang="en-US"/>
              <a:t>Součástí výstavy performance Franca Berardiho </a:t>
            </a:r>
          </a:p>
          <a:p>
            <a:pPr algn="just" eaLnBrk="1" hangingPunct="1"/>
            <a:r>
              <a:rPr lang="cs-CZ" altLang="en-US"/>
              <a:t>přednesl zdrojový kód počítačového viru I Love You jako kdyby se jednalo o báseň</a:t>
            </a:r>
          </a:p>
          <a:p>
            <a:pPr algn="just" eaLnBrk="1" hangingPunct="1"/>
            <a:r>
              <a:rPr lang="cs-CZ" altLang="en-US"/>
              <a:t>pokus o emancipaci kódu - od utilitárního využití směrem k poetickému vyjádření</a:t>
            </a:r>
          </a:p>
          <a:p>
            <a:pPr algn="just" eaLnBrk="1" hangingPunct="1"/>
            <a:r>
              <a:rPr lang="cs-CZ" altLang="en-US">
                <a:hlinkClick r:id="rId2"/>
              </a:rPr>
              <a:t>https://www.youtube.com/watch?v=jJFlRoQr96E</a:t>
            </a:r>
            <a:endParaRPr lang="cs-CZ" altLang="en-US"/>
          </a:p>
          <a:p>
            <a:pPr algn="just" eaLnBrk="1" hangingPunct="1"/>
            <a:r>
              <a:rPr lang="cs-CZ" altLang="en-US"/>
              <a:t>Ursonate - </a:t>
            </a:r>
            <a:r>
              <a:rPr lang="cs-CZ" altLang="en-US">
                <a:hlinkClick r:id="rId3"/>
              </a:rPr>
              <a:t>https://www.youtube.com/watch?v=rs0yapSIRmM</a:t>
            </a:r>
            <a:endParaRPr lang="cs-CZ" altLang="en-US"/>
          </a:p>
          <a:p>
            <a:pPr algn="just" eaLnBrk="1" hangingPunct="1"/>
            <a:endParaRPr lang="cs-CZ" altLang="en-US"/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4001685F-DA8F-44FB-BCD5-0E649B9C4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Básně v digitálním kódu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05C22D4A-3599-4DD8-B878-1DB3E9798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báseň v programovacím jazyce- kombinace literárního  a  strojového jazyka</a:t>
            </a:r>
          </a:p>
          <a:p>
            <a:pPr eaLnBrk="1" hangingPunct="1"/>
            <a:r>
              <a:rPr lang="cs-CZ" altLang="en-US"/>
              <a:t>Báseň má dvojí artikulaci, jednak textuální forma a také běžící program</a:t>
            </a:r>
          </a:p>
          <a:p>
            <a:pPr eaLnBrk="1" hangingPunct="1"/>
            <a:r>
              <a:rPr lang="cs-CZ" altLang="en-US"/>
              <a:t>programovací jazyk PEARL</a:t>
            </a:r>
          </a:p>
          <a:p>
            <a:pPr eaLnBrk="1" hangingPunct="1"/>
            <a:r>
              <a:rPr lang="cs-CZ" altLang="en-US"/>
              <a:t>typické žánry: básně tvořené volným proudem slov, konkrétní poezie, haiku, kaligramy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DAE37320-9E96-43CF-9C92-5E4DA06C3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/>
              <a:t>Srovnání zdrojového viru Bienalle.py se zdrojovým kódem viru Elkcloner</a:t>
            </a:r>
            <a:br>
              <a:rPr lang="cs-CZ" altLang="en-US"/>
            </a:br>
            <a:endParaRPr lang="cs-CZ" altLang="en-US"/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85980F71-8D0B-4687-A3C1-D20F7DC354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1600"/>
              <a:t>POEM    ASC 'ELK CLONER:‚                                               </a:t>
            </a:r>
            <a:r>
              <a:rPr lang="cs-CZ" altLang="en-US" sz="2800" b="1"/>
              <a:t>Elkcloner</a:t>
            </a:r>
          </a:p>
          <a:p>
            <a:pPr eaLnBrk="1" hangingPunct="1"/>
            <a:r>
              <a:rPr lang="cs-CZ" altLang="en-US" sz="1600"/>
              <a:t>DFB $8D,$8D</a:t>
            </a:r>
          </a:p>
          <a:p>
            <a:pPr eaLnBrk="1" hangingPunct="1"/>
            <a:r>
              <a:rPr lang="cs-CZ" altLang="en-US" sz="1600"/>
              <a:t>ASC '   THE PROGRAM WITH A PERSONALITY'</a:t>
            </a:r>
          </a:p>
          <a:p>
            <a:pPr eaLnBrk="1" hangingPunct="1"/>
            <a:r>
              <a:rPr lang="cs-CZ" altLang="en-US" sz="1600"/>
              <a:t>DFB $8D,$8D,$8D</a:t>
            </a:r>
          </a:p>
          <a:p>
            <a:pPr eaLnBrk="1" hangingPunct="1"/>
            <a:r>
              <a:rPr lang="cs-CZ" altLang="en-US" sz="1600"/>
              <a:t>ASC 'IT WILL GET ON ALL YOUR DISKS'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'IT WILL INFILTRATE YOUR CHIPS'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'YES IT'</a:t>
            </a:r>
          </a:p>
          <a:p>
            <a:pPr eaLnBrk="1" hangingPunct="1"/>
            <a:r>
              <a:rPr lang="cs-CZ" altLang="en-US" sz="1600"/>
              <a:t>DFB $A7</a:t>
            </a:r>
          </a:p>
          <a:p>
            <a:pPr eaLnBrk="1" hangingPunct="1"/>
            <a:r>
              <a:rPr lang="cs-CZ" altLang="en-US" sz="1600"/>
              <a:t>ASC 'S CLONER!'</a:t>
            </a:r>
          </a:p>
          <a:p>
            <a:pPr eaLnBrk="1" hangingPunct="1"/>
            <a:r>
              <a:rPr lang="cs-CZ" altLang="en-US" sz="1600"/>
              <a:t>DFB $8D,$8D</a:t>
            </a:r>
          </a:p>
          <a:p>
            <a:pPr eaLnBrk="1" hangingPunct="1"/>
            <a:r>
              <a:rPr lang="cs-CZ" altLang="en-US" sz="1600"/>
              <a:t>ASC 'IT WILL STICK TO YOU LIKE GLUE'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'IT WILL MODIFY RAM TOO'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'SEND IN THE CLONER!'</a:t>
            </a:r>
          </a:p>
          <a:p>
            <a:pPr eaLnBrk="1" hangingPunct="1"/>
            <a:r>
              <a:rPr lang="cs-CZ" altLang="en-US" sz="1600"/>
              <a:t>DFB $8D,$8D,$8D,$8D,$0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EF08A053-1F7E-4D46-A5E2-BF3178858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Bienalle.py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143B57C8-1BA3-47BC-92FE-5424CC71B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B88F648E-4E72-4883-8623-0E401020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451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ázek 1">
            <a:extLst>
              <a:ext uri="{FF2B5EF4-FFF2-40B4-BE49-F238E27FC236}">
                <a16:creationId xmlns:a16="http://schemas.microsoft.com/office/drawing/2014/main" id="{D7BEC08E-D2C7-4E1F-8C39-B5D6B40D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00213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D1290AC4-78A1-4ACB-BAAB-4CB22DE03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b="1"/>
              <a:t>Virus jako řečový akt – shrnutí (nemoderní přístup)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28978CB-3FC8-466C-8552-96B5EE960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cs-CZ" altLang="en-US" sz="2800"/>
              <a:t>Počítačový virus je nahlížen jako aktivní aktér v širší síti sociálních, materiálních, politických, technologických a uměleckých vztahů.</a:t>
            </a:r>
          </a:p>
          <a:p>
            <a:r>
              <a:rPr lang="cs-CZ" altLang="en-US" sz="2800"/>
              <a:t>Zaměření na výzkum reálných funkcí počítačového viru</a:t>
            </a:r>
          </a:p>
          <a:p>
            <a:r>
              <a:rPr lang="cs-CZ" altLang="en-US" sz="2800"/>
              <a:t>Virus je považován za experimentální digitální jazyk, který má expresivní potenciál.</a:t>
            </a:r>
          </a:p>
          <a:p>
            <a:r>
              <a:rPr lang="cs-CZ" altLang="en-US" sz="2800"/>
              <a:t>Soustředění na výzkum performativních vlastností viru</a:t>
            </a:r>
          </a:p>
          <a:p>
            <a:r>
              <a:rPr lang="cs-CZ" altLang="en-US" sz="2800"/>
              <a:t>Počítačový virus funguje jako inspirativní model pro alternativní způsoby myšlení o současné digitální kultuře</a:t>
            </a:r>
          </a:p>
          <a:p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75A352B-8DFA-4CC8-BD9F-B33122046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CD63E47-B8DF-4F31-B296-F5D7DF612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Výsledný závěr je jednoznačný – virus není živý, nesplňuje všechna kritéria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Bližší pohled na dvě kritéria, která tvoří důležitý předpoklad nejen pro vnímání a tvorbu viru, ale hrají také důležitou roli v tom, jakým způsobem si představujeme umělý život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1. Popis organismu je uložený ve formě informace (DNA)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2.  Schopnost vývoje (evoluce) 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2C87517-C83E-48FB-9BBA-C673A1F4B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/>
              <a:t>Ztotožnění DNA a informace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5BE38278-BD79-4C60-8A09-C1A5F7BA4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Po druhé světové válce nové pojetí komunikace – žijeme v informačním světě, základem technologií i našich těl je informace</a:t>
            </a:r>
          </a:p>
          <a:p>
            <a:pPr algn="just" eaLnBrk="1" hangingPunct="1"/>
            <a:r>
              <a:rPr lang="cs-CZ" altLang="en-US"/>
              <a:t>Informační diskurz se formoval zde: Macy Conferences of Cybernetics (od 1946 do 1953) </a:t>
            </a:r>
          </a:p>
          <a:p>
            <a:pPr algn="just" eaLnBrk="1" hangingPunct="1"/>
            <a:r>
              <a:rPr lang="cs-CZ" altLang="en-US"/>
              <a:t>Warren Weaver a Claude Shannon – nová teorie informace – matematický popis informace, došlo k jejímu odtělesnění, </a:t>
            </a:r>
          </a:p>
          <a:p>
            <a:pPr algn="just" eaLnBrk="1" hangingPunct="1"/>
            <a:r>
              <a:rPr lang="cs-CZ" altLang="en-US"/>
              <a:t>není důležité poselství, ale přenos signálu, 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9F92A3A-52EB-40D4-9D3A-730DD8ECA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9DDA400D-3924-4354-9CBE-32431BC06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033806CC-7CEE-4DC7-8552-69A28352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6151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1">
            <a:extLst>
              <a:ext uri="{FF2B5EF4-FFF2-40B4-BE49-F238E27FC236}">
                <a16:creationId xmlns:a16="http://schemas.microsoft.com/office/drawing/2014/main" id="{5B01A2F1-9DE8-41E3-BF90-DCC513D31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5883275"/>
            <a:ext cx="77041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hlinkClick r:id="rId3"/>
              </a:rPr>
              <a:t>https://www.youtube.com/watch?time_continue=573&amp;v=KmURvu4x0Do</a:t>
            </a:r>
            <a:endParaRPr lang="cs-CZ" altLang="cs-CZ" sz="2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88AB8E9-0773-4A3E-915A-0AABF7C3A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6F878C5E-2044-4D42-B87D-37ABD4779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Autoři textů o počítačovém viru sdílejí pohled na informační podstatu života a nijak jej neproblematizují</a:t>
            </a:r>
          </a:p>
          <a:p>
            <a:pPr algn="just" eaLnBrk="1" hangingPunct="1"/>
            <a:r>
              <a:rPr lang="cs-CZ" altLang="en-US"/>
              <a:t>virus je informačním vzorem uloženým na disku a díky tomu splňuje jednu z vlastností živých organismů</a:t>
            </a:r>
          </a:p>
          <a:p>
            <a:pPr algn="just" eaLnBrk="1" hangingPunct="1"/>
            <a:r>
              <a:rPr lang="cs-CZ" altLang="en-US"/>
              <a:t>Ignorují jeho materialitu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Pages>0</Pages>
  <Words>2407</Words>
  <Characters>0</Characters>
  <Application>Microsoft Office PowerPoint</Application>
  <DocSecurity>0</DocSecurity>
  <PresentationFormat>Předvádění na obrazovce (4:3)</PresentationFormat>
  <Lines>0</Lines>
  <Paragraphs>243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Motiv systému Office</vt:lpstr>
      <vt:lpstr>1_Motiv systému Office</vt:lpstr>
      <vt:lpstr>Virus jako umělý život</vt:lpstr>
      <vt:lpstr>Prezentace aplikace PowerPoint</vt:lpstr>
      <vt:lpstr>Příklady textů</vt:lpstr>
      <vt:lpstr>Prezentace aplikace PowerPoint</vt:lpstr>
      <vt:lpstr>Seznam vlastností živých organismů</vt:lpstr>
      <vt:lpstr>Prezentace aplikace PowerPoint</vt:lpstr>
      <vt:lpstr>Ztotožnění DNA a informace</vt:lpstr>
      <vt:lpstr>Prezentace aplikace PowerPoint</vt:lpstr>
      <vt:lpstr>Prezentace aplikace PowerPoint</vt:lpstr>
      <vt:lpstr>Evoluce a mutace</vt:lpstr>
      <vt:lpstr>Imaginární virus</vt:lpstr>
      <vt:lpstr>Prezentace aplikace PowerPoint</vt:lpstr>
      <vt:lpstr>Prezentace aplikace PowerPoint</vt:lpstr>
      <vt:lpstr>Virtuální kontejner: modernistické očišťování</vt:lpstr>
      <vt:lpstr>Prezentace aplikace PowerPoint</vt:lpstr>
      <vt:lpstr>Virus jako umělý život (moderní přístup) – hlavní znaky textů</vt:lpstr>
      <vt:lpstr>Virus jako metafora</vt:lpstr>
      <vt:lpstr>Prezentace aplikace PowerPoint</vt:lpstr>
      <vt:lpstr>Příklady textů</vt:lpstr>
      <vt:lpstr>Prezentace aplikace PowerPoint</vt:lpstr>
      <vt:lpstr>Diskurz hygieny</vt:lpstr>
      <vt:lpstr>Prezentace aplikace PowerPoint</vt:lpstr>
      <vt:lpstr>Počítačový virus jako nemoc</vt:lpstr>
      <vt:lpstr>Prezentace aplikace PowerPoint</vt:lpstr>
      <vt:lpstr>Prezentace aplikace PowerPoint</vt:lpstr>
      <vt:lpstr>Prezentace aplikace PowerPoint</vt:lpstr>
      <vt:lpstr>Hacker jako šiřitel virové nákazy</vt:lpstr>
      <vt:lpstr>Prezentace aplikace PowerPoint</vt:lpstr>
      <vt:lpstr>Virus jako terorista</vt:lpstr>
      <vt:lpstr>Posun ve vnímání tvůrců virů</vt:lpstr>
      <vt:lpstr>Hacker jako terorista</vt:lpstr>
      <vt:lpstr>Umělecká instalace Infrasense (2004) - tvůrce Robert Saucier + KIT</vt:lpstr>
      <vt:lpstr>  Charakteristiky postmoderního přístupu - shrnutí  </vt:lpstr>
      <vt:lpstr>Prezentace aplikace PowerPoint</vt:lpstr>
      <vt:lpstr>Virus jako řečový akt </vt:lpstr>
      <vt:lpstr>Prezentace aplikace PowerPoint</vt:lpstr>
      <vt:lpstr>Teorie řečových aktů</vt:lpstr>
      <vt:lpstr>Digitální kód jako řečový akt</vt:lpstr>
      <vt:lpstr>Jakými způsoby pracují s teorií řečových aktů badatelé z oblasti softwarových studií? </vt:lpstr>
      <vt:lpstr>Prezentace aplikace PowerPoint</vt:lpstr>
      <vt:lpstr>Prezentace aplikace PowerPoint</vt:lpstr>
      <vt:lpstr>Prezentace aplikace PowerPoint</vt:lpstr>
      <vt:lpstr>Live coding </vt:lpstr>
      <vt:lpstr> Bienalle.py (2001) –  </vt:lpstr>
      <vt:lpstr>Prezentace aplikace PowerPoint</vt:lpstr>
      <vt:lpstr>Prezentace aplikace PowerPoint</vt:lpstr>
      <vt:lpstr>Poetický virus</vt:lpstr>
      <vt:lpstr>Prezentace aplikace PowerPoint</vt:lpstr>
      <vt:lpstr>Prezentace aplikace PowerPoint</vt:lpstr>
      <vt:lpstr>Prezentace aplikace PowerPoint</vt:lpstr>
      <vt:lpstr>Básně v digitálním kódu</vt:lpstr>
      <vt:lpstr>Srovnání zdrojového viru Bienalle.py se zdrojovým kódem viru Elkcloner </vt:lpstr>
      <vt:lpstr>Bienalle.py</vt:lpstr>
      <vt:lpstr>Virus jako řečový akt – shrnutí (nemoderní přístup)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Filozofické uvažování o viru</dc:title>
  <dc:subject/>
  <dc:creator>Adam</dc:creator>
  <cp:keywords/>
  <dc:description/>
  <cp:lastModifiedBy>Adam</cp:lastModifiedBy>
  <cp:revision>54</cp:revision>
  <dcterms:created xsi:type="dcterms:W3CDTF">2016-03-15T16:35:42Z</dcterms:created>
  <dcterms:modified xsi:type="dcterms:W3CDTF">2020-10-06T13:27:57Z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