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49306819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29849d24c_1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429849d24c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429849d24c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429849d24c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429849d24c_1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429849d24c_1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429849d24c_1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429849d24c_1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42befb6990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42befb6990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42befb6990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42befb699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42befb6990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42befb6990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420d78beab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420d78bea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20d78bea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20d78bea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429849d24c_1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429849d24c_1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4230022c75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4230022c75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429849d24c_1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429849d24c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42befb6990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42befb6990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42befb6990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42befb6990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42befb6990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42befb6990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429849d24c_1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429849d24c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rozhlas.cz/radiocustica/porta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is.muni.cz/th/wffln/Kriticka_analyza_weboveho_portalu_rAdioCUSTICA.pdf" TargetMode="External"/><Relationship Id="rId4" Type="http://schemas.openxmlformats.org/officeDocument/2006/relationships/hyperlink" Target="https://www.novinky.cz/internet-a-pc/4928-cesky-rozhlas-3-vltava-spousti-intermedialni-projekt-radiocustica.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radio-r.cz"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soundscape.cz/"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vectorsdev.usc.edu/NYCsound/777b.html" TargetMode="External"/><Relationship Id="rId5" Type="http://schemas.openxmlformats.org/officeDocument/2006/relationships/hyperlink" Target="http://nula.cc" TargetMode="External"/><Relationship Id="rId4" Type="http://schemas.openxmlformats.org/officeDocument/2006/relationships/hyperlink" Target="https://aporee.org/map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dvojka.cz/archiv/2009/24/umeni-medialni-ekologi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advojka.cz/archiv/2009/24/umeni-medialni-ekologi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advojka.cz/archiv/2009/24/umeni-medialni-ekologi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nfb.ca/playlists/governor-general-awards-2009/viewing/liste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advojka.cz/archiv/2013/9/fonografi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212625"/>
            <a:ext cx="8520600" cy="1035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1100"/>
              <a:buFont typeface="Arial"/>
              <a:buNone/>
            </a:pPr>
            <a:r>
              <a:rPr lang="en-GB" sz="3000">
                <a:solidFill>
                  <a:srgbClr val="0000FF"/>
                </a:solidFill>
              </a:rPr>
              <a:t>IM142 Metody studia audiokultur: teorie a praxe</a:t>
            </a:r>
            <a:endParaRPr sz="3000">
              <a:solidFill>
                <a:srgbClr val="0000FF"/>
              </a:solidFill>
            </a:endParaRPr>
          </a:p>
          <a:p>
            <a:pPr marL="0" lvl="0" indent="0" algn="ctr" rtl="0">
              <a:spcBef>
                <a:spcPts val="0"/>
              </a:spcBef>
              <a:spcAft>
                <a:spcPts val="0"/>
              </a:spcAft>
              <a:buNone/>
            </a:pPr>
            <a:endParaRPr sz="2800">
              <a:solidFill>
                <a:srgbClr val="980000"/>
              </a:solidFill>
            </a:endParaRPr>
          </a:p>
        </p:txBody>
      </p:sp>
      <p:sp>
        <p:nvSpPr>
          <p:cNvPr id="55" name="Google Shape;55;p13"/>
          <p:cNvSpPr txBox="1">
            <a:spLocks noGrp="1"/>
          </p:cNvSpPr>
          <p:nvPr>
            <p:ph type="subTitle" idx="1"/>
          </p:nvPr>
        </p:nvSpPr>
        <p:spPr>
          <a:xfrm>
            <a:off x="491475" y="770625"/>
            <a:ext cx="8520600" cy="477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400"/>
              <a:t>Přehled témat, kterých se pravděpodobně dotkneme</a:t>
            </a:r>
            <a:endParaRPr sz="1400"/>
          </a:p>
          <a:p>
            <a:pPr marL="0" lvl="0" indent="0" algn="l" rtl="0">
              <a:spcBef>
                <a:spcPts val="0"/>
              </a:spcBef>
              <a:spcAft>
                <a:spcPts val="0"/>
              </a:spcAft>
              <a:buNone/>
            </a:pPr>
            <a:r>
              <a:rPr lang="en-GB" sz="2400"/>
              <a:t>1. audiokultura, soundscape a sound studies</a:t>
            </a:r>
            <a:endParaRPr sz="2400"/>
          </a:p>
          <a:p>
            <a:pPr marL="0" lvl="0" indent="0" algn="l" rtl="0">
              <a:spcBef>
                <a:spcPts val="0"/>
              </a:spcBef>
              <a:spcAft>
                <a:spcPts val="0"/>
              </a:spcAft>
              <a:buClr>
                <a:schemeClr val="dk1"/>
              </a:buClr>
              <a:buSzPts val="1100"/>
              <a:buFont typeface="Arial"/>
              <a:buNone/>
            </a:pPr>
            <a:r>
              <a:rPr lang="en-GB" sz="2400"/>
              <a:t>2. mediální ekologie, umění mediální ekologie a akustická ekologie</a:t>
            </a:r>
            <a:endParaRPr sz="2400"/>
          </a:p>
          <a:p>
            <a:pPr marL="0" lvl="0" indent="0" algn="l" rtl="0">
              <a:spcBef>
                <a:spcPts val="0"/>
              </a:spcBef>
              <a:spcAft>
                <a:spcPts val="0"/>
              </a:spcAft>
              <a:buClr>
                <a:schemeClr val="dk1"/>
              </a:buClr>
              <a:buSzPts val="1100"/>
              <a:buFont typeface="Arial"/>
              <a:buNone/>
            </a:pPr>
            <a:r>
              <a:rPr lang="en-GB" sz="2400"/>
              <a:t>3. field recordings/fonografie/terénní nahrávky a hledisko autorství</a:t>
            </a:r>
            <a:endParaRPr sz="2400"/>
          </a:p>
          <a:p>
            <a:pPr marL="0" lvl="0" indent="0" algn="l" rtl="0">
              <a:spcBef>
                <a:spcPts val="0"/>
              </a:spcBef>
              <a:spcAft>
                <a:spcPts val="0"/>
              </a:spcAft>
              <a:buClr>
                <a:schemeClr val="dk1"/>
              </a:buClr>
              <a:buSzPts val="1100"/>
              <a:buFont typeface="Arial"/>
              <a:buNone/>
            </a:pPr>
            <a:r>
              <a:rPr lang="en-GB" sz="2400"/>
              <a:t>4. oral history</a:t>
            </a:r>
            <a:endParaRPr sz="2400"/>
          </a:p>
          <a:p>
            <a:pPr marL="0" lvl="0" indent="0" algn="l" rtl="0">
              <a:spcBef>
                <a:spcPts val="0"/>
              </a:spcBef>
              <a:spcAft>
                <a:spcPts val="0"/>
              </a:spcAft>
              <a:buClr>
                <a:schemeClr val="dk1"/>
              </a:buClr>
              <a:buSzPts val="1100"/>
              <a:buFont typeface="Arial"/>
              <a:buNone/>
            </a:pPr>
            <a:r>
              <a:rPr lang="en-GB" sz="2400"/>
              <a:t>5. aural history</a:t>
            </a:r>
            <a:endParaRPr sz="2400"/>
          </a:p>
          <a:p>
            <a:pPr marL="0" lvl="0" indent="0" algn="l" rtl="0">
              <a:spcBef>
                <a:spcPts val="0"/>
              </a:spcBef>
              <a:spcAft>
                <a:spcPts val="0"/>
              </a:spcAft>
              <a:buClr>
                <a:schemeClr val="dk1"/>
              </a:buClr>
              <a:buSzPts val="1100"/>
              <a:buFont typeface="Arial"/>
              <a:buNone/>
            </a:pPr>
            <a:r>
              <a:rPr lang="en-GB" sz="2400"/>
              <a:t>6. možnosti prezentace zvukového světa: zvukové umění v tradičních prostorech pro provozování hudby, v galerijním prostoru</a:t>
            </a:r>
            <a:endParaRPr sz="2400"/>
          </a:p>
          <a:p>
            <a:pPr marL="0" lvl="0" indent="0" algn="l" rtl="0">
              <a:spcBef>
                <a:spcPts val="0"/>
              </a:spcBef>
              <a:spcAft>
                <a:spcPts val="0"/>
              </a:spcAft>
              <a:buNone/>
            </a:pPr>
            <a:r>
              <a:rPr lang="en-GB" sz="2400"/>
              <a:t>7. sound art, radioart</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ctrTitle"/>
          </p:nvPr>
        </p:nvSpPr>
        <p:spPr>
          <a:xfrm>
            <a:off x="251775" y="259675"/>
            <a:ext cx="8520600" cy="579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4. oral history</a:t>
            </a:r>
            <a:endParaRPr/>
          </a:p>
        </p:txBody>
      </p:sp>
      <p:sp>
        <p:nvSpPr>
          <p:cNvPr id="111" name="Google Shape;111;p22"/>
          <p:cNvSpPr txBox="1">
            <a:spLocks noGrp="1"/>
          </p:cNvSpPr>
          <p:nvPr>
            <p:ph type="subTitle" idx="1"/>
          </p:nvPr>
        </p:nvSpPr>
        <p:spPr>
          <a:xfrm>
            <a:off x="165500" y="1066450"/>
            <a:ext cx="8978400" cy="2136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Orální historie je kvalitativní metoda výzkumu pro zpracovávání historie formou rozhovorů s respondetkami/respendenty.</a:t>
            </a:r>
            <a:endParaRPr sz="2400"/>
          </a:p>
          <a:p>
            <a:pPr marL="0" lvl="0" indent="0" algn="l" rtl="0">
              <a:spcBef>
                <a:spcPts val="0"/>
              </a:spcBef>
              <a:spcAft>
                <a:spcPts val="0"/>
              </a:spcAft>
              <a:buNone/>
            </a:pPr>
            <a:endParaRPr sz="2400"/>
          </a:p>
          <a:p>
            <a:pPr marL="0" lvl="0" indent="0" algn="l" rtl="0">
              <a:spcBef>
                <a:spcPts val="0"/>
              </a:spcBef>
              <a:spcAft>
                <a:spcPts val="0"/>
              </a:spcAft>
              <a:buNone/>
            </a:pPr>
            <a:r>
              <a:rPr lang="en-GB" sz="2400"/>
              <a:t>Většinou se jedná o rozhovory v oblasti humanitních věd, je zde snaha získat osobní výpověď jedince.</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3"/>
          <p:cNvSpPr txBox="1">
            <a:spLocks noGrp="1"/>
          </p:cNvSpPr>
          <p:nvPr>
            <p:ph type="ctrTitle"/>
          </p:nvPr>
        </p:nvSpPr>
        <p:spPr>
          <a:xfrm>
            <a:off x="161900" y="249675"/>
            <a:ext cx="8520600" cy="5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5. aural history</a:t>
            </a:r>
            <a:endParaRPr/>
          </a:p>
        </p:txBody>
      </p:sp>
      <p:sp>
        <p:nvSpPr>
          <p:cNvPr id="117" name="Google Shape;117;p23"/>
          <p:cNvSpPr txBox="1">
            <a:spLocks noGrp="1"/>
          </p:cNvSpPr>
          <p:nvPr>
            <p:ph type="subTitle" idx="1"/>
          </p:nvPr>
        </p:nvSpPr>
        <p:spPr>
          <a:xfrm>
            <a:off x="161900" y="789675"/>
            <a:ext cx="8520600" cy="792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a:t>Reaguje na vědou dlouho privilegovaný grafocentrismus. Zajímá se o zvuk jakožto médium, nikoli pouze verbalizované sdělení.</a:t>
            </a:r>
            <a:endParaRPr sz="1800"/>
          </a:p>
          <a:p>
            <a:pPr marL="0" lvl="0" indent="0" algn="l" rtl="0">
              <a:lnSpc>
                <a:spcPct val="115000"/>
              </a:lnSpc>
              <a:spcBef>
                <a:spcPts val="1600"/>
              </a:spcBef>
              <a:spcAft>
                <a:spcPts val="0"/>
              </a:spcAft>
              <a:buNone/>
            </a:pPr>
            <a:r>
              <a:rPr lang="en-GB" sz="1800"/>
              <a:t>Zajímá se o to, jak zněly různé etapy v historii: „Reconstructing the past through the sound“</a:t>
            </a:r>
            <a:endParaRPr sz="1800"/>
          </a:p>
          <a:p>
            <a:pPr marL="0" lvl="0" indent="0" algn="l" rtl="0">
              <a:lnSpc>
                <a:spcPct val="115000"/>
              </a:lnSpc>
              <a:spcBef>
                <a:spcPts val="1600"/>
              </a:spcBef>
              <a:spcAft>
                <a:spcPts val="0"/>
              </a:spcAft>
              <a:buClr>
                <a:schemeClr val="dk1"/>
              </a:buClr>
              <a:buSzPts val="1100"/>
              <a:buFont typeface="Arial"/>
              <a:buNone/>
            </a:pPr>
            <a:r>
              <a:rPr lang="en-GB" sz="1800"/>
              <a:t>Pracuje se zvukovou krajinou modernity.</a:t>
            </a:r>
            <a:endParaRPr sz="1800"/>
          </a:p>
          <a:p>
            <a:pPr marL="0" lvl="0" indent="0" algn="l" rtl="0">
              <a:lnSpc>
                <a:spcPct val="115000"/>
              </a:lnSpc>
              <a:spcBef>
                <a:spcPts val="1600"/>
              </a:spcBef>
              <a:spcAft>
                <a:spcPts val="0"/>
              </a:spcAft>
              <a:buClr>
                <a:schemeClr val="dk1"/>
              </a:buClr>
              <a:buSzPts val="1100"/>
              <a:buFont typeface="Arial"/>
              <a:buNone/>
            </a:pPr>
            <a:r>
              <a:rPr lang="en-GB" sz="1800"/>
              <a:t>Průlomová studie: Soundscape od Modernity. Architectural acoustics and the culture of listening in America, 1900-1933, Emily Thompson 2004</a:t>
            </a:r>
            <a:endParaRPr sz="1800"/>
          </a:p>
          <a:p>
            <a:pPr marL="0" lvl="0" indent="0" algn="l" rtl="0">
              <a:lnSpc>
                <a:spcPct val="115000"/>
              </a:lnSpc>
              <a:spcBef>
                <a:spcPts val="1600"/>
              </a:spcBef>
              <a:spcAft>
                <a:spcPts val="0"/>
              </a:spcAft>
              <a:buClr>
                <a:schemeClr val="dk1"/>
              </a:buClr>
              <a:buSzPts val="1100"/>
              <a:buFont typeface="Arial"/>
              <a:buNone/>
            </a:pPr>
            <a:r>
              <a:rPr lang="en-GB" sz="1800"/>
              <a:t>Thompsonové webový projekt The Roaring Twenties (termín pro 20. léta 20. století v západním světě příznačný neutuchající ekonomickou prosperitou, někdy se také období říkalo “Crazy Times” pro sociální, uměleckou [jazz, Art Deco] a kulturní dynamiku tohoto období) http://vectorsdev.usc.edu/NYCsound/777b.html</a:t>
            </a:r>
            <a:endParaRPr sz="1800"/>
          </a:p>
          <a:p>
            <a:pPr marL="0" lvl="0" indent="0" algn="ctr" rtl="0">
              <a:spcBef>
                <a:spcPts val="160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Hudební kluby, kulturní prostory (PRAHA, Punctum), festivaly</a:t>
            </a:r>
            <a:endParaRPr/>
          </a:p>
          <a:p>
            <a:pPr marL="0" lvl="0" indent="0" algn="ctr" rtl="0">
              <a:spcBef>
                <a:spcPts val="0"/>
              </a:spcBef>
              <a:spcAft>
                <a:spcPts val="0"/>
              </a:spcAft>
              <a:buNone/>
            </a:pPr>
            <a:r>
              <a:rPr lang="en-GB"/>
              <a:t>galerie</a:t>
            </a:r>
            <a:endParaRPr/>
          </a:p>
          <a:p>
            <a:pPr marL="0" lvl="0" indent="0" algn="ctr" rtl="0">
              <a:spcBef>
                <a:spcPts val="0"/>
              </a:spcBef>
              <a:spcAft>
                <a:spcPts val="0"/>
              </a:spcAft>
              <a:buNone/>
            </a:pPr>
            <a:r>
              <a:rPr lang="en-GB"/>
              <a:t>zvukové intervence</a:t>
            </a:r>
            <a:endParaRPr/>
          </a:p>
        </p:txBody>
      </p:sp>
      <p:sp>
        <p:nvSpPr>
          <p:cNvPr id="123" name="Google Shape;123;p24"/>
          <p:cNvSpPr txBox="1">
            <a:spLocks noGrp="1"/>
          </p:cNvSpPr>
          <p:nvPr>
            <p:ph type="ctrTitle"/>
          </p:nvPr>
        </p:nvSpPr>
        <p:spPr>
          <a:xfrm>
            <a:off x="191850" y="139825"/>
            <a:ext cx="8520600" cy="1199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6. možnosti prezentace zvukového světa: zvukové umění v tradičních prostorech pro provozování hudby, v galerijním prostoru</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5"/>
          <p:cNvSpPr txBox="1">
            <a:spLocks noGrp="1"/>
          </p:cNvSpPr>
          <p:nvPr>
            <p:ph type="ctrTitle"/>
          </p:nvPr>
        </p:nvSpPr>
        <p:spPr>
          <a:xfrm>
            <a:off x="171875" y="219725"/>
            <a:ext cx="8520600" cy="5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7. sound art, radioart</a:t>
            </a:r>
            <a:endParaRPr/>
          </a:p>
        </p:txBody>
      </p:sp>
      <p:sp>
        <p:nvSpPr>
          <p:cNvPr id="129" name="Google Shape;129;p25"/>
          <p:cNvSpPr txBox="1">
            <a:spLocks noGrp="1"/>
          </p:cNvSpPr>
          <p:nvPr>
            <p:ph type="subTitle" idx="1"/>
          </p:nvPr>
        </p:nvSpPr>
        <p:spPr>
          <a:xfrm>
            <a:off x="53175" y="759725"/>
            <a:ext cx="90111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a:t>Soundart budeme v podstatě probírat průběžně celý semestr. V nejširším významu se jedná o doslovný překlad do češtiny - zvukové/á umění.</a:t>
            </a:r>
            <a:endParaRPr sz="1800"/>
          </a:p>
          <a:p>
            <a:pPr marL="0" lvl="0" indent="0" algn="l" rtl="0">
              <a:spcBef>
                <a:spcPts val="0"/>
              </a:spcBef>
              <a:spcAft>
                <a:spcPts val="0"/>
              </a:spcAft>
              <a:buNone/>
            </a:pPr>
            <a:endParaRPr sz="1800"/>
          </a:p>
          <a:p>
            <a:pPr marL="0" lvl="0" indent="0" algn="l" rtl="0">
              <a:spcBef>
                <a:spcPts val="0"/>
              </a:spcBef>
              <a:spcAft>
                <a:spcPts val="0"/>
              </a:spcAft>
              <a:buNone/>
            </a:pPr>
            <a:r>
              <a:rPr lang="en-GB" sz="1800"/>
              <a:t>Radioart</a:t>
            </a:r>
            <a:endParaRPr sz="1800"/>
          </a:p>
          <a:p>
            <a:pPr marL="0" lvl="0" indent="0" algn="l" rtl="0">
              <a:spcBef>
                <a:spcPts val="0"/>
              </a:spcBef>
              <a:spcAft>
                <a:spcPts val="0"/>
              </a:spcAft>
              <a:buNone/>
            </a:pPr>
            <a:r>
              <a:rPr lang="en-GB" sz="1800"/>
              <a:t>Těžko ohraničitelné zvukové umění určitým způsobem vznikající a probíhající prostřednictvím rozhlasu.</a:t>
            </a:r>
            <a:endParaRPr sz="1800"/>
          </a:p>
          <a:p>
            <a:pPr marL="0" lvl="0" indent="0" algn="l" rtl="0">
              <a:spcBef>
                <a:spcPts val="0"/>
              </a:spcBef>
              <a:spcAft>
                <a:spcPts val="0"/>
              </a:spcAft>
              <a:buNone/>
            </a:pPr>
            <a:r>
              <a:rPr lang="en-GB" sz="1800"/>
              <a:t>Z teoretického hlediska se věnuje radioartu Martin Flašar.</a:t>
            </a:r>
            <a:endParaRPr sz="1800"/>
          </a:p>
          <a:p>
            <a:pPr marL="0" lvl="0" indent="0" algn="l" rtl="0">
              <a:spcBef>
                <a:spcPts val="0"/>
              </a:spcBef>
              <a:spcAft>
                <a:spcPts val="0"/>
              </a:spcAft>
              <a:buNone/>
            </a:pPr>
            <a:r>
              <a:rPr lang="en-GB" sz="1800"/>
              <a:t>Zájemcům doporučuju zapsání předmětu </a:t>
            </a:r>
            <a:r>
              <a:rPr lang="en-GB" sz="1800" i="1"/>
              <a:t>Estetické teorie multimédií a synestézie II</a:t>
            </a:r>
            <a:r>
              <a:rPr lang="en-GB" sz="1800"/>
              <a:t>.</a:t>
            </a:r>
            <a:endParaRPr sz="1800"/>
          </a:p>
          <a:p>
            <a:pPr marL="0" lvl="0" indent="0" algn="l" rtl="0">
              <a:spcBef>
                <a:spcPts val="0"/>
              </a:spcBef>
              <a:spcAft>
                <a:spcPts val="0"/>
              </a:spcAft>
              <a:buNone/>
            </a:pPr>
            <a:r>
              <a:rPr lang="en-GB" sz="1800"/>
              <a:t>V českém prostředí se Radioartu dlouhodobě a systematicky věnuje web ČRo </a:t>
            </a:r>
            <a:r>
              <a:rPr lang="en-GB" sz="1800" u="sng">
                <a:solidFill>
                  <a:schemeClr val="hlink"/>
                </a:solidFill>
                <a:hlinkClick r:id="rId3"/>
              </a:rPr>
              <a:t>https://www.rozhlas.cz/radiocustica/portal/</a:t>
            </a:r>
            <a:r>
              <a:rPr lang="en-GB" sz="1800"/>
              <a:t>.</a:t>
            </a:r>
            <a:endParaRPr sz="1800"/>
          </a:p>
          <a:p>
            <a:pPr marL="0" lvl="0" indent="0" algn="l" rtl="0">
              <a:spcBef>
                <a:spcPts val="0"/>
              </a:spcBef>
              <a:spcAft>
                <a:spcPts val="0"/>
              </a:spcAft>
              <a:buNone/>
            </a:pPr>
            <a:r>
              <a:rPr lang="en-GB" sz="1800"/>
              <a:t>Více o jeho náplni se dozvíte ve starší zprávě k jeho spuštení: </a:t>
            </a:r>
            <a:r>
              <a:rPr lang="en-GB" sz="1800" u="sng">
                <a:solidFill>
                  <a:schemeClr val="hlink"/>
                </a:solidFill>
                <a:hlinkClick r:id="rId4"/>
              </a:rPr>
              <a:t>https://www.novinky.cz/internet-a-pc/4928-cesky-rozhlas-3-vltava-spousti-intermedialni-projekt-radiocustica.html</a:t>
            </a:r>
            <a:endParaRPr sz="1800"/>
          </a:p>
          <a:p>
            <a:pPr marL="0" lvl="0" indent="0" algn="l" rtl="0">
              <a:spcBef>
                <a:spcPts val="0"/>
              </a:spcBef>
              <a:spcAft>
                <a:spcPts val="0"/>
              </a:spcAft>
              <a:buNone/>
            </a:pPr>
            <a:r>
              <a:rPr lang="en-GB" sz="1800"/>
              <a:t>Pro více informací např. diplomová práce </a:t>
            </a:r>
            <a:r>
              <a:rPr lang="en-GB" sz="1400" u="sng">
                <a:solidFill>
                  <a:schemeClr val="hlink"/>
                </a:solidFill>
                <a:hlinkClick r:id="rId5"/>
              </a:rPr>
              <a:t>https://is.muni.cz/th/wffln/Kriticka_analyza_weboveho_portalu_rAdioCUSTICA.pdf</a:t>
            </a:r>
            <a:endParaRPr sz="1400"/>
          </a:p>
          <a:p>
            <a:pPr marL="0" lvl="0" indent="0" algn="l" rtl="0">
              <a:spcBef>
                <a:spcPts val="0"/>
              </a:spcBef>
              <a:spcAft>
                <a:spcPts val="0"/>
              </a:spcAft>
              <a:buNone/>
            </a:pP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ctrTitle"/>
          </p:nvPr>
        </p:nvSpPr>
        <p:spPr>
          <a:xfrm>
            <a:off x="231950" y="146200"/>
            <a:ext cx="8520600" cy="511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7. sound art, radioart</a:t>
            </a:r>
            <a:endParaRPr/>
          </a:p>
        </p:txBody>
      </p:sp>
      <p:sp>
        <p:nvSpPr>
          <p:cNvPr id="135" name="Google Shape;135;p26"/>
          <p:cNvSpPr txBox="1">
            <a:spLocks noGrp="1"/>
          </p:cNvSpPr>
          <p:nvPr>
            <p:ph type="subTitle" idx="1"/>
          </p:nvPr>
        </p:nvSpPr>
        <p:spPr>
          <a:xfrm>
            <a:off x="311700" y="720900"/>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Co to asi může být radioart se pokusíme vyzkoušet na vlastní ruce a uši prakticky na Radiu R (</a:t>
            </a:r>
            <a:r>
              <a:rPr lang="en-GB" sz="2400" u="sng">
                <a:solidFill>
                  <a:schemeClr val="hlink"/>
                </a:solidFill>
                <a:hlinkClick r:id="rId3"/>
              </a:rPr>
              <a:t>http://www.radio-r.cz</a:t>
            </a:r>
            <a:r>
              <a:rPr lang="en-GB" sz="2400"/>
              <a:t>).</a:t>
            </a:r>
            <a:endParaRPr sz="2400"/>
          </a:p>
          <a:p>
            <a:pPr marL="0" lvl="0" indent="0" algn="l" rtl="0">
              <a:spcBef>
                <a:spcPts val="0"/>
              </a:spcBef>
              <a:spcAft>
                <a:spcPts val="0"/>
              </a:spcAft>
              <a:buNone/>
            </a:pPr>
            <a:endParaRPr sz="2400"/>
          </a:p>
          <a:p>
            <a:pPr marL="0" lvl="0" indent="0" algn="l" rtl="0">
              <a:spcBef>
                <a:spcPts val="0"/>
              </a:spcBef>
              <a:spcAft>
                <a:spcPts val="0"/>
              </a:spcAft>
              <a:buClr>
                <a:schemeClr val="dk1"/>
              </a:buClr>
              <a:buSzPts val="1100"/>
              <a:buFont typeface="Arial"/>
              <a:buNone/>
            </a:pP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7"/>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Součástí hodin bude vystoupení hostů z oboru</a:t>
            </a:r>
            <a:endParaRPr/>
          </a:p>
        </p:txBody>
      </p:sp>
      <p:sp>
        <p:nvSpPr>
          <p:cNvPr id="141" name="Google Shape;141;p27"/>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Kde lze něco takového studovat</a:t>
            </a:r>
            <a:endParaRPr/>
          </a:p>
        </p:txBody>
      </p:sp>
      <p:sp>
        <p:nvSpPr>
          <p:cNvPr id="147" name="Google Shape;147;p2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CAS</a:t>
            </a:r>
            <a:endParaRPr/>
          </a:p>
          <a:p>
            <a:pPr marL="0" lvl="0" indent="0" algn="ctr" rtl="0">
              <a:spcBef>
                <a:spcPts val="0"/>
              </a:spcBef>
              <a:spcAft>
                <a:spcPts val="0"/>
              </a:spcAft>
              <a:buNone/>
            </a:pPr>
            <a:r>
              <a:rPr lang="en-GB"/>
              <a:t>FaVU</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a:spLocks noGrp="1"/>
          </p:cNvSpPr>
          <p:nvPr>
            <p:ph type="ctrTitle"/>
          </p:nvPr>
        </p:nvSpPr>
        <p:spPr>
          <a:xfrm>
            <a:off x="444675" y="25325"/>
            <a:ext cx="8520600" cy="1694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Ukázky zvukových děl, projektů</a:t>
            </a:r>
            <a:endParaRPr/>
          </a:p>
        </p:txBody>
      </p:sp>
      <p:sp>
        <p:nvSpPr>
          <p:cNvPr id="153" name="Google Shape;153;p29"/>
          <p:cNvSpPr txBox="1">
            <a:spLocks noGrp="1"/>
          </p:cNvSpPr>
          <p:nvPr>
            <p:ph type="subTitle" idx="1"/>
          </p:nvPr>
        </p:nvSpPr>
        <p:spPr>
          <a:xfrm>
            <a:off x="366075" y="1794550"/>
            <a:ext cx="8520600" cy="3092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u="sng">
                <a:solidFill>
                  <a:schemeClr val="hlink"/>
                </a:solidFill>
                <a:hlinkClick r:id="rId3"/>
              </a:rPr>
              <a:t>http://www.soundscape.cz/</a:t>
            </a:r>
            <a:endParaRPr/>
          </a:p>
          <a:p>
            <a:pPr marL="0" lvl="0" indent="0" algn="ctr" rtl="0">
              <a:spcBef>
                <a:spcPts val="0"/>
              </a:spcBef>
              <a:spcAft>
                <a:spcPts val="0"/>
              </a:spcAft>
              <a:buNone/>
            </a:pPr>
            <a:r>
              <a:rPr lang="en-GB" u="sng">
                <a:solidFill>
                  <a:schemeClr val="hlink"/>
                </a:solidFill>
                <a:hlinkClick r:id="rId4"/>
              </a:rPr>
              <a:t>https://aporee.org/maps/</a:t>
            </a:r>
            <a:endParaRPr/>
          </a:p>
          <a:p>
            <a:pPr marL="0" lvl="0" indent="0" algn="ctr" rtl="0">
              <a:spcBef>
                <a:spcPts val="0"/>
              </a:spcBef>
              <a:spcAft>
                <a:spcPts val="0"/>
              </a:spcAft>
              <a:buNone/>
            </a:pPr>
            <a:r>
              <a:rPr lang="en-GB" u="sng">
                <a:solidFill>
                  <a:schemeClr val="hlink"/>
                </a:solidFill>
                <a:hlinkClick r:id="rId5"/>
              </a:rPr>
              <a:t>http://nula.cc</a:t>
            </a:r>
            <a:endParaRPr/>
          </a:p>
          <a:p>
            <a:pPr marL="0" lvl="0" indent="0" algn="ctr" rtl="0">
              <a:spcBef>
                <a:spcPts val="0"/>
              </a:spcBef>
              <a:spcAft>
                <a:spcPts val="0"/>
              </a:spcAft>
              <a:buNone/>
            </a:pPr>
            <a:r>
              <a:rPr lang="en-GB" u="sng">
                <a:solidFill>
                  <a:schemeClr val="hlink"/>
                </a:solidFill>
                <a:hlinkClick r:id="rId6"/>
              </a:rPr>
              <a:t>http://vectorsdev.usc.edu/NYCsound/777b.html</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396325" y="329375"/>
            <a:ext cx="8520600" cy="858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1. audiokultura, soundscape a sound studies</a:t>
            </a:r>
            <a:endParaRPr sz="2800">
              <a:solidFill>
                <a:schemeClr val="dk2"/>
              </a:solidFill>
            </a:endParaRPr>
          </a:p>
          <a:p>
            <a:pPr marL="0" lvl="0" indent="0" algn="ctr" rtl="0">
              <a:spcBef>
                <a:spcPts val="0"/>
              </a:spcBef>
              <a:spcAft>
                <a:spcPts val="0"/>
              </a:spcAft>
              <a:buNone/>
            </a:pPr>
            <a:endParaRPr sz="2400">
              <a:solidFill>
                <a:schemeClr val="dk2"/>
              </a:solidFill>
            </a:endParaRPr>
          </a:p>
        </p:txBody>
      </p:sp>
      <p:sp>
        <p:nvSpPr>
          <p:cNvPr id="61" name="Google Shape;61;p14"/>
          <p:cNvSpPr txBox="1">
            <a:spLocks noGrp="1"/>
          </p:cNvSpPr>
          <p:nvPr>
            <p:ph type="subTitle" idx="1"/>
          </p:nvPr>
        </p:nvSpPr>
        <p:spPr>
          <a:xfrm>
            <a:off x="269400" y="118767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err="1"/>
              <a:t>Audiokultura</a:t>
            </a:r>
            <a:r>
              <a:rPr lang="en-GB" dirty="0"/>
              <a:t> - </a:t>
            </a:r>
            <a:r>
              <a:rPr lang="en-GB" dirty="0" err="1"/>
              <a:t>název</a:t>
            </a:r>
            <a:r>
              <a:rPr lang="en-GB" dirty="0"/>
              <a:t> </a:t>
            </a:r>
            <a:r>
              <a:rPr lang="en-GB" dirty="0" err="1"/>
              <a:t>kurzu</a:t>
            </a:r>
            <a:r>
              <a:rPr lang="en-GB" dirty="0"/>
              <a:t> </a:t>
            </a:r>
            <a:r>
              <a:rPr lang="en-GB" dirty="0" err="1"/>
              <a:t>převzat</a:t>
            </a:r>
            <a:r>
              <a:rPr lang="en-GB" dirty="0"/>
              <a:t> z </a:t>
            </a:r>
            <a:r>
              <a:rPr lang="en-GB" dirty="0" err="1"/>
              <a:t>monografie</a:t>
            </a:r>
            <a:r>
              <a:rPr lang="en-GB" dirty="0"/>
              <a:t> </a:t>
            </a:r>
            <a:r>
              <a:rPr lang="en-GB" dirty="0" err="1"/>
              <a:t>Zvukem</a:t>
            </a:r>
            <a:r>
              <a:rPr lang="en-GB" dirty="0"/>
              <a:t> do </a:t>
            </a:r>
            <a:r>
              <a:rPr lang="en-GB" dirty="0" err="1"/>
              <a:t>hlavy</a:t>
            </a:r>
            <a:r>
              <a:rPr lang="en-GB" dirty="0"/>
              <a:t>: </a:t>
            </a:r>
            <a:r>
              <a:rPr lang="en-GB" dirty="0" err="1"/>
              <a:t>Sondy</a:t>
            </a:r>
            <a:r>
              <a:rPr lang="en-GB" dirty="0"/>
              <a:t> do </a:t>
            </a:r>
            <a:r>
              <a:rPr lang="en-GB" dirty="0" err="1"/>
              <a:t>současné</a:t>
            </a:r>
            <a:r>
              <a:rPr lang="en-GB" dirty="0"/>
              <a:t> </a:t>
            </a:r>
            <a:r>
              <a:rPr lang="en-GB" dirty="0" err="1"/>
              <a:t>audiokultury</a:t>
            </a:r>
            <a:endParaRPr dirty="0"/>
          </a:p>
          <a:p>
            <a:pPr marL="0" lvl="0" indent="0" algn="l" rtl="0">
              <a:lnSpc>
                <a:spcPct val="115000"/>
              </a:lnSpc>
              <a:spcBef>
                <a:spcPts val="0"/>
              </a:spcBef>
              <a:spcAft>
                <a:spcPts val="0"/>
              </a:spcAft>
              <a:buNone/>
            </a:pPr>
            <a:endParaRPr sz="1200" dirty="0"/>
          </a:p>
          <a:p>
            <a:pPr marL="0" lvl="0" indent="0" algn="l" rtl="0">
              <a:lnSpc>
                <a:spcPct val="115000"/>
              </a:lnSpc>
              <a:spcBef>
                <a:spcPts val="0"/>
              </a:spcBef>
              <a:spcAft>
                <a:spcPts val="0"/>
              </a:spcAft>
              <a:buNone/>
            </a:pPr>
            <a:r>
              <a:rPr lang="en-GB" sz="1200" dirty="0" err="1"/>
              <a:t>Některá</a:t>
            </a:r>
            <a:r>
              <a:rPr lang="en-GB" sz="1200" dirty="0"/>
              <a:t> z </a:t>
            </a:r>
            <a:r>
              <a:rPr lang="en-GB" sz="1200" dirty="0" err="1"/>
              <a:t>témat</a:t>
            </a:r>
            <a:r>
              <a:rPr lang="en-GB" sz="1200" dirty="0"/>
              <a:t> </a:t>
            </a:r>
            <a:r>
              <a:rPr lang="en-GB" sz="1200" dirty="0" err="1"/>
              <a:t>příspěvků</a:t>
            </a:r>
            <a:r>
              <a:rPr lang="en-GB" sz="1200" dirty="0"/>
              <a:t>: </a:t>
            </a:r>
            <a:r>
              <a:rPr lang="en-GB" sz="1200" dirty="0" err="1"/>
              <a:t>muzikologicky</a:t>
            </a:r>
            <a:r>
              <a:rPr lang="en-GB" sz="1200" dirty="0"/>
              <a:t> </a:t>
            </a:r>
            <a:r>
              <a:rPr lang="en-GB" sz="1200" dirty="0" err="1"/>
              <a:t>podmíněné</a:t>
            </a:r>
            <a:r>
              <a:rPr lang="en-GB" sz="1200" dirty="0"/>
              <a:t> </a:t>
            </a:r>
            <a:r>
              <a:rPr lang="en-GB" sz="1200" dirty="0" err="1"/>
              <a:t>reflexe</a:t>
            </a:r>
            <a:r>
              <a:rPr lang="en-GB" sz="1200" dirty="0"/>
              <a:t> </a:t>
            </a:r>
            <a:r>
              <a:rPr lang="en-GB" sz="1200" dirty="0" err="1"/>
              <a:t>současné</a:t>
            </a:r>
            <a:r>
              <a:rPr lang="en-GB" sz="1200" dirty="0"/>
              <a:t> </a:t>
            </a:r>
            <a:r>
              <a:rPr lang="en-GB" sz="1200" dirty="0" err="1"/>
              <a:t>hudební</a:t>
            </a:r>
            <a:r>
              <a:rPr lang="en-GB" sz="1200" dirty="0"/>
              <a:t> </a:t>
            </a:r>
            <a:r>
              <a:rPr lang="en-GB" sz="1200" dirty="0" err="1"/>
              <a:t>scény</a:t>
            </a:r>
            <a:r>
              <a:rPr lang="en-GB" sz="1200" dirty="0"/>
              <a:t>/</a:t>
            </a:r>
            <a:r>
              <a:rPr lang="en-GB" sz="1200" dirty="0" err="1"/>
              <a:t>reflexe</a:t>
            </a:r>
            <a:r>
              <a:rPr lang="en-GB" sz="1200" dirty="0"/>
              <a:t> </a:t>
            </a:r>
            <a:r>
              <a:rPr lang="en-GB" sz="1200" dirty="0" err="1"/>
              <a:t>umění</a:t>
            </a:r>
            <a:r>
              <a:rPr lang="en-GB" sz="1200" dirty="0"/>
              <a:t> v </a:t>
            </a:r>
            <a:r>
              <a:rPr lang="en-GB" sz="1200" dirty="0" err="1"/>
              <a:t>rádiu</a:t>
            </a:r>
            <a:r>
              <a:rPr lang="en-GB" sz="1200" dirty="0"/>
              <a:t>/</a:t>
            </a:r>
            <a:r>
              <a:rPr lang="en-GB" sz="1200" dirty="0" err="1"/>
              <a:t>reflexe</a:t>
            </a:r>
            <a:r>
              <a:rPr lang="en-GB" sz="1200" dirty="0"/>
              <a:t> </a:t>
            </a:r>
            <a:r>
              <a:rPr lang="en-GB" sz="1200" dirty="0" err="1"/>
              <a:t>autorských</a:t>
            </a:r>
            <a:r>
              <a:rPr lang="en-GB" sz="1200" dirty="0"/>
              <a:t> </a:t>
            </a:r>
            <a:r>
              <a:rPr lang="en-GB" sz="1200" dirty="0" err="1"/>
              <a:t>tvůrčích</a:t>
            </a:r>
            <a:r>
              <a:rPr lang="en-GB" sz="1200" dirty="0"/>
              <a:t> </a:t>
            </a:r>
            <a:r>
              <a:rPr lang="en-GB" sz="1200" dirty="0" err="1"/>
              <a:t>pozic</a:t>
            </a:r>
            <a:r>
              <a:rPr lang="en-GB" sz="1200" dirty="0"/>
              <a:t>/oblast </a:t>
            </a:r>
            <a:r>
              <a:rPr lang="en-GB" sz="1200" dirty="0" err="1"/>
              <a:t>akustické</a:t>
            </a:r>
            <a:r>
              <a:rPr lang="en-GB" sz="1200" dirty="0"/>
              <a:t> </a:t>
            </a:r>
            <a:r>
              <a:rPr lang="en-GB" sz="1200" dirty="0" err="1"/>
              <a:t>ekologie</a:t>
            </a:r>
            <a:r>
              <a:rPr lang="en-GB" sz="1200" dirty="0"/>
              <a:t>/</a:t>
            </a:r>
            <a:r>
              <a:rPr lang="en-GB" sz="1200" dirty="0" err="1"/>
              <a:t>specifické</a:t>
            </a:r>
            <a:r>
              <a:rPr lang="en-GB" sz="1200" dirty="0"/>
              <a:t> </a:t>
            </a:r>
            <a:r>
              <a:rPr lang="en-GB" sz="1200" dirty="0" err="1"/>
              <a:t>koncepty</a:t>
            </a:r>
            <a:r>
              <a:rPr lang="en-GB" sz="1200" dirty="0"/>
              <a:t> </a:t>
            </a:r>
            <a:r>
              <a:rPr lang="en-GB" sz="1200" dirty="0" err="1"/>
              <a:t>slyšení</a:t>
            </a:r>
            <a:r>
              <a:rPr lang="en-GB" sz="1200" dirty="0"/>
              <a:t>/</a:t>
            </a:r>
            <a:r>
              <a:rPr lang="en-GB" sz="1200" dirty="0" err="1"/>
              <a:t>zvuková</a:t>
            </a:r>
            <a:r>
              <a:rPr lang="en-GB" sz="1200" dirty="0"/>
              <a:t> </a:t>
            </a:r>
            <a:r>
              <a:rPr lang="en-GB" sz="1200" dirty="0" err="1"/>
              <a:t>sémiotika</a:t>
            </a:r>
            <a:endParaRPr sz="1200" dirty="0"/>
          </a:p>
          <a:p>
            <a:pPr marL="0" lvl="0" indent="0" algn="l" rtl="0">
              <a:spcBef>
                <a:spcPts val="0"/>
              </a:spcBef>
              <a:spcAft>
                <a:spcPts val="0"/>
              </a:spcAft>
              <a:buNone/>
            </a:pPr>
            <a:r>
              <a:rPr lang="en-GB" sz="1200" dirty="0" err="1"/>
              <a:t>Termínem</a:t>
            </a:r>
            <a:r>
              <a:rPr lang="en-GB" sz="1200" dirty="0"/>
              <a:t> </a:t>
            </a:r>
            <a:r>
              <a:rPr lang="en-GB" sz="1200" b="1" dirty="0" err="1"/>
              <a:t>audiokultura</a:t>
            </a:r>
            <a:r>
              <a:rPr lang="en-GB" sz="1200" dirty="0"/>
              <a:t> </a:t>
            </a:r>
            <a:r>
              <a:rPr lang="en-GB" sz="1200" dirty="0" err="1"/>
              <a:t>budeme</a:t>
            </a:r>
            <a:r>
              <a:rPr lang="en-GB" sz="1200" dirty="0"/>
              <a:t> v </a:t>
            </a:r>
            <a:r>
              <a:rPr lang="en-GB" sz="1200" dirty="0" err="1"/>
              <a:t>kontextu</a:t>
            </a:r>
            <a:r>
              <a:rPr lang="en-GB" sz="1200" dirty="0"/>
              <a:t> </a:t>
            </a:r>
            <a:r>
              <a:rPr lang="en-GB" sz="1200" dirty="0" err="1"/>
              <a:t>našich</a:t>
            </a:r>
            <a:r>
              <a:rPr lang="en-GB" sz="1200" dirty="0"/>
              <a:t> </a:t>
            </a:r>
            <a:r>
              <a:rPr lang="en-GB" sz="1200" dirty="0" err="1"/>
              <a:t>setkávání</a:t>
            </a:r>
            <a:r>
              <a:rPr lang="en-GB" sz="1200" dirty="0"/>
              <a:t> </a:t>
            </a:r>
            <a:r>
              <a:rPr lang="en-GB" sz="1200" dirty="0" err="1"/>
              <a:t>rozumět</a:t>
            </a:r>
            <a:r>
              <a:rPr lang="en-GB" sz="1200" dirty="0"/>
              <a:t> </a:t>
            </a:r>
            <a:r>
              <a:rPr lang="en-GB" sz="1200" dirty="0" err="1"/>
              <a:t>obecně</a:t>
            </a:r>
            <a:r>
              <a:rPr lang="en-GB" sz="1200" dirty="0"/>
              <a:t> </a:t>
            </a:r>
            <a:r>
              <a:rPr lang="en-GB" sz="1200" b="1" dirty="0" err="1"/>
              <a:t>zvuk</a:t>
            </a:r>
            <a:r>
              <a:rPr lang="en-GB" sz="1200" b="1" dirty="0"/>
              <a:t> </a:t>
            </a:r>
            <a:r>
              <a:rPr lang="en-GB" sz="1200" b="1" dirty="0" err="1"/>
              <a:t>ve</a:t>
            </a:r>
            <a:r>
              <a:rPr lang="en-GB" sz="1200" b="1" dirty="0"/>
              <a:t> </a:t>
            </a:r>
            <a:r>
              <a:rPr lang="en-GB" sz="1200" b="1" dirty="0" err="1"/>
              <a:t>světě</a:t>
            </a:r>
            <a:r>
              <a:rPr lang="en-GB" sz="1200" dirty="0"/>
              <a:t>. </a:t>
            </a:r>
            <a:r>
              <a:rPr lang="en-GB" sz="1200" dirty="0" err="1"/>
              <a:t>Jakkoli</a:t>
            </a:r>
            <a:r>
              <a:rPr lang="en-GB" sz="1200" dirty="0"/>
              <a:t> je </a:t>
            </a:r>
            <a:r>
              <a:rPr lang="en-GB" sz="1200" dirty="0" err="1"/>
              <a:t>tato</a:t>
            </a:r>
            <a:r>
              <a:rPr lang="en-GB" sz="1200" dirty="0"/>
              <a:t> </a:t>
            </a:r>
            <a:r>
              <a:rPr lang="en-GB" sz="1200" dirty="0" err="1"/>
              <a:t>definice</a:t>
            </a:r>
            <a:r>
              <a:rPr lang="en-GB" sz="1200" dirty="0"/>
              <a:t> </a:t>
            </a:r>
            <a:r>
              <a:rPr lang="en-GB" sz="1200" dirty="0" err="1"/>
              <a:t>vágní</a:t>
            </a:r>
            <a:r>
              <a:rPr lang="en-GB" sz="1200" dirty="0"/>
              <a:t> a </a:t>
            </a:r>
            <a:r>
              <a:rPr lang="en-GB" sz="1200" dirty="0" err="1"/>
              <a:t>zahrnuje</a:t>
            </a:r>
            <a:r>
              <a:rPr lang="en-GB" sz="1200" dirty="0"/>
              <a:t> </a:t>
            </a:r>
            <a:r>
              <a:rPr lang="en-GB" sz="1200" dirty="0" err="1"/>
              <a:t>téměř</a:t>
            </a:r>
            <a:r>
              <a:rPr lang="en-GB" sz="1200" dirty="0"/>
              <a:t> </a:t>
            </a:r>
            <a:r>
              <a:rPr lang="en-GB" sz="1200" dirty="0" err="1"/>
              <a:t>všechno</a:t>
            </a:r>
            <a:r>
              <a:rPr lang="en-GB" sz="1200" dirty="0"/>
              <a:t>: od „</a:t>
            </a:r>
            <a:r>
              <a:rPr lang="en-GB" sz="1200" dirty="0" err="1"/>
              <a:t>přirozených</a:t>
            </a:r>
            <a:r>
              <a:rPr lang="en-GB" sz="1200" dirty="0"/>
              <a:t>” „</a:t>
            </a:r>
            <a:r>
              <a:rPr lang="en-GB" sz="1200" dirty="0" err="1"/>
              <a:t>přírodních</a:t>
            </a:r>
            <a:r>
              <a:rPr lang="en-GB" sz="1200" dirty="0"/>
              <a:t> </a:t>
            </a:r>
            <a:r>
              <a:rPr lang="en-GB" sz="1200" dirty="0" err="1"/>
              <a:t>zvuků</a:t>
            </a:r>
            <a:r>
              <a:rPr lang="en-GB" sz="1200" dirty="0"/>
              <a:t>” (</a:t>
            </a:r>
            <a:r>
              <a:rPr lang="en-GB" sz="1200" dirty="0" err="1"/>
              <a:t>např</a:t>
            </a:r>
            <a:r>
              <a:rPr lang="en-GB" sz="1200" dirty="0"/>
              <a:t>. </a:t>
            </a:r>
            <a:r>
              <a:rPr lang="en-GB" sz="1200" dirty="0" err="1"/>
              <a:t>vítr</a:t>
            </a:r>
            <a:r>
              <a:rPr lang="en-GB" sz="1200" dirty="0"/>
              <a:t>, </a:t>
            </a:r>
            <a:r>
              <a:rPr lang="en-GB" sz="1200" dirty="0" err="1"/>
              <a:t>štěkání</a:t>
            </a:r>
            <a:r>
              <a:rPr lang="en-GB" sz="1200" dirty="0"/>
              <a:t>), </a:t>
            </a:r>
            <a:r>
              <a:rPr lang="en-GB" sz="1200" dirty="0" err="1"/>
              <a:t>přes</a:t>
            </a:r>
            <a:r>
              <a:rPr lang="en-GB" sz="1200" dirty="0"/>
              <a:t> </a:t>
            </a:r>
            <a:r>
              <a:rPr lang="en-GB" sz="1200" dirty="0" err="1"/>
              <a:t>poslední</a:t>
            </a:r>
            <a:r>
              <a:rPr lang="en-GB" sz="1200" dirty="0"/>
              <a:t> </a:t>
            </a:r>
            <a:r>
              <a:rPr lang="en-GB" sz="1200" dirty="0" err="1"/>
              <a:t>desku</a:t>
            </a:r>
            <a:r>
              <a:rPr lang="en-GB" sz="1200" dirty="0"/>
              <a:t> Bon Jovi a </a:t>
            </a:r>
            <a:r>
              <a:rPr lang="en-GB" sz="1200" dirty="0" err="1"/>
              <a:t>Smetanovu</a:t>
            </a:r>
            <a:r>
              <a:rPr lang="en-GB" sz="1200" dirty="0"/>
              <a:t> </a:t>
            </a:r>
            <a:r>
              <a:rPr lang="en-GB" sz="1200" dirty="0" err="1"/>
              <a:t>Mou</a:t>
            </a:r>
            <a:r>
              <a:rPr lang="en-GB" sz="1200" dirty="0"/>
              <a:t> </a:t>
            </a:r>
            <a:r>
              <a:rPr lang="en-GB" sz="1200" dirty="0" err="1"/>
              <a:t>vlast</a:t>
            </a:r>
            <a:r>
              <a:rPr lang="en-GB" sz="1200" dirty="0"/>
              <a:t>, </a:t>
            </a:r>
            <a:r>
              <a:rPr lang="en-GB" sz="1200" dirty="0" err="1"/>
              <a:t>industriální</a:t>
            </a:r>
            <a:r>
              <a:rPr lang="en-GB" sz="1200" dirty="0"/>
              <a:t> </a:t>
            </a:r>
            <a:r>
              <a:rPr lang="en-GB" sz="1200" dirty="0" err="1"/>
              <a:t>zvuky</a:t>
            </a:r>
            <a:r>
              <a:rPr lang="en-GB" sz="1200" dirty="0"/>
              <a:t>, </a:t>
            </a:r>
            <a:r>
              <a:rPr lang="en-GB" sz="1200" dirty="0" err="1"/>
              <a:t>projevy</a:t>
            </a:r>
            <a:r>
              <a:rPr lang="en-GB" sz="1200" dirty="0"/>
              <a:t> </a:t>
            </a:r>
            <a:r>
              <a:rPr lang="en-GB" sz="1200" dirty="0" err="1"/>
              <a:t>politiků</a:t>
            </a:r>
            <a:r>
              <a:rPr lang="en-GB" sz="1200" dirty="0"/>
              <a:t>, </a:t>
            </a:r>
            <a:r>
              <a:rPr lang="en-GB" sz="1200" dirty="0" err="1"/>
              <a:t>rozhovory</a:t>
            </a:r>
            <a:r>
              <a:rPr lang="en-GB" sz="1200" dirty="0"/>
              <a:t> v </a:t>
            </a:r>
            <a:r>
              <a:rPr lang="en-GB" sz="1200" dirty="0" err="1"/>
              <a:t>hospodě</a:t>
            </a:r>
            <a:r>
              <a:rPr lang="en-GB" sz="1200" dirty="0"/>
              <a:t>, </a:t>
            </a:r>
            <a:r>
              <a:rPr lang="en-GB" sz="1200" dirty="0" err="1"/>
              <a:t>práci</a:t>
            </a:r>
            <a:r>
              <a:rPr lang="en-GB" sz="1200" dirty="0"/>
              <a:t> </a:t>
            </a:r>
            <a:r>
              <a:rPr lang="en-GB" sz="1200" dirty="0" err="1"/>
              <a:t>zvukařů</a:t>
            </a:r>
            <a:r>
              <a:rPr lang="en-GB" sz="1200" dirty="0"/>
              <a:t>, </a:t>
            </a:r>
            <a:r>
              <a:rPr lang="en-GB" sz="1200" dirty="0" err="1"/>
              <a:t>bedňáků</a:t>
            </a:r>
            <a:r>
              <a:rPr lang="en-GB" sz="1200" dirty="0"/>
              <a:t>, </a:t>
            </a:r>
            <a:r>
              <a:rPr lang="en-GB" sz="1200" dirty="0" err="1"/>
              <a:t>poslech</a:t>
            </a:r>
            <a:r>
              <a:rPr lang="en-GB" sz="1200" dirty="0"/>
              <a:t> </a:t>
            </a:r>
            <a:r>
              <a:rPr lang="en-GB" sz="1200" dirty="0" err="1"/>
              <a:t>hudby</a:t>
            </a:r>
            <a:r>
              <a:rPr lang="en-GB" sz="1200" dirty="0"/>
              <a:t> </a:t>
            </a:r>
            <a:r>
              <a:rPr lang="en-GB" sz="1200" dirty="0" err="1"/>
              <a:t>přes</a:t>
            </a:r>
            <a:r>
              <a:rPr lang="en-GB" sz="1200" dirty="0"/>
              <a:t> </a:t>
            </a:r>
            <a:r>
              <a:rPr lang="en-GB" sz="1200" dirty="0" err="1"/>
              <a:t>mobil</a:t>
            </a:r>
            <a:r>
              <a:rPr lang="en-GB" sz="1200" dirty="0"/>
              <a:t>, </a:t>
            </a:r>
            <a:r>
              <a:rPr lang="en-GB" sz="1200" dirty="0" err="1"/>
              <a:t>postprodukční</a:t>
            </a:r>
            <a:r>
              <a:rPr lang="en-GB" sz="1200" dirty="0"/>
              <a:t> </a:t>
            </a:r>
            <a:r>
              <a:rPr lang="en-GB" sz="1200" dirty="0" err="1"/>
              <a:t>práce</a:t>
            </a:r>
            <a:r>
              <a:rPr lang="en-GB" sz="1200" dirty="0"/>
              <a:t> </a:t>
            </a:r>
            <a:r>
              <a:rPr lang="en-GB" sz="1200" dirty="0" err="1"/>
              <a:t>producenta</a:t>
            </a:r>
            <a:r>
              <a:rPr lang="en-GB" sz="1200" dirty="0"/>
              <a:t> Beyoncé, </a:t>
            </a:r>
            <a:r>
              <a:rPr lang="en-GB" sz="1200" dirty="0" err="1"/>
              <a:t>zvukové</a:t>
            </a:r>
            <a:r>
              <a:rPr lang="en-GB" sz="1200" dirty="0"/>
              <a:t> </a:t>
            </a:r>
            <a:r>
              <a:rPr lang="en-GB" sz="1200" dirty="0" err="1"/>
              <a:t>umění</a:t>
            </a:r>
            <a:r>
              <a:rPr lang="en-GB" sz="1200" dirty="0"/>
              <a:t>, </a:t>
            </a:r>
            <a:r>
              <a:rPr lang="en-GB" sz="1200" dirty="0" err="1"/>
              <a:t>vysílání</a:t>
            </a:r>
            <a:r>
              <a:rPr lang="en-GB" sz="1200" dirty="0"/>
              <a:t> </a:t>
            </a:r>
            <a:r>
              <a:rPr lang="en-GB" sz="1200" dirty="0" err="1"/>
              <a:t>ČRo</a:t>
            </a:r>
            <a:r>
              <a:rPr lang="en-GB" sz="1200" dirty="0"/>
              <a:t>, </a:t>
            </a:r>
            <a:r>
              <a:rPr lang="en-GB" sz="1200" dirty="0" err="1"/>
              <a:t>zvuk</a:t>
            </a:r>
            <a:r>
              <a:rPr lang="en-GB" sz="1200" dirty="0"/>
              <a:t> </a:t>
            </a:r>
            <a:r>
              <a:rPr lang="en-GB" sz="1200" dirty="0" err="1"/>
              <a:t>zářivek</a:t>
            </a:r>
            <a:r>
              <a:rPr lang="en-GB" sz="1200" dirty="0"/>
              <a:t>, </a:t>
            </a:r>
            <a:r>
              <a:rPr lang="en-GB" sz="1200" dirty="0" err="1"/>
              <a:t>hudební</a:t>
            </a:r>
            <a:r>
              <a:rPr lang="en-GB" sz="1200" dirty="0"/>
              <a:t> </a:t>
            </a:r>
            <a:r>
              <a:rPr lang="en-GB" sz="1200" dirty="0" err="1"/>
              <a:t>tvorbu</a:t>
            </a:r>
            <a:r>
              <a:rPr lang="en-GB" sz="1200" dirty="0"/>
              <a:t>, </a:t>
            </a:r>
            <a:r>
              <a:rPr lang="en-GB" sz="1200" dirty="0" err="1"/>
              <a:t>zvuk</a:t>
            </a:r>
            <a:r>
              <a:rPr lang="en-GB" sz="1200" dirty="0"/>
              <a:t> </a:t>
            </a:r>
            <a:r>
              <a:rPr lang="en-GB" sz="1200" dirty="0" err="1"/>
              <a:t>mikrofonu</a:t>
            </a:r>
            <a:r>
              <a:rPr lang="en-GB" sz="1200" dirty="0"/>
              <a:t> </a:t>
            </a:r>
            <a:r>
              <a:rPr lang="en-GB" sz="1200" dirty="0" err="1"/>
              <a:t>moderátorky</a:t>
            </a:r>
            <a:r>
              <a:rPr lang="en-GB" sz="1200" dirty="0"/>
              <a:t> </a:t>
            </a:r>
            <a:r>
              <a:rPr lang="en-GB" sz="1200" dirty="0" err="1"/>
              <a:t>na</a:t>
            </a:r>
            <a:r>
              <a:rPr lang="en-GB" sz="1200" dirty="0"/>
              <a:t> </a:t>
            </a:r>
            <a:r>
              <a:rPr lang="en-GB" sz="1200" dirty="0" err="1"/>
              <a:t>Barandov</a:t>
            </a:r>
            <a:r>
              <a:rPr lang="en-GB" sz="1200" dirty="0"/>
              <a:t> TV </a:t>
            </a:r>
            <a:r>
              <a:rPr lang="en-GB" sz="1200" dirty="0" err="1"/>
              <a:t>až</a:t>
            </a:r>
            <a:r>
              <a:rPr lang="en-GB" sz="1200" dirty="0"/>
              <a:t> </a:t>
            </a:r>
            <a:r>
              <a:rPr lang="en-GB" sz="1200" dirty="0" err="1"/>
              <a:t>po</a:t>
            </a:r>
            <a:r>
              <a:rPr lang="en-GB" sz="1200" dirty="0"/>
              <a:t> </a:t>
            </a:r>
            <a:r>
              <a:rPr lang="en-GB" sz="1200" dirty="0" err="1"/>
              <a:t>hudební</a:t>
            </a:r>
            <a:r>
              <a:rPr lang="en-GB" sz="1200" dirty="0"/>
              <a:t> </a:t>
            </a:r>
            <a:r>
              <a:rPr lang="en-GB" sz="1200" dirty="0" err="1"/>
              <a:t>tvorbu</a:t>
            </a:r>
            <a:r>
              <a:rPr lang="en-GB" sz="1200" dirty="0"/>
              <a:t> </a:t>
            </a:r>
            <a:r>
              <a:rPr lang="en-GB" sz="1200" dirty="0" err="1"/>
              <a:t>Johna</a:t>
            </a:r>
            <a:r>
              <a:rPr lang="en-GB" sz="1200" dirty="0"/>
              <a:t> Cage a </a:t>
            </a:r>
            <a:r>
              <a:rPr lang="en-GB" sz="1200" dirty="0" err="1"/>
              <a:t>zvukové</a:t>
            </a:r>
            <a:r>
              <a:rPr lang="en-GB" sz="1200" dirty="0"/>
              <a:t> </a:t>
            </a:r>
            <a:r>
              <a:rPr lang="en-GB" sz="1200" dirty="0" err="1"/>
              <a:t>procházky</a:t>
            </a:r>
            <a:r>
              <a:rPr lang="en-GB" sz="1200" dirty="0"/>
              <a:t>. </a:t>
            </a:r>
            <a:r>
              <a:rPr lang="en-GB" sz="1200" dirty="0" err="1"/>
              <a:t>Zkrátka</a:t>
            </a:r>
            <a:r>
              <a:rPr lang="en-GB" sz="1200" dirty="0"/>
              <a:t> </a:t>
            </a:r>
            <a:r>
              <a:rPr lang="en-GB" sz="1200" dirty="0" err="1"/>
              <a:t>audiokultura</a:t>
            </a:r>
            <a:r>
              <a:rPr lang="en-GB" sz="1200" dirty="0"/>
              <a:t> </a:t>
            </a:r>
            <a:r>
              <a:rPr lang="en-GB" sz="1200" dirty="0" err="1"/>
              <a:t>bude</a:t>
            </a:r>
            <a:r>
              <a:rPr lang="en-GB" sz="1200" dirty="0"/>
              <a:t> pro </a:t>
            </a:r>
            <a:r>
              <a:rPr lang="en-GB" sz="1200" dirty="0" err="1"/>
              <a:t>nás</a:t>
            </a:r>
            <a:r>
              <a:rPr lang="en-GB" sz="1200" dirty="0"/>
              <a:t> </a:t>
            </a:r>
            <a:r>
              <a:rPr lang="en-GB" sz="1200" dirty="0" err="1"/>
              <a:t>vším</a:t>
            </a:r>
            <a:r>
              <a:rPr lang="en-GB" sz="1200" dirty="0"/>
              <a:t>, </a:t>
            </a:r>
            <a:r>
              <a:rPr lang="en-GB" sz="1200" dirty="0" err="1"/>
              <a:t>kde</a:t>
            </a:r>
            <a:r>
              <a:rPr lang="en-GB" sz="1200" dirty="0"/>
              <a:t> se </a:t>
            </a:r>
            <a:r>
              <a:rPr lang="en-GB" sz="1200" dirty="0" err="1"/>
              <a:t>nějak</a:t>
            </a:r>
            <a:r>
              <a:rPr lang="en-GB" sz="1200" dirty="0"/>
              <a:t> </a:t>
            </a:r>
            <a:r>
              <a:rPr lang="en-GB" sz="1200" dirty="0" err="1"/>
              <a:t>uplatňuje</a:t>
            </a:r>
            <a:r>
              <a:rPr lang="en-GB" sz="1200" dirty="0"/>
              <a:t> </a:t>
            </a:r>
            <a:r>
              <a:rPr lang="en-GB" sz="1200" dirty="0" err="1"/>
              <a:t>zvuk</a:t>
            </a:r>
            <a:r>
              <a:rPr lang="en-GB" sz="1200" dirty="0"/>
              <a:t>. V </a:t>
            </a:r>
            <a:r>
              <a:rPr lang="en-GB" sz="1200" dirty="0" err="1"/>
              <a:t>konkrétních</a:t>
            </a:r>
            <a:r>
              <a:rPr lang="en-GB" sz="1200" dirty="0"/>
              <a:t> </a:t>
            </a:r>
            <a:r>
              <a:rPr lang="en-GB" sz="1200" dirty="0" err="1"/>
              <a:t>situacích</a:t>
            </a:r>
            <a:r>
              <a:rPr lang="en-GB" sz="1200" dirty="0"/>
              <a:t> </a:t>
            </a:r>
            <a:r>
              <a:rPr lang="en-GB" sz="1200" dirty="0" err="1"/>
              <a:t>si</a:t>
            </a:r>
            <a:r>
              <a:rPr lang="en-GB" sz="1200" dirty="0"/>
              <a:t> </a:t>
            </a:r>
            <a:r>
              <a:rPr lang="en-GB" sz="1200" dirty="0" err="1"/>
              <a:t>ji</a:t>
            </a:r>
            <a:r>
              <a:rPr lang="en-GB" sz="1200" dirty="0"/>
              <a:t> </a:t>
            </a:r>
            <a:r>
              <a:rPr lang="en-GB" sz="1200" dirty="0" err="1"/>
              <a:t>budeme</a:t>
            </a:r>
            <a:r>
              <a:rPr lang="en-GB" sz="1200" dirty="0"/>
              <a:t> </a:t>
            </a:r>
            <a:r>
              <a:rPr lang="en-GB" sz="1200" dirty="0" err="1" smtClean="0"/>
              <a:t>blíže</a:t>
            </a:r>
            <a:r>
              <a:rPr lang="en-GB" sz="1200" dirty="0" smtClean="0"/>
              <a:t> </a:t>
            </a:r>
            <a:r>
              <a:rPr lang="en-GB" sz="1200" dirty="0" err="1"/>
              <a:t>definovat</a:t>
            </a:r>
            <a:r>
              <a:rPr lang="en-GB" sz="1200" dirty="0"/>
              <a:t>.</a:t>
            </a:r>
            <a:endParaRPr sz="1200" dirty="0"/>
          </a:p>
          <a:p>
            <a:pPr marL="0" lvl="0" indent="0" algn="l" rtl="0">
              <a:spcBef>
                <a:spcPts val="0"/>
              </a:spcBef>
              <a:spcAft>
                <a:spcPts val="0"/>
              </a:spcAft>
              <a:buNone/>
            </a:pPr>
            <a:r>
              <a:rPr lang="en-GB" sz="1200" b="1" dirty="0" err="1"/>
              <a:t>Stručně</a:t>
            </a:r>
            <a:r>
              <a:rPr lang="en-GB" sz="1200" b="1" dirty="0"/>
              <a:t> </a:t>
            </a:r>
            <a:r>
              <a:rPr lang="en-GB" sz="1200" b="1" dirty="0" err="1"/>
              <a:t>řečeno</a:t>
            </a:r>
            <a:r>
              <a:rPr lang="en-GB" sz="1200" dirty="0"/>
              <a:t> se </a:t>
            </a:r>
            <a:r>
              <a:rPr lang="en-GB" sz="1200" dirty="0" err="1"/>
              <a:t>budeme</a:t>
            </a:r>
            <a:r>
              <a:rPr lang="en-GB" sz="1200" dirty="0"/>
              <a:t> </a:t>
            </a:r>
            <a:r>
              <a:rPr lang="en-GB" sz="1200" dirty="0" err="1"/>
              <a:t>zabývat</a:t>
            </a:r>
            <a:r>
              <a:rPr lang="en-GB" sz="1200" dirty="0"/>
              <a:t> </a:t>
            </a:r>
            <a:r>
              <a:rPr lang="en-GB" sz="1200" dirty="0" err="1"/>
              <a:t>reflexí</a:t>
            </a:r>
            <a:r>
              <a:rPr lang="en-GB" sz="1200" dirty="0"/>
              <a:t> a </a:t>
            </a:r>
            <a:r>
              <a:rPr lang="en-GB" sz="1200" dirty="0" err="1"/>
              <a:t>tvorbou</a:t>
            </a:r>
            <a:r>
              <a:rPr lang="en-GB" sz="1200" dirty="0"/>
              <a:t> </a:t>
            </a:r>
            <a:r>
              <a:rPr lang="en-GB" sz="1200" dirty="0" err="1"/>
              <a:t>nikoli</a:t>
            </a:r>
            <a:r>
              <a:rPr lang="en-GB" sz="1200" dirty="0"/>
              <a:t> </a:t>
            </a:r>
            <a:r>
              <a:rPr lang="en-GB" sz="1200" dirty="0" err="1"/>
              <a:t>hudební</a:t>
            </a:r>
            <a:r>
              <a:rPr lang="en-GB" sz="1200" dirty="0"/>
              <a:t>, ale </a:t>
            </a:r>
            <a:r>
              <a:rPr lang="en-GB" sz="1200" dirty="0" err="1"/>
              <a:t>spíše</a:t>
            </a:r>
            <a:r>
              <a:rPr lang="en-GB" sz="1200" dirty="0"/>
              <a:t> </a:t>
            </a:r>
            <a:r>
              <a:rPr lang="en-GB" sz="1200" dirty="0" err="1"/>
              <a:t>zvukovou</a:t>
            </a:r>
            <a:r>
              <a:rPr lang="en-GB" sz="1200" dirty="0"/>
              <a:t> (</a:t>
            </a:r>
            <a:r>
              <a:rPr lang="en-GB" sz="1200" dirty="0" err="1"/>
              <a:t>snímání</a:t>
            </a:r>
            <a:r>
              <a:rPr lang="en-GB" sz="1200" dirty="0"/>
              <a:t> </a:t>
            </a:r>
            <a:r>
              <a:rPr lang="en-GB" sz="1200" dirty="0" err="1"/>
              <a:t>terénních</a:t>
            </a:r>
            <a:r>
              <a:rPr lang="en-GB" sz="1200" dirty="0"/>
              <a:t> </a:t>
            </a:r>
            <a:r>
              <a:rPr lang="en-GB" sz="1200" dirty="0" err="1"/>
              <a:t>nahrávek</a:t>
            </a:r>
            <a:r>
              <a:rPr lang="en-GB" sz="1200" dirty="0"/>
              <a:t>, </a:t>
            </a:r>
            <a:r>
              <a:rPr lang="en-GB" sz="1200" dirty="0" err="1"/>
              <a:t>tvorba</a:t>
            </a:r>
            <a:r>
              <a:rPr lang="en-GB" sz="1200" dirty="0"/>
              <a:t> [</a:t>
            </a:r>
            <a:r>
              <a:rPr lang="en-GB" sz="1200" dirty="0" err="1"/>
              <a:t>zvukových</a:t>
            </a:r>
            <a:r>
              <a:rPr lang="en-GB" sz="1200" dirty="0"/>
              <a:t>] </a:t>
            </a:r>
            <a:r>
              <a:rPr lang="en-GB" sz="1200" dirty="0" err="1"/>
              <a:t>dokumentárních</a:t>
            </a:r>
            <a:r>
              <a:rPr lang="en-GB" sz="1200" dirty="0"/>
              <a:t> </a:t>
            </a:r>
            <a:r>
              <a:rPr lang="en-GB" sz="1200" dirty="0" err="1"/>
              <a:t>děl</a:t>
            </a:r>
            <a:r>
              <a:rPr lang="en-GB" sz="1200" dirty="0"/>
              <a:t>, </a:t>
            </a:r>
            <a:r>
              <a:rPr lang="en-GB" sz="1200" dirty="0" err="1"/>
              <a:t>práce</a:t>
            </a:r>
            <a:r>
              <a:rPr lang="en-GB" sz="1200" dirty="0"/>
              <a:t> s </a:t>
            </a:r>
            <a:r>
              <a:rPr lang="en-GB" sz="1200" dirty="0" err="1"/>
              <a:t>různými</a:t>
            </a:r>
            <a:r>
              <a:rPr lang="en-GB" sz="1200" dirty="0"/>
              <a:t> </a:t>
            </a:r>
            <a:r>
              <a:rPr lang="en-GB" sz="1200" dirty="0" err="1"/>
              <a:t>typy</a:t>
            </a:r>
            <a:r>
              <a:rPr lang="en-GB" sz="1200" dirty="0"/>
              <a:t> </a:t>
            </a:r>
            <a:r>
              <a:rPr lang="en-GB" sz="1200" dirty="0" err="1"/>
              <a:t>primárně</a:t>
            </a:r>
            <a:r>
              <a:rPr lang="en-GB" sz="1200" dirty="0"/>
              <a:t> </a:t>
            </a:r>
            <a:r>
              <a:rPr lang="en-GB" sz="1200" dirty="0" err="1"/>
              <a:t>nehudebních</a:t>
            </a:r>
            <a:r>
              <a:rPr lang="en-GB" sz="1200" dirty="0"/>
              <a:t> </a:t>
            </a:r>
            <a:r>
              <a:rPr lang="en-GB" sz="1200" dirty="0" err="1"/>
              <a:t>zvuků</a:t>
            </a:r>
            <a:r>
              <a:rPr lang="en-GB" sz="1200" dirty="0"/>
              <a:t> a </a:t>
            </a:r>
            <a:r>
              <a:rPr lang="en-GB" sz="1200" dirty="0" err="1"/>
              <a:t>jejich</a:t>
            </a:r>
            <a:r>
              <a:rPr lang="en-GB" sz="1200" dirty="0"/>
              <a:t> </a:t>
            </a:r>
            <a:r>
              <a:rPr lang="en-GB" sz="1200" dirty="0" err="1"/>
              <a:t>modifikace</a:t>
            </a:r>
            <a:r>
              <a:rPr lang="en-GB" sz="1200" dirty="0"/>
              <a:t>). </a:t>
            </a:r>
            <a:r>
              <a:rPr lang="en-GB" sz="1200" dirty="0" err="1"/>
              <a:t>Budeme</a:t>
            </a:r>
            <a:r>
              <a:rPr lang="en-GB" sz="1200" dirty="0"/>
              <a:t> se </a:t>
            </a:r>
            <a:r>
              <a:rPr lang="en-GB" sz="1200" dirty="0" err="1"/>
              <a:t>také</a:t>
            </a:r>
            <a:r>
              <a:rPr lang="en-GB" sz="1200" dirty="0"/>
              <a:t> </a:t>
            </a:r>
            <a:r>
              <a:rPr lang="en-GB" sz="1200" dirty="0" err="1"/>
              <a:t>pokoušet</a:t>
            </a:r>
            <a:r>
              <a:rPr lang="en-GB" sz="1200" dirty="0"/>
              <a:t> </a:t>
            </a:r>
            <a:r>
              <a:rPr lang="en-GB" sz="1200" dirty="0" err="1"/>
              <a:t>měnit</a:t>
            </a:r>
            <a:r>
              <a:rPr lang="en-GB" sz="1200" dirty="0"/>
              <a:t> </a:t>
            </a:r>
            <a:r>
              <a:rPr lang="en-GB" sz="1200" dirty="0" err="1"/>
              <a:t>zvukovou</a:t>
            </a:r>
            <a:r>
              <a:rPr lang="en-GB" sz="1200" dirty="0"/>
              <a:t> </a:t>
            </a:r>
            <a:r>
              <a:rPr lang="en-GB" sz="1200" dirty="0" err="1"/>
              <a:t>podobu</a:t>
            </a:r>
            <a:r>
              <a:rPr lang="en-GB" sz="1200" dirty="0"/>
              <a:t> </a:t>
            </a:r>
            <a:r>
              <a:rPr lang="en-GB" sz="1200" dirty="0" err="1"/>
              <a:t>našeho</a:t>
            </a:r>
            <a:r>
              <a:rPr lang="en-GB" sz="1200" dirty="0"/>
              <a:t> </a:t>
            </a:r>
            <a:r>
              <a:rPr lang="en-GB" sz="1200" dirty="0" err="1"/>
              <a:t>světa</a:t>
            </a:r>
            <a:r>
              <a:rPr lang="en-GB" sz="1200" dirty="0"/>
              <a:t> (</a:t>
            </a:r>
            <a:r>
              <a:rPr lang="en-GB" sz="1200" dirty="0" err="1"/>
              <a:t>společnosti</a:t>
            </a:r>
            <a:r>
              <a:rPr lang="en-GB" sz="1200" dirty="0"/>
              <a:t>/</a:t>
            </a:r>
            <a:r>
              <a:rPr lang="en-GB" sz="1200" dirty="0" err="1"/>
              <a:t>města</a:t>
            </a:r>
            <a:r>
              <a:rPr lang="en-GB" sz="1200" dirty="0"/>
              <a:t>/</a:t>
            </a:r>
            <a:r>
              <a:rPr lang="en-GB" sz="1200" dirty="0" err="1"/>
              <a:t>oblasti</a:t>
            </a:r>
            <a:r>
              <a:rPr lang="en-GB" sz="1200" dirty="0"/>
              <a:t>/</a:t>
            </a:r>
            <a:r>
              <a:rPr lang="en-GB" sz="1200" dirty="0" err="1"/>
              <a:t>přístupu</a:t>
            </a:r>
            <a:r>
              <a:rPr lang="en-GB" sz="1200" dirty="0"/>
              <a:t> k </a:t>
            </a:r>
            <a:r>
              <a:rPr lang="en-GB" sz="1200" dirty="0" err="1"/>
              <a:t>věcem</a:t>
            </a:r>
            <a:r>
              <a:rPr lang="en-GB" sz="1200" dirty="0"/>
              <a:t>).</a:t>
            </a:r>
            <a:endParaRPr sz="1200" dirty="0"/>
          </a:p>
          <a:p>
            <a:pPr marL="0" lvl="0" indent="0" algn="l" rtl="0">
              <a:spcBef>
                <a:spcPts val="0"/>
              </a:spcBef>
              <a:spcAft>
                <a:spcPts val="0"/>
              </a:spcAft>
              <a:buNone/>
            </a:pPr>
            <a:r>
              <a:rPr lang="en-GB" sz="1200" dirty="0" err="1"/>
              <a:t>Obecně</a:t>
            </a:r>
            <a:r>
              <a:rPr lang="en-GB" sz="1200" dirty="0"/>
              <a:t> </a:t>
            </a:r>
            <a:r>
              <a:rPr lang="en-GB" sz="1200" dirty="0" err="1"/>
              <a:t>audiokulturu</a:t>
            </a:r>
            <a:r>
              <a:rPr lang="en-GB" sz="1200" dirty="0"/>
              <a:t> - </a:t>
            </a:r>
            <a:r>
              <a:rPr lang="en-GB" sz="1200" dirty="0" err="1"/>
              <a:t>tento</a:t>
            </a:r>
            <a:r>
              <a:rPr lang="en-GB" sz="1200" dirty="0"/>
              <a:t> </a:t>
            </a:r>
            <a:r>
              <a:rPr lang="en-GB" sz="1200" dirty="0" err="1"/>
              <a:t>velice</a:t>
            </a:r>
            <a:r>
              <a:rPr lang="en-GB" sz="1200" dirty="0"/>
              <a:t> </a:t>
            </a:r>
            <a:r>
              <a:rPr lang="en-GB" sz="1200" dirty="0" err="1"/>
              <a:t>obecný</a:t>
            </a:r>
            <a:r>
              <a:rPr lang="en-GB" sz="1200" dirty="0"/>
              <a:t> a </a:t>
            </a:r>
            <a:r>
              <a:rPr lang="en-GB" sz="1200" dirty="0" err="1"/>
              <a:t>spletitý</a:t>
            </a:r>
            <a:r>
              <a:rPr lang="en-GB" sz="1200" dirty="0"/>
              <a:t> </a:t>
            </a:r>
            <a:r>
              <a:rPr lang="en-GB" sz="1200" dirty="0" err="1"/>
              <a:t>pojem</a:t>
            </a:r>
            <a:r>
              <a:rPr lang="en-GB" sz="1200" dirty="0"/>
              <a:t> - </a:t>
            </a:r>
            <a:r>
              <a:rPr lang="en-GB" sz="1200" dirty="0" err="1"/>
              <a:t>konkretizuje</a:t>
            </a:r>
            <a:r>
              <a:rPr lang="en-GB" sz="1200" dirty="0"/>
              <a:t> </a:t>
            </a:r>
            <a:r>
              <a:rPr lang="en-GB" sz="1200" dirty="0" err="1"/>
              <a:t>užší</a:t>
            </a:r>
            <a:r>
              <a:rPr lang="en-GB" sz="1200" dirty="0"/>
              <a:t> </a:t>
            </a:r>
            <a:r>
              <a:rPr lang="en-GB" sz="1200" dirty="0" err="1"/>
              <a:t>termín</a:t>
            </a:r>
            <a:r>
              <a:rPr lang="en-GB" sz="1200" dirty="0"/>
              <a:t> </a:t>
            </a:r>
            <a:r>
              <a:rPr lang="en-GB" sz="1200" b="1" dirty="0"/>
              <a:t>soundscape</a:t>
            </a:r>
            <a:r>
              <a:rPr lang="en-GB" sz="1200" dirty="0"/>
              <a:t>.</a:t>
            </a:r>
            <a:endParaRPr dirty="0"/>
          </a:p>
          <a:p>
            <a:pPr marL="0" lvl="0" indent="0" algn="l" rtl="0">
              <a:spcBef>
                <a:spcPts val="0"/>
              </a:spcBef>
              <a:spcAft>
                <a:spcPts val="0"/>
              </a:spcAft>
              <a:buClr>
                <a:schemeClr val="dk1"/>
              </a:buClr>
              <a:buSzPts val="1100"/>
              <a:buFont typeface="Arial"/>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311700" y="149800"/>
            <a:ext cx="8520600" cy="579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1. audiokultura, soundscape a sound studies</a:t>
            </a:r>
            <a:endParaRPr/>
          </a:p>
        </p:txBody>
      </p:sp>
      <p:sp>
        <p:nvSpPr>
          <p:cNvPr id="67" name="Google Shape;67;p15"/>
          <p:cNvSpPr txBox="1">
            <a:spLocks noGrp="1"/>
          </p:cNvSpPr>
          <p:nvPr>
            <p:ph type="subTitle" idx="1"/>
          </p:nvPr>
        </p:nvSpPr>
        <p:spPr>
          <a:xfrm>
            <a:off x="311700" y="729700"/>
            <a:ext cx="8520600" cy="46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t>Soundscape</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p:txBody>
      </p:sp>
      <p:sp>
        <p:nvSpPr>
          <p:cNvPr id="68" name="Google Shape;68;p15"/>
          <p:cNvSpPr txBox="1"/>
          <p:nvPr/>
        </p:nvSpPr>
        <p:spPr>
          <a:xfrm>
            <a:off x="311700" y="1275875"/>
            <a:ext cx="7336500" cy="855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a:solidFill>
                  <a:schemeClr val="dk2"/>
                </a:solidFill>
              </a:rPr>
              <a:t>Termín soundscape přinesl Raymond Murray Schafer, který jej definoval jako sonic environment (zvukové prostředí) [srovnej landscape]. Schafer řešil soundscape v rámci nově se ustavujícího se oboru akustická ekologie, který vznikal na přelomu šedesátých a sedmdesátých let 20. století v kanadském Vancouveru.</a:t>
            </a:r>
            <a:endParaRPr sz="1800">
              <a:solidFill>
                <a:schemeClr val="dk2"/>
              </a:solidFill>
            </a:endParaRPr>
          </a:p>
          <a:p>
            <a:pPr marL="0" lvl="0" indent="0" algn="l" rtl="0">
              <a:lnSpc>
                <a:spcPct val="115000"/>
              </a:lnSpc>
              <a:spcBef>
                <a:spcPts val="1600"/>
              </a:spcBef>
              <a:spcAft>
                <a:spcPts val="1600"/>
              </a:spcAft>
              <a:buClr>
                <a:schemeClr val="dk1"/>
              </a:buClr>
              <a:buSzPts val="1100"/>
              <a:buFont typeface="Arial"/>
              <a:buNone/>
            </a:pPr>
            <a:r>
              <a:rPr lang="en-GB" sz="1800">
                <a:solidFill>
                  <a:schemeClr val="dk2"/>
                </a:solidFill>
              </a:rPr>
              <a:t>Soundscape lze definovat různými způsoby, my jej budeme brát po vzoru Emily Thompsonové (průkopnice disciplíny aural history). Thompsonová reflektuje termín po vzoru Alaina Corbina, jenž jej vnímá jako “auditory or aural landscape“ a přisuzuje mu stejné vlastnosti jako krajině. Tedy soundscape je jak fyzické prostředí, tak způsob, jakým toto prostředí vnímáme.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ctrTitle"/>
          </p:nvPr>
        </p:nvSpPr>
        <p:spPr>
          <a:xfrm>
            <a:off x="378225" y="252525"/>
            <a:ext cx="8520600" cy="431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1. audiokultura, soundscape a sound studies</a:t>
            </a:r>
            <a:endParaRPr/>
          </a:p>
        </p:txBody>
      </p:sp>
      <p:sp>
        <p:nvSpPr>
          <p:cNvPr id="74" name="Google Shape;74;p16"/>
          <p:cNvSpPr txBox="1">
            <a:spLocks noGrp="1"/>
          </p:cNvSpPr>
          <p:nvPr>
            <p:ph type="subTitle" idx="1"/>
          </p:nvPr>
        </p:nvSpPr>
        <p:spPr>
          <a:xfrm>
            <a:off x="311700" y="551000"/>
            <a:ext cx="8520600" cy="55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t>Sound Studies</a:t>
            </a:r>
            <a:endParaRPr/>
          </a:p>
        </p:txBody>
      </p:sp>
      <p:sp>
        <p:nvSpPr>
          <p:cNvPr id="75" name="Google Shape;75;p16"/>
          <p:cNvSpPr txBox="1"/>
          <p:nvPr/>
        </p:nvSpPr>
        <p:spPr>
          <a:xfrm>
            <a:off x="182400" y="1103000"/>
            <a:ext cx="8779200" cy="855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a:solidFill>
                  <a:schemeClr val="dk2"/>
                </a:solidFill>
              </a:rPr>
              <a:t>Sound Studies Reader </a:t>
            </a:r>
            <a:r>
              <a:rPr lang="en-GB" sz="1100">
                <a:solidFill>
                  <a:schemeClr val="dk2"/>
                </a:solidFill>
              </a:rPr>
              <a:t>(https://www.routledge.com/products/9780415771313)</a:t>
            </a:r>
            <a:endParaRPr sz="1100">
              <a:solidFill>
                <a:schemeClr val="dk2"/>
              </a:solidFill>
            </a:endParaRPr>
          </a:p>
          <a:p>
            <a:pPr marL="0" lvl="0" indent="0" algn="l" rtl="0">
              <a:lnSpc>
                <a:spcPct val="115000"/>
              </a:lnSpc>
              <a:spcBef>
                <a:spcPts val="1600"/>
              </a:spcBef>
              <a:spcAft>
                <a:spcPts val="0"/>
              </a:spcAft>
              <a:buClr>
                <a:schemeClr val="dk1"/>
              </a:buClr>
              <a:buSzPts val="1100"/>
              <a:buFont typeface="Arial"/>
              <a:buNone/>
            </a:pPr>
            <a:r>
              <a:rPr lang="en-GB" sz="1800">
                <a:solidFill>
                  <a:schemeClr val="dk2"/>
                </a:solidFill>
              </a:rPr>
              <a:t>Zakladatel Jonathan Sterne rozdělil disciplínu na několik dílčích témat/field of study:</a:t>
            </a:r>
            <a:endParaRPr sz="1800">
              <a:solidFill>
                <a:schemeClr val="dk2"/>
              </a:solidFill>
            </a:endParaRPr>
          </a:p>
          <a:p>
            <a:pPr marL="0" lvl="0" indent="0" algn="l" rtl="0">
              <a:lnSpc>
                <a:spcPct val="115000"/>
              </a:lnSpc>
              <a:spcBef>
                <a:spcPts val="1600"/>
              </a:spcBef>
              <a:spcAft>
                <a:spcPts val="0"/>
              </a:spcAft>
              <a:buClr>
                <a:schemeClr val="dk1"/>
              </a:buClr>
              <a:buSzPts val="1100"/>
              <a:buFont typeface="Arial"/>
              <a:buNone/>
            </a:pPr>
            <a:r>
              <a:rPr lang="en-GB" sz="1800">
                <a:solidFill>
                  <a:schemeClr val="dk2"/>
                </a:solidFill>
              </a:rPr>
              <a:t>Hearing, Listening, Deafness</a:t>
            </a:r>
            <a:endParaRPr sz="1800">
              <a:solidFill>
                <a:schemeClr val="dk2"/>
              </a:solidFill>
            </a:endParaRPr>
          </a:p>
          <a:p>
            <a:pPr marL="0" lvl="0" indent="0" algn="l" rtl="0">
              <a:lnSpc>
                <a:spcPct val="115000"/>
              </a:lnSpc>
              <a:spcBef>
                <a:spcPts val="1600"/>
              </a:spcBef>
              <a:spcAft>
                <a:spcPts val="0"/>
              </a:spcAft>
              <a:buClr>
                <a:schemeClr val="dk1"/>
              </a:buClr>
              <a:buSzPts val="1100"/>
              <a:buFont typeface="Arial"/>
              <a:buNone/>
            </a:pPr>
            <a:r>
              <a:rPr lang="en-GB" sz="1800">
                <a:solidFill>
                  <a:schemeClr val="dk2"/>
                </a:solidFill>
              </a:rPr>
              <a:t>Spaces, Sites, Scapes</a:t>
            </a:r>
            <a:endParaRPr sz="1800">
              <a:solidFill>
                <a:schemeClr val="dk2"/>
              </a:solidFill>
            </a:endParaRPr>
          </a:p>
          <a:p>
            <a:pPr marL="0" lvl="0" indent="0" algn="l" rtl="0">
              <a:lnSpc>
                <a:spcPct val="115000"/>
              </a:lnSpc>
              <a:spcBef>
                <a:spcPts val="1600"/>
              </a:spcBef>
              <a:spcAft>
                <a:spcPts val="0"/>
              </a:spcAft>
              <a:buClr>
                <a:schemeClr val="dk1"/>
              </a:buClr>
              <a:buSzPts val="1100"/>
              <a:buFont typeface="Arial"/>
              <a:buNone/>
            </a:pPr>
            <a:r>
              <a:rPr lang="en-GB" sz="1800">
                <a:solidFill>
                  <a:schemeClr val="dk2"/>
                </a:solidFill>
              </a:rPr>
              <a:t>Transduce and Record</a:t>
            </a:r>
            <a:endParaRPr sz="1800">
              <a:solidFill>
                <a:schemeClr val="dk2"/>
              </a:solidFill>
            </a:endParaRPr>
          </a:p>
          <a:p>
            <a:pPr marL="0" lvl="0" indent="0" algn="l" rtl="0">
              <a:lnSpc>
                <a:spcPct val="115000"/>
              </a:lnSpc>
              <a:spcBef>
                <a:spcPts val="1600"/>
              </a:spcBef>
              <a:spcAft>
                <a:spcPts val="0"/>
              </a:spcAft>
              <a:buClr>
                <a:schemeClr val="dk1"/>
              </a:buClr>
              <a:buSzPts val="1100"/>
              <a:buFont typeface="Arial"/>
              <a:buNone/>
            </a:pPr>
            <a:r>
              <a:rPr lang="en-GB" sz="1800">
                <a:solidFill>
                  <a:schemeClr val="dk2"/>
                </a:solidFill>
              </a:rPr>
              <a:t>Collectivities and Couplings</a:t>
            </a:r>
            <a:endParaRPr sz="1800">
              <a:solidFill>
                <a:schemeClr val="dk2"/>
              </a:solidFill>
            </a:endParaRPr>
          </a:p>
          <a:p>
            <a:pPr marL="0" lvl="0" indent="0" algn="l" rtl="0">
              <a:lnSpc>
                <a:spcPct val="115000"/>
              </a:lnSpc>
              <a:spcBef>
                <a:spcPts val="1600"/>
              </a:spcBef>
              <a:spcAft>
                <a:spcPts val="0"/>
              </a:spcAft>
              <a:buClr>
                <a:schemeClr val="dk1"/>
              </a:buClr>
              <a:buSzPts val="1100"/>
              <a:buFont typeface="Arial"/>
              <a:buNone/>
            </a:pPr>
            <a:r>
              <a:rPr lang="en-GB" sz="1800">
                <a:solidFill>
                  <a:schemeClr val="dk2"/>
                </a:solidFill>
              </a:rPr>
              <a:t>Aesthetics, Experiences, Interpretation</a:t>
            </a:r>
            <a:endParaRPr sz="1800">
              <a:solidFill>
                <a:schemeClr val="dk2"/>
              </a:solidFill>
            </a:endParaRPr>
          </a:p>
          <a:p>
            <a:pPr marL="0" lvl="0" indent="0" algn="l" rtl="0">
              <a:lnSpc>
                <a:spcPct val="115000"/>
              </a:lnSpc>
              <a:spcBef>
                <a:spcPts val="1600"/>
              </a:spcBef>
              <a:spcAft>
                <a:spcPts val="0"/>
              </a:spcAft>
              <a:buClr>
                <a:schemeClr val="dk1"/>
              </a:buClr>
              <a:buSzPts val="1100"/>
              <a:buFont typeface="Arial"/>
              <a:buNone/>
            </a:pPr>
            <a:r>
              <a:rPr lang="en-GB" sz="1800">
                <a:solidFill>
                  <a:schemeClr val="dk2"/>
                </a:solidFill>
              </a:rPr>
              <a:t>Voices</a:t>
            </a:r>
            <a:endParaRPr sz="1800">
              <a:solidFill>
                <a:schemeClr val="dk2"/>
              </a:solidFill>
            </a:endParaRPr>
          </a:p>
          <a:p>
            <a:pPr marL="0" lvl="0" indent="0" algn="l" rtl="0">
              <a:spcBef>
                <a:spcPts val="16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ctrTitle"/>
          </p:nvPr>
        </p:nvSpPr>
        <p:spPr>
          <a:xfrm>
            <a:off x="231800" y="179775"/>
            <a:ext cx="8520600" cy="939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2. mediální ekologie, umění mediální ekologie a akustická ekologie</a:t>
            </a:r>
            <a:endParaRPr/>
          </a:p>
        </p:txBody>
      </p:sp>
      <p:sp>
        <p:nvSpPr>
          <p:cNvPr id="81" name="Google Shape;81;p17"/>
          <p:cNvSpPr txBox="1">
            <a:spLocks noGrp="1"/>
          </p:cNvSpPr>
          <p:nvPr>
            <p:ph type="subTitle" idx="1"/>
          </p:nvPr>
        </p:nvSpPr>
        <p:spPr>
          <a:xfrm>
            <a:off x="73050" y="1119375"/>
            <a:ext cx="89979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a:t>Mediální ekologie a umění mediální ekologie</a:t>
            </a:r>
            <a:endParaRPr sz="1800"/>
          </a:p>
          <a:p>
            <a:pPr marL="0" lvl="0" indent="0" algn="l" rtl="0">
              <a:spcBef>
                <a:spcPts val="0"/>
              </a:spcBef>
              <a:spcAft>
                <a:spcPts val="0"/>
              </a:spcAft>
              <a:buNone/>
            </a:pPr>
            <a:r>
              <a:rPr lang="en-GB" sz="1800"/>
              <a:t>Více na a zpracováno dle:  </a:t>
            </a:r>
            <a:r>
              <a:rPr lang="en-GB" sz="1400" u="sng">
                <a:solidFill>
                  <a:schemeClr val="hlink"/>
                </a:solidFill>
                <a:hlinkClick r:id="rId3"/>
              </a:rPr>
              <a:t>https://www.advojka.cz/archiv/2009/24/umeni-medialni-ekologie</a:t>
            </a:r>
            <a:endParaRPr sz="1400"/>
          </a:p>
          <a:p>
            <a:pPr marL="0" lvl="0" indent="0" algn="l" rtl="0">
              <a:spcBef>
                <a:spcPts val="0"/>
              </a:spcBef>
              <a:spcAft>
                <a:spcPts val="0"/>
              </a:spcAft>
              <a:buNone/>
            </a:pPr>
            <a:endParaRPr sz="1800"/>
          </a:p>
          <a:p>
            <a:pPr marL="0" lvl="0" indent="0" algn="l" rtl="0">
              <a:spcBef>
                <a:spcPts val="0"/>
              </a:spcBef>
              <a:spcAft>
                <a:spcPts val="0"/>
              </a:spcAft>
              <a:buNone/>
            </a:pPr>
            <a:r>
              <a:rPr lang="en-GB" sz="1800"/>
              <a:t>Jako předchůdce mediálního umění můžeme brát Gustava Metzgera: zorganizoval Mezinárodní koalici pro likvidaci umění, upozorňující na to, že na světě je příliš mnoho uměleckých objektů, příliš aukcí, galerií, muzeí a časopisů, a že s tímto rostoucím „uměleckým znečištěním“ je nutné něco dělat. Vyzval umělce k tříleté stávce, v jejímž průběhu neměli vytvářet ani prodávat svá díla, ani se nijak účastnit mašinerie uměleckého světa. Metzger byl zajímavý pro dějiny mediální ekologie tím, že vnímal znečištění ve vztahu ke společnosti.</a:t>
            </a:r>
            <a:endParaRPr sz="1800"/>
          </a:p>
          <a:p>
            <a:pPr marL="0" lvl="0" indent="0" algn="l" rtl="0">
              <a:spcBef>
                <a:spcPts val="0"/>
              </a:spcBef>
              <a:spcAft>
                <a:spcPts val="0"/>
              </a:spcAft>
              <a:buNone/>
            </a:pPr>
            <a:endParaRPr sz="1800"/>
          </a:p>
          <a:p>
            <a:pPr marL="0" lvl="0" indent="0" algn="l" rtl="0">
              <a:spcBef>
                <a:spcPts val="0"/>
              </a:spcBef>
              <a:spcAft>
                <a:spcPts val="0"/>
              </a:spcAft>
              <a:buNone/>
            </a:pPr>
            <a:endParaRPr sz="1800"/>
          </a:p>
          <a:p>
            <a:pPr marL="0" lvl="0" indent="0" algn="l" rtl="0">
              <a:spcBef>
                <a:spcPts val="0"/>
              </a:spcBef>
              <a:spcAft>
                <a:spcPts val="0"/>
              </a:spcAft>
              <a:buNone/>
            </a:pPr>
            <a:endParaRPr sz="1800"/>
          </a:p>
          <a:p>
            <a:pPr marL="0" lvl="0" indent="0" algn="l" rtl="0">
              <a:spcBef>
                <a:spcPts val="0"/>
              </a:spcBef>
              <a:spcAft>
                <a:spcPts val="0"/>
              </a:spcAft>
              <a:buNone/>
            </a:pP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ctrTitle"/>
          </p:nvPr>
        </p:nvSpPr>
        <p:spPr>
          <a:xfrm>
            <a:off x="311700" y="585100"/>
            <a:ext cx="8520600" cy="1155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2. mediální ekologie, umění mediální ekologie a akustická ekologie</a:t>
            </a:r>
            <a:endParaRPr/>
          </a:p>
          <a:p>
            <a:pPr marL="0" lvl="0" indent="0" algn="ctr" rtl="0">
              <a:spcBef>
                <a:spcPts val="0"/>
              </a:spcBef>
              <a:spcAft>
                <a:spcPts val="0"/>
              </a:spcAft>
              <a:buNone/>
            </a:pPr>
            <a:endParaRPr/>
          </a:p>
        </p:txBody>
      </p:sp>
      <p:sp>
        <p:nvSpPr>
          <p:cNvPr id="87" name="Google Shape;87;p18"/>
          <p:cNvSpPr txBox="1">
            <a:spLocks noGrp="1"/>
          </p:cNvSpPr>
          <p:nvPr>
            <p:ph type="subTitle" idx="1"/>
          </p:nvPr>
        </p:nvSpPr>
        <p:spPr>
          <a:xfrm>
            <a:off x="85750" y="948400"/>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a:t>Více na a zpracováno dle:  </a:t>
            </a:r>
            <a:r>
              <a:rPr lang="en-GB" sz="1400" u="sng">
                <a:solidFill>
                  <a:schemeClr val="accent5"/>
                </a:solidFill>
                <a:hlinkClick r:id="rId3"/>
              </a:rPr>
              <a:t>https://www.advojka.cz/archiv/2009/24/umeni-medialni-ekologie</a:t>
            </a:r>
            <a:endParaRPr sz="1800"/>
          </a:p>
          <a:p>
            <a:pPr marL="0" lvl="0" indent="0" algn="l" rtl="0">
              <a:spcBef>
                <a:spcPts val="0"/>
              </a:spcBef>
              <a:spcAft>
                <a:spcPts val="0"/>
              </a:spcAft>
              <a:buNone/>
            </a:pPr>
            <a:endParaRPr sz="1800"/>
          </a:p>
          <a:p>
            <a:pPr marL="0" lvl="0" indent="0" algn="l" rtl="0">
              <a:spcBef>
                <a:spcPts val="0"/>
              </a:spcBef>
              <a:spcAft>
                <a:spcPts val="0"/>
              </a:spcAft>
              <a:buNone/>
            </a:pPr>
            <a:r>
              <a:rPr lang="en-GB" sz="1800"/>
              <a:t>Pro rozšíření termínu ekologie do sociální oblasti je klíčový text Tři ekologie (The Three Ecologies, 1989) Félixe Guattariho, který vnímá mediální ekologii a média vůbec jako ve všech ohledech zásadně politická či eticko-estetická. Podle Guattariho je nutné vnímat svět z perspektivy tří ekologií: sociální, mentální a environmentální.</a:t>
            </a:r>
            <a:endParaRPr sz="1800"/>
          </a:p>
          <a:p>
            <a:pPr marL="0" lvl="0" indent="0" algn="l" rtl="0">
              <a:spcBef>
                <a:spcPts val="0"/>
              </a:spcBef>
              <a:spcAft>
                <a:spcPts val="0"/>
              </a:spcAft>
              <a:buNone/>
            </a:pPr>
            <a:r>
              <a:rPr lang="en-GB" sz="1800"/>
              <a:t>„Dnes se více než kdy jindy stala příroda neoddělitelnou od kultury; pokud chceme pochopit interakce mezi ekosystémy, mechanosférou a sociálními a individuálními referenčními univerzy, musíme se naučit myslet ,transverzálně‘.“</a:t>
            </a:r>
            <a:endParaRPr sz="1800"/>
          </a:p>
          <a:p>
            <a:pPr marL="0" lvl="0" indent="0" algn="l" rtl="0">
              <a:spcBef>
                <a:spcPts val="0"/>
              </a:spcBef>
              <a:spcAft>
                <a:spcPts val="0"/>
              </a:spcAft>
              <a:buNone/>
            </a:pPr>
            <a:r>
              <a:rPr lang="en-GB" sz="1800"/>
              <a:t>Ekologické tedy podle Guattariho funguje v každodenním životě, na všech úrovních. Výsledný apel zní: všichni by měli být dobrými aktivisty a ekologie by se měla vymanit z tradičního vnímání coby aktivita minority milovníků přírody či expertů.</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subTitle" idx="1"/>
          </p:nvPr>
        </p:nvSpPr>
        <p:spPr>
          <a:xfrm>
            <a:off x="85750" y="948400"/>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a:t>Více na a zpracováno dle:  </a:t>
            </a:r>
            <a:r>
              <a:rPr lang="en-GB" sz="1400" u="sng">
                <a:solidFill>
                  <a:schemeClr val="accent5"/>
                </a:solidFill>
                <a:hlinkClick r:id="rId3"/>
              </a:rPr>
              <a:t>https://www.advojka.cz/archiv/2009/24/umeni-medialni-ekologie</a:t>
            </a:r>
            <a:endParaRPr sz="1800"/>
          </a:p>
          <a:p>
            <a:pPr marL="0" lvl="0" indent="0" algn="l" rtl="0">
              <a:spcBef>
                <a:spcPts val="0"/>
              </a:spcBef>
              <a:spcAft>
                <a:spcPts val="0"/>
              </a:spcAft>
              <a:buNone/>
            </a:pPr>
            <a:endParaRPr sz="1800"/>
          </a:p>
          <a:p>
            <a:pPr marL="0" lvl="0" indent="0" algn="l" rtl="0">
              <a:spcBef>
                <a:spcPts val="0"/>
              </a:spcBef>
              <a:spcAft>
                <a:spcPts val="0"/>
              </a:spcAft>
              <a:buNone/>
            </a:pPr>
            <a:r>
              <a:rPr lang="en-GB" sz="1800"/>
              <a:t>Podle teoretika Matthewa Fullera se mediální ekologické umění zabývá komplexními interakcemi a procesy, a přitom věnuje pozornost materialitě elektronických médií. Tvrdí, že termín ekologie zvolil proto, že je to ten nejvýmluvnější, který jazyk v současné době má k označení „dynamické propojenosti procesů a objektů, bytí a věcí, vzorců a hmoty“. Sousloví Mediální ekologie (anebo informační ekologie), prvně použité Raymondem Arlem v článku Media Ecology (Radical Software, 1971), je mnohoznačný termín, označující díla softwarového designu, nové archivační postupy, práci s metadaty či způsoby generování nových typů dokumentace a informace.</a:t>
            </a:r>
            <a:endParaRPr sz="1800"/>
          </a:p>
        </p:txBody>
      </p:sp>
      <p:sp>
        <p:nvSpPr>
          <p:cNvPr id="93" name="Google Shape;93;p19"/>
          <p:cNvSpPr txBox="1">
            <a:spLocks noGrp="1"/>
          </p:cNvSpPr>
          <p:nvPr>
            <p:ph type="ctrTitle"/>
          </p:nvPr>
        </p:nvSpPr>
        <p:spPr>
          <a:xfrm>
            <a:off x="311700" y="585100"/>
            <a:ext cx="8520600" cy="1155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400">
                <a:solidFill>
                  <a:schemeClr val="dk2"/>
                </a:solidFill>
              </a:rPr>
              <a:t>2. mediální ekologie, umění mediální ekologie a akustická ekologie</a:t>
            </a:r>
            <a:endParaRPr/>
          </a:p>
          <a:p>
            <a:pPr marL="0" lvl="0" indent="0" algn="ctr"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subTitle" idx="1"/>
          </p:nvPr>
        </p:nvSpPr>
        <p:spPr>
          <a:xfrm>
            <a:off x="311700" y="97897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a:t>Akustická ekologie</a:t>
            </a:r>
            <a:endParaRPr sz="1800"/>
          </a:p>
          <a:p>
            <a:pPr marL="0" lvl="0" indent="0" algn="l" rtl="0">
              <a:spcBef>
                <a:spcPts val="0"/>
              </a:spcBef>
              <a:spcAft>
                <a:spcPts val="0"/>
              </a:spcAft>
              <a:buNone/>
            </a:pPr>
            <a:endParaRPr sz="1800"/>
          </a:p>
          <a:p>
            <a:pPr marL="0" lvl="0" indent="0" algn="l" rtl="0">
              <a:lnSpc>
                <a:spcPct val="115000"/>
              </a:lnSpc>
              <a:spcBef>
                <a:spcPts val="0"/>
              </a:spcBef>
              <a:spcAft>
                <a:spcPts val="0"/>
              </a:spcAft>
              <a:buClr>
                <a:schemeClr val="dk1"/>
              </a:buClr>
              <a:buSzPts val="1100"/>
              <a:buFont typeface="Arial"/>
              <a:buNone/>
            </a:pPr>
            <a:r>
              <a:rPr lang="en-GB" sz="1800"/>
              <a:t>Akustickou ekologii jako obor založil Raymond Murray Schafer se svým výzkumným týmem na přelomu šedesátých a sedmdesátých let 20. století v kanadském Vancouveru jako část World Soundscape Project.</a:t>
            </a:r>
            <a:endParaRPr sz="1800"/>
          </a:p>
          <a:p>
            <a:pPr marL="0" lvl="0" indent="0" algn="l" rtl="0">
              <a:lnSpc>
                <a:spcPct val="115000"/>
              </a:lnSpc>
              <a:spcBef>
                <a:spcPts val="1600"/>
              </a:spcBef>
              <a:spcAft>
                <a:spcPts val="0"/>
              </a:spcAft>
              <a:buNone/>
            </a:pPr>
            <a:r>
              <a:rPr lang="en-GB" sz="1800"/>
              <a:t>Termín soundscape přinesl Raymond Murray Schafer, který jej definoval jako sonic environment (zvukové prostředí).</a:t>
            </a:r>
            <a:endParaRPr sz="1800"/>
          </a:p>
          <a:p>
            <a:pPr marL="0" lvl="0" indent="0" algn="l" rtl="0">
              <a:lnSpc>
                <a:spcPct val="115000"/>
              </a:lnSpc>
              <a:spcBef>
                <a:spcPts val="1600"/>
              </a:spcBef>
              <a:spcAft>
                <a:spcPts val="0"/>
              </a:spcAft>
              <a:buNone/>
            </a:pPr>
            <a:r>
              <a:rPr lang="en-GB" sz="1800"/>
              <a:t>Raymond Murray Schafer vnímá akustickou ekologii jako studium zvuků ve vztahu k životu a společnosti, snaží se akcentovat a užívat si křehkou rovnováhu mezi organismy a zvukovým prostředím.</a:t>
            </a:r>
            <a:endParaRPr sz="1800"/>
          </a:p>
          <a:p>
            <a:pPr marL="0" lvl="0" indent="0" algn="l" rtl="0">
              <a:spcBef>
                <a:spcPts val="0"/>
              </a:spcBef>
              <a:spcAft>
                <a:spcPts val="0"/>
              </a:spcAft>
              <a:buNone/>
            </a:pPr>
            <a:r>
              <a:rPr lang="en-GB" sz="1800" u="sng">
                <a:solidFill>
                  <a:schemeClr val="accent5"/>
                </a:solidFill>
                <a:hlinkClick r:id="rId3"/>
              </a:rPr>
              <a:t>https://www.nfb.ca/playlists/governor-general-awards-2009/viewing/listen/</a:t>
            </a:r>
            <a:endParaRPr sz="1800"/>
          </a:p>
        </p:txBody>
      </p:sp>
      <p:sp>
        <p:nvSpPr>
          <p:cNvPr id="99" name="Google Shape;99;p20"/>
          <p:cNvSpPr txBox="1">
            <a:spLocks noGrp="1"/>
          </p:cNvSpPr>
          <p:nvPr>
            <p:ph type="ctrTitle"/>
          </p:nvPr>
        </p:nvSpPr>
        <p:spPr>
          <a:xfrm>
            <a:off x="231950" y="186375"/>
            <a:ext cx="8520600" cy="79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2. mediální ekologie, umění mediální ekologie a akustická ekologie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1"/>
          <p:cNvSpPr txBox="1">
            <a:spLocks noGrp="1"/>
          </p:cNvSpPr>
          <p:nvPr>
            <p:ph type="subTitle" idx="1"/>
          </p:nvPr>
        </p:nvSpPr>
        <p:spPr>
          <a:xfrm>
            <a:off x="221800" y="148582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Field recordings</a:t>
            </a:r>
            <a:endParaRPr/>
          </a:p>
          <a:p>
            <a:pPr marL="0" lvl="0" indent="0" algn="l" rtl="0">
              <a:spcBef>
                <a:spcPts val="0"/>
              </a:spcBef>
              <a:spcAft>
                <a:spcPts val="0"/>
              </a:spcAft>
              <a:buNone/>
            </a:pPr>
            <a:r>
              <a:rPr lang="en-GB"/>
              <a:t>Více na </a:t>
            </a:r>
            <a:r>
              <a:rPr lang="en-GB" sz="2400" u="sng">
                <a:solidFill>
                  <a:schemeClr val="hlink"/>
                </a:solidFill>
                <a:hlinkClick r:id="rId3"/>
              </a:rPr>
              <a:t>https://www.advojka.cz/archiv/2013/9/fonografie</a:t>
            </a:r>
            <a:endParaRPr sz="2400"/>
          </a:p>
          <a:p>
            <a:pPr marL="0" lvl="0" indent="0" algn="l" rtl="0">
              <a:spcBef>
                <a:spcPts val="0"/>
              </a:spcBef>
              <a:spcAft>
                <a:spcPts val="0"/>
              </a:spcAft>
              <a:buNone/>
            </a:pPr>
            <a:endParaRPr/>
          </a:p>
        </p:txBody>
      </p:sp>
      <p:sp>
        <p:nvSpPr>
          <p:cNvPr id="105" name="Google Shape;105;p21"/>
          <p:cNvSpPr txBox="1">
            <a:spLocks noGrp="1"/>
          </p:cNvSpPr>
          <p:nvPr>
            <p:ph type="ctrTitle"/>
          </p:nvPr>
        </p:nvSpPr>
        <p:spPr>
          <a:xfrm>
            <a:off x="221800" y="209725"/>
            <a:ext cx="8520600" cy="1029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GB" sz="2400">
                <a:solidFill>
                  <a:schemeClr val="dk2"/>
                </a:solidFill>
              </a:rPr>
              <a:t>3. field recordings/fonografie/terénní nahrávky a hledisko autorství</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1340</Words>
  <Application>Microsoft Office PowerPoint</Application>
  <PresentationFormat>Předvádění na obrazovce (16:9)</PresentationFormat>
  <Paragraphs>94</Paragraphs>
  <Slides>17</Slides>
  <Notes>17</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Simple Light</vt:lpstr>
      <vt:lpstr>IM142 Metody studia audiokultur: teorie a praxe </vt:lpstr>
      <vt:lpstr>1. audiokultura, soundscape a sound studies </vt:lpstr>
      <vt:lpstr>1. audiokultura, soundscape a sound studies</vt:lpstr>
      <vt:lpstr>1. audiokultura, soundscape a sound studies</vt:lpstr>
      <vt:lpstr>2. mediální ekologie, umění mediální ekologie a akustická ekologie</vt:lpstr>
      <vt:lpstr>2. mediální ekologie, umění mediální ekologie a akustická ekologie </vt:lpstr>
      <vt:lpstr>2. mediální ekologie, umění mediální ekologie a akustická ekologie </vt:lpstr>
      <vt:lpstr>2. mediální ekologie, umění mediální ekologie a akustická ekologie</vt:lpstr>
      <vt:lpstr>3. field recordings/fonografie/terénní nahrávky a hledisko autorství</vt:lpstr>
      <vt:lpstr>4. oral history</vt:lpstr>
      <vt:lpstr>5. aural history</vt:lpstr>
      <vt:lpstr>6. možnosti prezentace zvukového světa: zvukové umění v tradičních prostorech pro provozování hudby, v galerijním prostoru</vt:lpstr>
      <vt:lpstr>7. sound art, radioart</vt:lpstr>
      <vt:lpstr>7. sound art, radioart</vt:lpstr>
      <vt:lpstr>Součástí hodin bude vystoupení hostů z oboru</vt:lpstr>
      <vt:lpstr>Kde lze něco takového studovat</vt:lpstr>
      <vt:lpstr>Ukázky zvukových děl, projektů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IM142 Metody studia audiokultur: teorie a praxe </dc:title>
  <cp:lastModifiedBy>Johánek Filip Ext.</cp:lastModifiedBy>
  <cp:revision>2</cp:revision>
  <dcterms:modified xsi:type="dcterms:W3CDTF">2019-09-29T14:58:40Z</dcterms:modified>
</cp:coreProperties>
</file>