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57" r:id="rId6"/>
    <p:sldId id="262" r:id="rId7"/>
    <p:sldId id="266" r:id="rId8"/>
    <p:sldId id="267" r:id="rId9"/>
    <p:sldId id="268" r:id="rId10"/>
    <p:sldId id="269" r:id="rId11"/>
    <p:sldId id="271" r:id="rId12"/>
    <p:sldId id="272" r:id="rId13"/>
    <p:sldId id="275" r:id="rId14"/>
    <p:sldId id="270" r:id="rId15"/>
    <p:sldId id="273" r:id="rId16"/>
    <p:sldId id="274" r:id="rId17"/>
    <p:sldId id="263" r:id="rId18"/>
    <p:sldId id="276" r:id="rId19"/>
    <p:sldId id="277" r:id="rId20"/>
    <p:sldId id="278" r:id="rId21"/>
    <p:sldId id="279" r:id="rId22"/>
    <p:sldId id="280" r:id="rId23"/>
    <p:sldId id="283" r:id="rId24"/>
    <p:sldId id="285" r:id="rId25"/>
    <p:sldId id="286" r:id="rId26"/>
    <p:sldId id="28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4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3406F9-E90F-47D7-9565-AA60A4B658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80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6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4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4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6B72-7F89-4E4B-83C1-2EB764B56AF6}" type="datetimeFigureOut">
              <a:rPr lang="cs-CZ" smtClean="0"/>
              <a:t>09.10.2019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standingduchamp.com/" TargetMode="External"/><Relationship Id="rId2" Type="http://schemas.openxmlformats.org/officeDocument/2006/relationships/hyperlink" Target="https://www.youtube.com/watch?v=hBbbrSydH9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e1zadTC8" TargetMode="External"/><Relationship Id="rId2" Type="http://schemas.openxmlformats.org/officeDocument/2006/relationships/hyperlink" Target="https://www.youtube.com/watch?v=tqySnbbyB2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6900695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1771874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NEW MEDIA ART </a:t>
            </a:r>
            <a:r>
              <a:rPr lang="en-US" b="1" dirty="0">
                <a:latin typeface="Arial Black" panose="020B0A04020102020204" pitchFamily="34" charset="0"/>
              </a:rPr>
              <a:t>OBSESSIONS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8" y="2587129"/>
            <a:ext cx="2120401" cy="2828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56" y="2587129"/>
            <a:ext cx="2341320" cy="273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1999" y="5611545"/>
            <a:ext cx="247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= Toužící stroj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7601" y="5638327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Popravčí aparát = Trpící stroj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234" y="2277795"/>
            <a:ext cx="3480365" cy="30453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50629" y="5611545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Turingův</a:t>
            </a:r>
            <a:r>
              <a:rPr lang="cs-CZ" b="1" dirty="0"/>
              <a:t> stroj = Mládenecký stroj</a:t>
            </a:r>
          </a:p>
        </p:txBody>
      </p:sp>
    </p:spTree>
    <p:extLst>
      <p:ext uri="{BB962C8B-B14F-4D97-AF65-F5344CB8AC3E}">
        <p14:creationId xmlns:p14="http://schemas.microsoft.com/office/powerpoint/2010/main" val="30376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b="1" dirty="0"/>
              <a:t>Harald </a:t>
            </a:r>
            <a:r>
              <a:rPr lang="cs-CZ" b="1" dirty="0" err="1"/>
              <a:t>Szeemann</a:t>
            </a:r>
            <a:r>
              <a:rPr lang="cs-CZ" b="1" dirty="0"/>
              <a:t>: </a:t>
            </a:r>
            <a:r>
              <a:rPr lang="cs-CZ" b="1" i="1" dirty="0" err="1"/>
              <a:t>Le</a:t>
            </a:r>
            <a:r>
              <a:rPr lang="cs-CZ" b="1" i="1" dirty="0"/>
              <a:t> </a:t>
            </a:r>
            <a:r>
              <a:rPr lang="cs-CZ" b="1" i="1" dirty="0" err="1"/>
              <a:t>Machine</a:t>
            </a:r>
            <a:r>
              <a:rPr lang="cs-CZ" b="1" i="1" dirty="0"/>
              <a:t> </a:t>
            </a:r>
            <a:r>
              <a:rPr lang="cs-CZ" b="1" i="1" dirty="0" err="1"/>
              <a:t>Celibi</a:t>
            </a:r>
            <a:r>
              <a:rPr lang="cs-CZ" b="1" i="1" dirty="0"/>
              <a:t> /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Bachelor</a:t>
            </a:r>
            <a:r>
              <a:rPr lang="cs-CZ" b="1" i="1" dirty="0"/>
              <a:t> </a:t>
            </a:r>
            <a:r>
              <a:rPr lang="cs-CZ" b="1" i="1" dirty="0" err="1"/>
              <a:t>Machines</a:t>
            </a:r>
            <a:r>
              <a:rPr lang="cs-CZ" b="1" dirty="0"/>
              <a:t>, 1975 (výstava)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dirty="0"/>
              <a:t>„</a:t>
            </a:r>
            <a:r>
              <a:rPr lang="en-US" sz="2000" dirty="0"/>
              <a:t>In 1975, Harald </a:t>
            </a:r>
            <a:r>
              <a:rPr lang="en-US" sz="2000" dirty="0" err="1"/>
              <a:t>Szeemann</a:t>
            </a:r>
            <a:r>
              <a:rPr lang="en-US" sz="2000" dirty="0"/>
              <a:t> curated </a:t>
            </a:r>
            <a:r>
              <a:rPr lang="en-US" sz="2000" b="1" dirty="0"/>
              <a:t>Le </a:t>
            </a:r>
            <a:r>
              <a:rPr lang="en-US" sz="2000" b="1" dirty="0" err="1"/>
              <a:t>Macchine</a:t>
            </a:r>
            <a:r>
              <a:rPr lang="en-US" sz="2000" b="1" dirty="0"/>
              <a:t> </a:t>
            </a:r>
            <a:r>
              <a:rPr lang="en-US" sz="2000" b="1" dirty="0" err="1"/>
              <a:t>Celibi</a:t>
            </a:r>
            <a:r>
              <a:rPr lang="en-US" sz="2000" b="1" dirty="0"/>
              <a:t> / The Bachelor Machines </a:t>
            </a:r>
            <a:r>
              <a:rPr lang="en-US" sz="2000" dirty="0"/>
              <a:t>a traveling exhibition that placed Duchamp at its center while discussing sources as diverse as Franz Kafka, Raymond </a:t>
            </a:r>
            <a:r>
              <a:rPr lang="en-US" sz="2000" dirty="0" err="1"/>
              <a:t>Roussel</a:t>
            </a:r>
            <a:r>
              <a:rPr lang="en-US" sz="2000" dirty="0"/>
              <a:t> and Alfred </a:t>
            </a:r>
            <a:r>
              <a:rPr lang="en-US" sz="2000" dirty="0" err="1"/>
              <a:t>Jarry</a:t>
            </a:r>
            <a:r>
              <a:rPr lang="en-US" sz="2000" dirty="0"/>
              <a:t>, in whose work </a:t>
            </a:r>
            <a:r>
              <a:rPr lang="en-US" sz="2000" dirty="0" err="1"/>
              <a:t>Szeemann</a:t>
            </a:r>
            <a:r>
              <a:rPr lang="en-US" sz="2000" dirty="0"/>
              <a:t> wrote that machines stand for “the omnipotence of </a:t>
            </a:r>
            <a:r>
              <a:rPr lang="en-US" sz="2000" b="1" dirty="0"/>
              <a:t>eroticism</a:t>
            </a:r>
            <a:r>
              <a:rPr lang="en-US" sz="2000" dirty="0"/>
              <a:t> and </a:t>
            </a:r>
            <a:r>
              <a:rPr lang="en-US" sz="2000" b="1" dirty="0"/>
              <a:t>its negation</a:t>
            </a:r>
            <a:r>
              <a:rPr lang="en-US" sz="2000" dirty="0"/>
              <a:t>, for </a:t>
            </a:r>
            <a:r>
              <a:rPr lang="en-US" sz="2000" b="1" dirty="0"/>
              <a:t>death and immortality</a:t>
            </a:r>
            <a:r>
              <a:rPr lang="en-US" sz="2000" dirty="0"/>
              <a:t>, for </a:t>
            </a:r>
            <a:r>
              <a:rPr lang="en-US" sz="2000" b="1" dirty="0"/>
              <a:t>torture and Disneyland</a:t>
            </a:r>
            <a:r>
              <a:rPr lang="en-US" sz="2000" dirty="0"/>
              <a:t>, for </a:t>
            </a:r>
            <a:r>
              <a:rPr lang="en-US" sz="2000" b="1" dirty="0"/>
              <a:t>fall and resurrection</a:t>
            </a:r>
            <a:r>
              <a:rPr lang="en-US" sz="2000" dirty="0"/>
              <a:t>.</a:t>
            </a:r>
            <a:r>
              <a:rPr lang="cs-CZ" sz="20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846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83" y="2294938"/>
            <a:ext cx="2718298" cy="37339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171" y="18673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Harald </a:t>
            </a:r>
            <a:r>
              <a:rPr lang="cs-CZ" sz="2000" b="1" dirty="0" err="1"/>
              <a:t>Szeemann</a:t>
            </a:r>
            <a:r>
              <a:rPr lang="cs-CZ" sz="2000" b="1" dirty="0"/>
              <a:t>: </a:t>
            </a:r>
            <a:r>
              <a:rPr lang="cs-CZ" sz="2000" b="1" i="1" dirty="0" err="1"/>
              <a:t>Le</a:t>
            </a:r>
            <a:r>
              <a:rPr lang="cs-CZ" sz="2000" b="1" i="1" dirty="0"/>
              <a:t> </a:t>
            </a:r>
            <a:r>
              <a:rPr lang="cs-CZ" sz="2000" b="1" i="1" dirty="0" err="1"/>
              <a:t>Macchine</a:t>
            </a:r>
            <a:r>
              <a:rPr lang="cs-CZ" sz="2000" b="1" i="1" dirty="0"/>
              <a:t> </a:t>
            </a:r>
            <a:r>
              <a:rPr lang="cs-CZ" sz="2000" b="1" i="1" dirty="0" err="1"/>
              <a:t>Celibi</a:t>
            </a:r>
            <a:r>
              <a:rPr lang="cs-CZ" sz="2000" b="1" i="1" dirty="0"/>
              <a:t> / </a:t>
            </a:r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/>
              <a:t>Bachelor</a:t>
            </a:r>
            <a:r>
              <a:rPr lang="cs-CZ" sz="2000" b="1" i="1" dirty="0"/>
              <a:t> </a:t>
            </a:r>
            <a:r>
              <a:rPr lang="cs-CZ" sz="2000" b="1" i="1" dirty="0" err="1"/>
              <a:t>Machines</a:t>
            </a:r>
            <a:r>
              <a:rPr lang="cs-CZ" sz="2000" b="1" dirty="0"/>
              <a:t>, 1975 (výstava)</a:t>
            </a:r>
            <a:endParaRPr lang="cs-CZ" sz="2000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62" y="2468311"/>
            <a:ext cx="4295238" cy="32190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2329" y="5687359"/>
            <a:ext cx="3501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Raymond </a:t>
            </a:r>
            <a:r>
              <a:rPr lang="cs-CZ" sz="2000" dirty="0" err="1"/>
              <a:t>Russel</a:t>
            </a:r>
            <a:r>
              <a:rPr lang="cs-CZ" sz="2000" dirty="0"/>
              <a:t>: </a:t>
            </a:r>
            <a:r>
              <a:rPr lang="cs-CZ" sz="2000" dirty="0" err="1"/>
              <a:t>Locus</a:t>
            </a:r>
            <a:r>
              <a:rPr lang="cs-CZ" sz="2000" dirty="0"/>
              <a:t> </a:t>
            </a:r>
            <a:r>
              <a:rPr lang="cs-CZ" sz="2000" dirty="0" err="1"/>
              <a:t>Solus</a:t>
            </a:r>
            <a:r>
              <a:rPr lang="cs-CZ" sz="2000" dirty="0"/>
              <a:t> / </a:t>
            </a:r>
          </a:p>
          <a:p>
            <a:r>
              <a:rPr lang="cs-CZ" sz="2000" dirty="0"/>
              <a:t>Jacques </a:t>
            </a:r>
            <a:r>
              <a:rPr lang="cs-CZ" sz="2000" dirty="0" err="1"/>
              <a:t>Carelman</a:t>
            </a:r>
            <a:r>
              <a:rPr lang="cs-CZ" sz="2000" dirty="0"/>
              <a:t>: </a:t>
            </a:r>
            <a:r>
              <a:rPr lang="cs-CZ" sz="2000" dirty="0" err="1"/>
              <a:t>Le</a:t>
            </a:r>
            <a:r>
              <a:rPr lang="cs-CZ" sz="2000" dirty="0"/>
              <a:t> Diamant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0" y="2391625"/>
            <a:ext cx="2136578" cy="3219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2800" y="5687359"/>
            <a:ext cx="25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Franz Kafka: V kárném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8" y="2391625"/>
            <a:ext cx="2383856" cy="31807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flipH="1">
            <a:off x="55581" y="568735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Marcel </a:t>
            </a:r>
            <a:r>
              <a:rPr lang="cs-CZ" dirty="0" err="1"/>
              <a:t>Duchamp</a:t>
            </a:r>
            <a:r>
              <a:rPr lang="cs-CZ" dirty="0"/>
              <a:t>: Velké sklo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01804" y="6028862"/>
            <a:ext cx="26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</a:t>
            </a:r>
          </a:p>
        </p:txBody>
      </p:sp>
    </p:spTree>
    <p:extLst>
      <p:ext uri="{BB962C8B-B14F-4D97-AF65-F5344CB8AC3E}">
        <p14:creationId xmlns:p14="http://schemas.microsoft.com/office/powerpoint/2010/main" val="317822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Popis Velkého skla</a:t>
            </a:r>
            <a:endParaRPr lang="cs-CZ" b="1" dirty="0">
              <a:hlinkClick r:id="rId2"/>
            </a:endParaRP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hBbbrSydH90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Animace Velkého skla</a:t>
            </a:r>
          </a:p>
          <a:p>
            <a:r>
              <a:rPr lang="cs-CZ" dirty="0">
                <a:hlinkClick r:id="rId3"/>
              </a:rPr>
              <a:t>http://</a:t>
            </a:r>
            <a:r>
              <a:rPr lang="cs-CZ" dirty="0" err="1">
                <a:hlinkClick r:id="rId3"/>
              </a:rPr>
              <a:t>www.understandingduchamp.com</a:t>
            </a:r>
            <a:r>
              <a:rPr lang="cs-CZ" dirty="0">
                <a:hlinkClick r:id="rId3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79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1030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7702" y="2993572"/>
            <a:ext cx="613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jako FOTOGRAFIE / INDEX (R. Kraus)</a:t>
            </a:r>
            <a:r>
              <a:rPr lang="cs-CZ" dirty="0"/>
              <a:t>.</a:t>
            </a:r>
          </a:p>
          <a:p>
            <a:r>
              <a:rPr lang="cs-CZ" dirty="0"/>
              <a:t>Tzn.: Velké sklo jako obraz-index.</a:t>
            </a:r>
          </a:p>
          <a:p>
            <a:r>
              <a:rPr lang="cs-CZ" dirty="0"/>
              <a:t>Inspirace: Roland </a:t>
            </a:r>
            <a:r>
              <a:rPr lang="cs-CZ" dirty="0" err="1"/>
              <a:t>Barthes</a:t>
            </a:r>
            <a:r>
              <a:rPr lang="cs-CZ" dirty="0"/>
              <a:t>: Světlá komora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800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783020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Marcel </a:t>
            </a:r>
            <a:r>
              <a:rPr lang="cs-CZ" dirty="0" err="1">
                <a:latin typeface="Arial Black" panose="020B0A04020102020204" pitchFamily="34" charset="0"/>
              </a:rPr>
              <a:t>Duchamp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Marcel Duchamp (1887-1968) 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a) dadaismus, surrealismus…</a:t>
            </a:r>
          </a:p>
          <a:p>
            <a:pPr marL="0" indent="0">
              <a:buNone/>
            </a:pPr>
            <a:r>
              <a:rPr lang="cs-CZ" dirty="0"/>
              <a:t>b) přesunul pozornost od předmětu ke konceptu (</a:t>
            </a:r>
            <a:r>
              <a:rPr lang="cs-CZ" b="1" dirty="0"/>
              <a:t>mimo retinální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c) přišel s </a:t>
            </a:r>
            <a:r>
              <a:rPr lang="cs-CZ" b="1" dirty="0" err="1"/>
              <a:t>readymades</a:t>
            </a:r>
            <a:r>
              <a:rPr lang="cs-CZ" dirty="0"/>
              <a:t> – mírně modifikovanými předměty všedního života jako um. díly: </a:t>
            </a:r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tqySnbbyB2U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d) pracoval s </a:t>
            </a:r>
            <a:r>
              <a:rPr lang="cs-CZ" b="1" dirty="0" err="1"/>
              <a:t>mixed</a:t>
            </a:r>
            <a:r>
              <a:rPr lang="cs-CZ" b="1" dirty="0"/>
              <a:t> media </a:t>
            </a:r>
            <a:r>
              <a:rPr lang="cs-CZ" dirty="0"/>
              <a:t>(Velké sklo: Fermež, Drát, Olejová barva, Fólie)</a:t>
            </a:r>
          </a:p>
          <a:p>
            <a:pPr marL="0" indent="0">
              <a:buNone/>
            </a:pPr>
            <a:r>
              <a:rPr lang="cs-CZ" dirty="0"/>
              <a:t>e) jeho </a:t>
            </a:r>
            <a:r>
              <a:rPr lang="en-GB" b="1" dirty="0" err="1"/>
              <a:t>rotoreliéfy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uváděny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mediální</a:t>
            </a:r>
            <a:r>
              <a:rPr lang="en-GB" dirty="0"/>
              <a:t>, </a:t>
            </a:r>
            <a:r>
              <a:rPr lang="en-GB" dirty="0" err="1"/>
              <a:t>interaktivní</a:t>
            </a:r>
            <a:r>
              <a:rPr lang="en-GB" dirty="0"/>
              <a:t> </a:t>
            </a:r>
            <a:r>
              <a:rPr lang="en-GB" dirty="0" err="1"/>
              <a:t>díla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</a:t>
            </a:r>
            <a:r>
              <a:rPr lang="cs-CZ" dirty="0" err="1">
                <a:hlinkClick r:id="rId3"/>
              </a:rPr>
              <a:t>www.youtube.com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watch?v</a:t>
            </a:r>
            <a:r>
              <a:rPr lang="cs-CZ" dirty="0">
                <a:hlinkClick r:id="rId3"/>
              </a:rPr>
              <a:t>=</a:t>
            </a:r>
            <a:r>
              <a:rPr lang="cs-CZ" dirty="0" err="1">
                <a:hlinkClick r:id="rId3"/>
              </a:rPr>
              <a:t>Q0Be1zadTC8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824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51" y="0"/>
            <a:ext cx="511684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1809619"/>
            <a:ext cx="1498941" cy="11237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95058" y="5269639"/>
            <a:ext cx="333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Shigeko</a:t>
            </a:r>
            <a:r>
              <a:rPr lang="cs-CZ" b="1" dirty="0"/>
              <a:t> </a:t>
            </a:r>
            <a:r>
              <a:rPr lang="cs-CZ" b="1" dirty="0" err="1"/>
              <a:t>Kubota</a:t>
            </a:r>
            <a:r>
              <a:rPr lang="cs-CZ" b="1" dirty="0"/>
              <a:t>: </a:t>
            </a:r>
          </a:p>
          <a:p>
            <a:r>
              <a:rPr lang="it-IT" b="1" i="1" dirty="0"/>
              <a:t>Duchampiana: Nude Descending </a:t>
            </a:r>
            <a:r>
              <a:rPr lang="it-IT" b="1" dirty="0"/>
              <a:t>a Staircase</a:t>
            </a:r>
            <a:r>
              <a:rPr lang="cs-CZ" b="1" dirty="0"/>
              <a:t>, 1976-1991</a:t>
            </a:r>
            <a:endParaRPr lang="it-IT" b="1" dirty="0"/>
          </a:p>
        </p:txBody>
      </p:sp>
      <p:sp>
        <p:nvSpPr>
          <p:cNvPr id="7" name="Obdélník 6"/>
          <p:cNvSpPr/>
          <p:nvPr/>
        </p:nvSpPr>
        <p:spPr>
          <a:xfrm>
            <a:off x="3059925" y="3059668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vimeo.com</a:t>
            </a:r>
            <a:r>
              <a:rPr lang="cs-CZ" dirty="0">
                <a:hlinkClick r:id="rId4"/>
              </a:rPr>
              <a:t>/269006950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837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708" y="1549174"/>
            <a:ext cx="1950062" cy="2119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17954" y="3951906"/>
            <a:ext cx="4124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Vuc</a:t>
            </a:r>
            <a:r>
              <a:rPr lang="cs-CZ" dirty="0"/>
              <a:t> </a:t>
            </a:r>
            <a:r>
              <a:rPr lang="cs-CZ" dirty="0" err="1"/>
              <a:t>Cosic</a:t>
            </a:r>
            <a:r>
              <a:rPr lang="cs-CZ" dirty="0"/>
              <a:t>: </a:t>
            </a:r>
            <a:r>
              <a:rPr lang="en-US" i="1" dirty="0"/>
              <a:t>history of art for airports</a:t>
            </a:r>
            <a:r>
              <a:rPr lang="cs-CZ" i="1" dirty="0"/>
              <a:t>, </a:t>
            </a:r>
            <a:r>
              <a:rPr lang="cs-CZ" dirty="0"/>
              <a:t>1997</a:t>
            </a:r>
          </a:p>
          <a:p>
            <a:r>
              <a:rPr lang="cs-CZ" dirty="0"/>
              <a:t>http://</a:t>
            </a:r>
            <a:r>
              <a:rPr lang="cs-CZ" dirty="0" err="1"/>
              <a:t>archive.rhizome.org</a:t>
            </a:r>
            <a:r>
              <a:rPr lang="cs-CZ" dirty="0"/>
              <a:t>/</a:t>
            </a:r>
            <a:r>
              <a:rPr lang="cs-CZ" dirty="0" err="1"/>
              <a:t>artbase</a:t>
            </a:r>
            <a:r>
              <a:rPr lang="cs-CZ" dirty="0"/>
              <a:t>/1725/</a:t>
            </a:r>
          </a:p>
        </p:txBody>
      </p:sp>
    </p:spTree>
    <p:extLst>
      <p:ext uri="{BB962C8B-B14F-4D97-AF65-F5344CB8AC3E}">
        <p14:creationId xmlns:p14="http://schemas.microsoft.com/office/powerpoint/2010/main" val="144982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má podle </a:t>
            </a:r>
            <a:r>
              <a:rPr lang="cs-CZ" dirty="0" err="1"/>
              <a:t>Huhtama</a:t>
            </a:r>
            <a:r>
              <a:rPr lang="cs-CZ" dirty="0"/>
              <a:t> dva hlavní cíle: </a:t>
            </a:r>
          </a:p>
          <a:p>
            <a:pPr marL="0" lvl="0" indent="0">
              <a:buNone/>
            </a:pPr>
            <a:r>
              <a:rPr lang="cs-CZ" dirty="0"/>
              <a:t>1. Studium cyklicky se objevujících prvků a motivů ovlivňujících vývoj mediální kultury.</a:t>
            </a:r>
          </a:p>
          <a:p>
            <a:pPr marL="0" lvl="0" indent="0">
              <a:buNone/>
            </a:pPr>
            <a:r>
              <a:rPr lang="cs-CZ" dirty="0"/>
              <a:t>2. Odkrývání způsobů, jakými tyto diskursivní tradice a formace byly </a:t>
            </a:r>
            <a:r>
              <a:rPr lang="cs-CZ" dirty="0" err="1"/>
              <a:t>imprintovány</a:t>
            </a:r>
            <a:r>
              <a:rPr lang="cs-CZ" dirty="0"/>
              <a:t> do konkrétních médií a systémů v různých kulturních kontextech.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100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Roy </a:t>
            </a:r>
            <a:r>
              <a:rPr lang="cs-CZ" altLang="cs-CZ" b="1" dirty="0" err="1">
                <a:cs typeface="Times New Roman" panose="02020603050405020304" pitchFamily="18" charset="0"/>
              </a:rPr>
              <a:t>Ascott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Is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There</a:t>
            </a:r>
            <a:r>
              <a:rPr lang="cs-CZ" altLang="cs-CZ" i="1" dirty="0">
                <a:cs typeface="Times New Roman" panose="02020603050405020304" pitchFamily="18" charset="0"/>
              </a:rPr>
              <a:t> Love in </a:t>
            </a:r>
            <a:r>
              <a:rPr lang="cs-CZ" altLang="cs-CZ" i="1" dirty="0" err="1">
                <a:cs typeface="Times New Roman" panose="02020603050405020304" pitchFamily="18" charset="0"/>
              </a:rPr>
              <a:t>the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Telematic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Embrace</a:t>
            </a:r>
            <a:r>
              <a:rPr lang="cs-CZ" altLang="cs-CZ" i="1" dirty="0">
                <a:cs typeface="Times New Roman" panose="02020603050405020304" pitchFamily="18" charset="0"/>
              </a:rPr>
              <a:t>? </a:t>
            </a:r>
            <a:r>
              <a:rPr lang="cs-CZ" altLang="cs-CZ" dirty="0">
                <a:cs typeface="Times New Roman" panose="02020603050405020304" pitchFamily="18" charset="0"/>
              </a:rPr>
              <a:t>(1990)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Love-</a:t>
            </a:r>
            <a:r>
              <a:rPr lang="cs-CZ" altLang="cs-CZ" b="1" dirty="0" err="1">
                <a:cs typeface="Times New Roman" panose="02020603050405020304" pitchFamily="18" charset="0"/>
              </a:rPr>
              <a:t>Code</a:t>
            </a:r>
            <a:r>
              <a:rPr lang="cs-CZ" altLang="cs-CZ" b="1" dirty="0">
                <a:cs typeface="Times New Roman" panose="02020603050405020304" pitchFamily="18" charset="0"/>
              </a:rPr>
              <a:t> (1962)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121"/>
            <a:ext cx="10112829" cy="4424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008" y="0"/>
            <a:ext cx="1633583" cy="22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25285" y="5914349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www.fondation-langlois.org</a:t>
            </a:r>
            <a:r>
              <a:rPr lang="cs-CZ" dirty="0"/>
              <a:t>/</a:t>
            </a:r>
            <a:r>
              <a:rPr lang="cs-CZ" dirty="0" err="1"/>
              <a:t>html</a:t>
            </a:r>
            <a:r>
              <a:rPr lang="cs-CZ" dirty="0"/>
              <a:t>/e/</a:t>
            </a:r>
            <a:r>
              <a:rPr lang="cs-CZ" dirty="0" err="1"/>
              <a:t>page.php?NumPage</a:t>
            </a:r>
            <a:r>
              <a:rPr lang="cs-CZ" dirty="0"/>
              <a:t>=541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64" y="1771650"/>
            <a:ext cx="3234149" cy="45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0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37656" y="593359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Interactive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Paper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Systems“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Sonia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Sheridan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462523"/>
            <a:ext cx="1760656" cy="245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95" y="2337019"/>
            <a:ext cx="2956632" cy="3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6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05543" y="5715876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>
                <a:latin typeface="Arial" panose="020B0604020202020204" pitchFamily="34" charset="0"/>
              </a:rPr>
              <a:t>SEEK</a:t>
            </a:r>
            <a:r>
              <a:rPr lang="cs-CZ" altLang="cs-CZ" b="1" i="1" dirty="0">
                <a:latin typeface="Arial" panose="020B0604020202020204" pitchFamily="34" charset="0"/>
              </a:rPr>
              <a:t>,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Nicholas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Negroponte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1894111"/>
            <a:ext cx="2982685" cy="4161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4" y="2659216"/>
            <a:ext cx="3009966" cy="295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12" y="2659216"/>
            <a:ext cx="2952175" cy="29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61449"/>
            <a:ext cx="4457206" cy="4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nline obrázek 3"/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752600"/>
            <a:ext cx="3444186" cy="206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5" y="3941484"/>
            <a:ext cx="3444186" cy="26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8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238" y="1787781"/>
            <a:ext cx="2757859" cy="3463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09" y="1979290"/>
            <a:ext cx="2846888" cy="3147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6" y="1979290"/>
            <a:ext cx="4260936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6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197" y="1674364"/>
            <a:ext cx="3246864" cy="4077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1674364"/>
            <a:ext cx="3767797" cy="40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03" y="1711740"/>
            <a:ext cx="4040451" cy="40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se věnuje studiu </a:t>
            </a:r>
            <a:r>
              <a:rPr lang="cs-CZ" b="1" dirty="0" err="1"/>
              <a:t>TOPOI</a:t>
            </a:r>
            <a:r>
              <a:rPr lang="cs-CZ" dirty="0"/>
              <a:t> (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communes</a:t>
            </a:r>
            <a:r>
              <a:rPr lang="cs-CZ" dirty="0"/>
              <a:t>, formule)</a:t>
            </a:r>
          </a:p>
          <a:p>
            <a:pPr marL="0" indent="0">
              <a:buNone/>
            </a:pPr>
            <a:r>
              <a:rPr lang="cs-CZ" dirty="0"/>
              <a:t>Hodrová, s. 737: </a:t>
            </a:r>
            <a:endParaRPr lang="en-US" dirty="0"/>
          </a:p>
          <a:p>
            <a:pPr marL="0" indent="0">
              <a:buNone/>
            </a:pPr>
            <a:r>
              <a:rPr lang="cs-CZ" dirty="0" err="1"/>
              <a:t>Toposem</a:t>
            </a:r>
            <a:r>
              <a:rPr lang="cs-CZ" dirty="0"/>
              <a:t> (…) </a:t>
            </a:r>
            <a:r>
              <a:rPr lang="en-US" dirty="0"/>
              <a:t>[je] </a:t>
            </a:r>
            <a:r>
              <a:rPr lang="cs-CZ" dirty="0"/>
              <a:t>motiv</a:t>
            </a:r>
            <a:r>
              <a:rPr lang="en-US" dirty="0"/>
              <a:t> (…) </a:t>
            </a:r>
            <a:r>
              <a:rPr lang="cs-CZ" dirty="0"/>
              <a:t>pouze motiv svou podstatou intertextový. Ernst Robert </a:t>
            </a:r>
            <a:r>
              <a:rPr lang="cs-CZ" dirty="0" err="1"/>
              <a:t>Curtius</a:t>
            </a:r>
            <a:r>
              <a:rPr lang="cs-CZ" dirty="0"/>
              <a:t> v knize </a:t>
            </a:r>
            <a:r>
              <a:rPr lang="cs-CZ" i="1" dirty="0"/>
              <a:t>Evropská literatura a latinský středověk</a:t>
            </a:r>
            <a:r>
              <a:rPr lang="cs-CZ" dirty="0"/>
              <a:t> (1948) užívá termínu </a:t>
            </a:r>
            <a:r>
              <a:rPr lang="cs-CZ" dirty="0" err="1"/>
              <a:t>topos</a:t>
            </a:r>
            <a:r>
              <a:rPr lang="cs-CZ" dirty="0"/>
              <a:t> jednak pro opakované formule (např. hledaná skromnost v úvodu řečnického projevu), pro určitý způsob pojetí světa a místa („svět naruby“, svět jako divadlo, svět jako kniha,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amoneus</a:t>
            </a:r>
            <a:r>
              <a:rPr lang="cs-CZ" dirty="0"/>
              <a:t> (šťastné místo)), dále pak pro tradiční dvojice postav (chlapec a střelec), pro metafory spjaté s plavbou, jídlem, částmi těla, tedy, </a:t>
            </a:r>
            <a:r>
              <a:rPr lang="en-US" dirty="0"/>
              <a:t>…, </a:t>
            </a:r>
            <a:r>
              <a:rPr lang="cs-CZ" dirty="0"/>
              <a:t>pro značně různé motivy – od </a:t>
            </a:r>
            <a:r>
              <a:rPr lang="cs-CZ" b="1" dirty="0"/>
              <a:t>motivů-řečnických formulí </a:t>
            </a:r>
            <a:r>
              <a:rPr lang="cs-CZ" dirty="0"/>
              <a:t>po </a:t>
            </a:r>
            <a:r>
              <a:rPr lang="cs-CZ" b="1" dirty="0"/>
              <a:t>motivy-koncepty světa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TOPOI je </a:t>
            </a:r>
            <a:r>
              <a:rPr lang="cs-CZ" b="1" dirty="0"/>
              <a:t>čímsi před dílem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cs-CZ" dirty="0"/>
              <a:t>Typickým rysem </a:t>
            </a:r>
            <a:r>
              <a:rPr lang="cs-CZ" dirty="0" err="1"/>
              <a:t>topoi</a:t>
            </a:r>
            <a:r>
              <a:rPr lang="cs-CZ" dirty="0"/>
              <a:t> je opakovanost.(Hodrová, s. 740)</a:t>
            </a:r>
          </a:p>
        </p:txBody>
      </p:sp>
    </p:spTree>
    <p:extLst>
      <p:ext uri="{BB962C8B-B14F-4D97-AF65-F5344CB8AC3E}">
        <p14:creationId xmlns:p14="http://schemas.microsoft.com/office/powerpoint/2010/main" val="171816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Jussi</a:t>
            </a:r>
            <a:r>
              <a:rPr lang="en-US" b="1" dirty="0"/>
              <a:t> </a:t>
            </a:r>
            <a:r>
              <a:rPr lang="en-US" b="1" dirty="0" err="1"/>
              <a:t>Parikka</a:t>
            </a:r>
            <a:endParaRPr lang="en-US" b="1" dirty="0"/>
          </a:p>
          <a:p>
            <a:pPr marL="0" indent="0">
              <a:buNone/>
            </a:pPr>
            <a:r>
              <a:rPr lang="en-GB" dirty="0"/>
              <a:t>Media archaeology exists somewhere between </a:t>
            </a:r>
            <a:r>
              <a:rPr lang="en-GB" b="1" dirty="0"/>
              <a:t>materialist media theories</a:t>
            </a:r>
            <a:r>
              <a:rPr lang="en-GB" dirty="0"/>
              <a:t> and the insistence on </a:t>
            </a:r>
            <a:r>
              <a:rPr lang="en-GB" b="1" dirty="0"/>
              <a:t>the value of the obsolete and forgotten </a:t>
            </a:r>
            <a:r>
              <a:rPr lang="en-GB" dirty="0"/>
              <a:t>through new cultural histories that have emerged since the 1980s. </a:t>
            </a:r>
          </a:p>
          <a:p>
            <a:pPr marL="0" indent="0">
              <a:buNone/>
            </a:pPr>
            <a:r>
              <a:rPr lang="en-GB" dirty="0"/>
              <a:t>I see media archaeology as a theoretically refined analysis of the historical layers of media in their </a:t>
            </a:r>
            <a:r>
              <a:rPr lang="en-GB" b="1" dirty="0"/>
              <a:t>singularity—a conceptual and practical exercise in carving out the aesthetic, cultural, and political singularities of media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And it's much more than paying theoretical attention to the intensive relations between new and old media mediated through concrete and conceptual archives; </a:t>
            </a:r>
            <a:r>
              <a:rPr lang="en-GB" b="1" dirty="0"/>
              <a:t>increasingly, media archaeology is a method for doing media design and art. </a:t>
            </a:r>
          </a:p>
        </p:txBody>
      </p:sp>
    </p:spTree>
    <p:extLst>
      <p:ext uri="{BB962C8B-B14F-4D97-AF65-F5344CB8AC3E}">
        <p14:creationId xmlns:p14="http://schemas.microsoft.com/office/powerpoint/2010/main" val="199943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MEDIA ARCHEOLOGY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Mediální archeologie = Revize „velkého příběhu“ o technickém pokroku.</a:t>
            </a:r>
          </a:p>
          <a:p>
            <a:r>
              <a:rPr lang="cs-CZ" dirty="0"/>
              <a:t>Mediální archeologie = Materiální historie techniky.</a:t>
            </a:r>
          </a:p>
          <a:p>
            <a:r>
              <a:rPr lang="cs-CZ" dirty="0"/>
              <a:t>Mediální archeologie = Studium „konceptů“ spojených s technickými aparáty.</a:t>
            </a:r>
          </a:p>
          <a:p>
            <a:endParaRPr lang="cs-CZ" dirty="0"/>
          </a:p>
          <a:p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: </a:t>
            </a:r>
            <a:r>
              <a:rPr lang="cs-CZ" i="1" dirty="0"/>
              <a:t>On Media Archeology, </a:t>
            </a:r>
            <a:r>
              <a:rPr lang="en-GB" dirty="0"/>
              <a:t>2015 (60 min</a:t>
            </a:r>
            <a:r>
              <a:rPr lang="cs-CZ" dirty="0"/>
              <a:t>.</a:t>
            </a:r>
            <a:r>
              <a:rPr lang="en-GB" dirty="0"/>
              <a:t>)</a:t>
            </a:r>
            <a:br>
              <a:rPr lang="en-GB" dirty="0"/>
            </a:br>
            <a:r>
              <a:rPr lang="en-GB" u="sng" dirty="0">
                <a:hlinkClick r:id="rId2"/>
              </a:rPr>
              <a:t>https://</a:t>
            </a:r>
            <a:r>
              <a:rPr lang="en-GB" u="sng" dirty="0" err="1">
                <a:hlinkClick r:id="rId2"/>
              </a:rPr>
              <a:t>vimeo.com</a:t>
            </a:r>
            <a:r>
              <a:rPr lang="en-GB" u="sng" dirty="0">
                <a:hlinkClick r:id="rId2"/>
              </a:rPr>
              <a:t>/217718744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1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3096925"/>
            <a:ext cx="4530225" cy="36507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1913</a:t>
            </a:r>
            <a:r>
              <a:rPr lang="cs-CZ" dirty="0"/>
              <a:t> Marcel </a:t>
            </a:r>
            <a:r>
              <a:rPr lang="cs-CZ" dirty="0" err="1"/>
              <a:t>Duchamp</a:t>
            </a:r>
            <a:r>
              <a:rPr lang="cs-CZ" dirty="0"/>
              <a:t>: první užití slovního spojení „Mládenecký stroj“ ve vztahu k spodní části jeho díla </a:t>
            </a:r>
            <a:r>
              <a:rPr lang="cs-CZ" i="1" dirty="0"/>
              <a:t>Nevěsta svlékaná svými mládenci, dokonce </a:t>
            </a:r>
            <a:r>
              <a:rPr lang="cs-CZ" dirty="0"/>
              <a:t>(také zvané </a:t>
            </a:r>
            <a:r>
              <a:rPr lang="cs-CZ" i="1" dirty="0"/>
              <a:t>Velké sklo)</a:t>
            </a:r>
            <a:r>
              <a:rPr lang="cs-CZ" dirty="0"/>
              <a:t>, 1915–1923.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590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73" y="0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1954</a:t>
            </a:r>
            <a:r>
              <a:rPr lang="cs-CZ" dirty="0"/>
              <a:t> Michel </a:t>
            </a:r>
            <a:r>
              <a:rPr lang="cs-CZ" dirty="0" err="1"/>
              <a:t>Carrouges</a:t>
            </a:r>
            <a:r>
              <a:rPr lang="cs-CZ" dirty="0"/>
              <a:t>: </a:t>
            </a:r>
            <a:r>
              <a:rPr lang="cs-CZ" i="1" dirty="0"/>
              <a:t>Mládenecké stroje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Užití pojmu „mládenecký stroj“ v teorii umění jako označení pro </a:t>
            </a:r>
            <a:r>
              <a:rPr lang="cs-CZ" b="1" dirty="0"/>
              <a:t>fiktivní mechanismy s podobnou strukturou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Literární díla</a:t>
            </a:r>
          </a:p>
          <a:p>
            <a:pPr marL="0" indent="0">
              <a:buNone/>
            </a:pPr>
            <a:r>
              <a:rPr lang="cs-CZ" sz="2000" dirty="0"/>
              <a:t>Franz Kafka: </a:t>
            </a:r>
            <a:r>
              <a:rPr lang="cs-CZ" sz="2000" i="1" dirty="0"/>
              <a:t>V kárném táboře </a:t>
            </a:r>
            <a:r>
              <a:rPr lang="cs-CZ" sz="2000" dirty="0"/>
              <a:t>(1919)</a:t>
            </a:r>
          </a:p>
          <a:p>
            <a:pPr marL="0" indent="0">
              <a:buNone/>
            </a:pPr>
            <a:r>
              <a:rPr lang="cs-CZ" sz="2000" dirty="0"/>
              <a:t>Raymond </a:t>
            </a:r>
            <a:r>
              <a:rPr lang="cs-CZ" sz="2000" dirty="0" err="1"/>
              <a:t>Roussel</a:t>
            </a:r>
            <a:r>
              <a:rPr lang="cs-CZ" sz="2000" dirty="0"/>
              <a:t>: </a:t>
            </a:r>
            <a:r>
              <a:rPr lang="cs-CZ" sz="2000" i="1" dirty="0"/>
              <a:t>Dojmy z Afriky </a:t>
            </a:r>
            <a:r>
              <a:rPr lang="cs-CZ" sz="2000" dirty="0"/>
              <a:t>(1915)</a:t>
            </a:r>
          </a:p>
          <a:p>
            <a:pPr marL="0" indent="0">
              <a:buNone/>
            </a:pPr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Nadčlověk,  1915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Výtvarné dílo</a:t>
            </a:r>
          </a:p>
          <a:p>
            <a:pPr marL="0" indent="0">
              <a:buNone/>
            </a:pPr>
            <a:r>
              <a:rPr lang="cs-CZ" sz="2000" dirty="0"/>
              <a:t>Marcel </a:t>
            </a:r>
            <a:r>
              <a:rPr lang="cs-CZ" sz="2000" dirty="0" err="1"/>
              <a:t>Duchamp</a:t>
            </a:r>
            <a:r>
              <a:rPr lang="cs-CZ" sz="2000" dirty="0"/>
              <a:t>: </a:t>
            </a:r>
            <a:r>
              <a:rPr lang="cs-CZ" sz="2000" i="1" dirty="0"/>
              <a:t>Velké sklo</a:t>
            </a:r>
            <a:r>
              <a:rPr lang="cs-CZ" sz="2000" dirty="0"/>
              <a:t>, 1915–1923</a:t>
            </a:r>
          </a:p>
        </p:txBody>
      </p:sp>
    </p:spTree>
    <p:extLst>
      <p:ext uri="{BB962C8B-B14F-4D97-AF65-F5344CB8AC3E}">
        <p14:creationId xmlns:p14="http://schemas.microsoft.com/office/powerpoint/2010/main" val="158827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545" y="-87086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sz="2000" dirty="0"/>
              <a:t>Všechny mládenecké stroje sdílejí stejné strukturální vlastnosti.</a:t>
            </a:r>
          </a:p>
          <a:p>
            <a:pPr>
              <a:buFontTx/>
              <a:buChar char="-"/>
            </a:pPr>
            <a:r>
              <a:rPr lang="cs-CZ" sz="2000" dirty="0"/>
              <a:t>Fungují jako </a:t>
            </a:r>
            <a:r>
              <a:rPr lang="cs-CZ" sz="2000" b="1" dirty="0"/>
              <a:t>uzavřený obvod </a:t>
            </a:r>
            <a:r>
              <a:rPr lang="cs-CZ" sz="2000" dirty="0"/>
              <a:t>mezi horní a dolní částí, v rámci kterého je </a:t>
            </a:r>
            <a:r>
              <a:rPr lang="cs-CZ" sz="2000" b="1" dirty="0"/>
              <a:t>přenášena zpráva z horní zóny do dolní zóny</a:t>
            </a:r>
            <a:r>
              <a:rPr lang="cs-CZ" sz="2000" dirty="0"/>
              <a:t>.   </a:t>
            </a:r>
          </a:p>
          <a:p>
            <a:pPr>
              <a:buFontTx/>
              <a:buChar char="-"/>
            </a:pPr>
            <a:r>
              <a:rPr lang="cs-CZ" sz="2000" dirty="0"/>
              <a:t>Každý mládenecký stroj </a:t>
            </a:r>
            <a:r>
              <a:rPr lang="cs-CZ" sz="2000" b="1" dirty="0"/>
              <a:t>je tvořen </a:t>
            </a:r>
            <a:r>
              <a:rPr lang="cs-CZ" sz="2000" dirty="0"/>
              <a:t>vzájemně se překrývajícími mechanismy: </a:t>
            </a:r>
            <a:r>
              <a:rPr lang="cs-CZ" sz="2000" b="1" dirty="0"/>
              <a:t>toužícím strojem a trpícím strojem.</a:t>
            </a:r>
          </a:p>
          <a:p>
            <a:pPr>
              <a:buFontTx/>
              <a:buChar char="-"/>
            </a:pPr>
            <a:r>
              <a:rPr lang="cs-CZ" sz="2000" dirty="0"/>
              <a:t>Mládenecký stroj je </a:t>
            </a:r>
            <a:r>
              <a:rPr lang="cs-CZ" sz="2000" b="1" dirty="0"/>
              <a:t>diagram (technický výkres) </a:t>
            </a:r>
            <a:r>
              <a:rPr lang="cs-CZ" sz="2000" dirty="0"/>
              <a:t>reprezentující neviditelné síly marné touhy po transgresi směrem k lásce a k smrti, jež charakterizují moderního člověka. = Mládenecký stroj je </a:t>
            </a:r>
            <a:r>
              <a:rPr lang="cs-CZ" sz="2000" b="1" dirty="0"/>
              <a:t>mýtus / archetyp člověka moderní doby</a:t>
            </a:r>
            <a:r>
              <a:rPr lang="cs-CZ" sz="2000" dirty="0"/>
              <a:t>.</a:t>
            </a:r>
          </a:p>
          <a:p>
            <a:pPr>
              <a:buFontTx/>
              <a:buChar char="-"/>
            </a:pPr>
            <a:r>
              <a:rPr lang="cs-CZ" sz="2000" dirty="0" err="1"/>
              <a:t>Carrouges</a:t>
            </a:r>
            <a:r>
              <a:rPr lang="cs-CZ" sz="2000" dirty="0"/>
              <a:t> uvádí jako příklad trpícího stroje aparát z Kafkovy povídky </a:t>
            </a:r>
            <a:r>
              <a:rPr lang="cs-CZ" sz="2000" i="1" dirty="0"/>
              <a:t>V kárném táboře </a:t>
            </a:r>
            <a:r>
              <a:rPr lang="cs-CZ" sz="2000" dirty="0"/>
              <a:t>a jako příklad toužícího stroje aparát </a:t>
            </a:r>
            <a:r>
              <a:rPr lang="cs-CZ" sz="2000" dirty="0" err="1"/>
              <a:t>Duchampova</a:t>
            </a:r>
            <a:r>
              <a:rPr lang="cs-CZ" sz="2000" dirty="0"/>
              <a:t> </a:t>
            </a:r>
            <a:r>
              <a:rPr lang="cs-CZ" sz="2000" i="1" dirty="0"/>
              <a:t>Velkého skla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007209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1080</Words>
  <Application>Microsoft Office PowerPoint</Application>
  <PresentationFormat>Širokoúhlá obrazovka</PresentationFormat>
  <Paragraphs>125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Motiv Office</vt:lpstr>
      <vt:lpstr>NEW MEDIA ART OBSESSIONS </vt:lpstr>
      <vt:lpstr>MEDIA ARCHEOLOGY</vt:lpstr>
      <vt:lpstr>MEDIA ARCHEOLOGY</vt:lpstr>
      <vt:lpstr>MEDIA ARCHEOLOGY</vt:lpstr>
      <vt:lpstr> MEDIA ARCHEOLOGY 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VELKÉ SKLO</vt:lpstr>
      <vt:lpstr>VELKÉ SKLO</vt:lpstr>
      <vt:lpstr>VELKÉ SKLO</vt:lpstr>
      <vt:lpstr>BACHELOR MACHINE</vt:lpstr>
      <vt:lpstr>Marcel Duchamp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Bachelor machine</vt:lpstr>
      <vt:lpstr>Bachelor machine</vt:lpstr>
      <vt:lpstr>Bachelor machine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 </dc:title>
  <dc:creator>Horáková</dc:creator>
  <cp:lastModifiedBy>Jana Horáková</cp:lastModifiedBy>
  <cp:revision>34</cp:revision>
  <dcterms:created xsi:type="dcterms:W3CDTF">2018-10-04T08:01:25Z</dcterms:created>
  <dcterms:modified xsi:type="dcterms:W3CDTF">2019-10-09T13:09:59Z</dcterms:modified>
</cp:coreProperties>
</file>