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  <p:sldId id="274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600" baseline="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světová spotřeba elektrické energie </a:t>
            </a:r>
            <a:r>
              <a:rPr lang="en-US" sz="2600" baseline="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(</a:t>
            </a:r>
            <a:r>
              <a:rPr lang="en-US" sz="2600" baseline="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TWh</a:t>
            </a:r>
            <a:r>
              <a:rPr lang="en-US" sz="2600" baseline="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ELECTRICITY CONSUMPTION (TWh)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2011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</c:numCache>
            </c:numRef>
          </c:cat>
          <c:val>
            <c:numRef>
              <c:f>List1!$B$2:$B$10</c:f>
              <c:numCache>
                <c:formatCode>General</c:formatCode>
                <c:ptCount val="9"/>
                <c:pt idx="0">
                  <c:v>13409</c:v>
                </c:pt>
                <c:pt idx="1">
                  <c:v>14407</c:v>
                </c:pt>
                <c:pt idx="2">
                  <c:v>15675</c:v>
                </c:pt>
                <c:pt idx="3">
                  <c:v>17126</c:v>
                </c:pt>
                <c:pt idx="4">
                  <c:v>17352</c:v>
                </c:pt>
                <c:pt idx="5">
                  <c:v>19132</c:v>
                </c:pt>
                <c:pt idx="6">
                  <c:v>20188</c:v>
                </c:pt>
                <c:pt idx="7">
                  <c:v>20937</c:v>
                </c:pt>
                <c:pt idx="8">
                  <c:v>22015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93-486C-9E2D-7B81DF56C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7797288"/>
        <c:axId val="367797616"/>
      </c:lineChart>
      <c:catAx>
        <c:axId val="367797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tter Gothic Std" panose="020B0409020202030304" pitchFamily="49" charset="0"/>
                <a:ea typeface="+mn-ea"/>
                <a:cs typeface="+mn-cs"/>
              </a:defRPr>
            </a:pPr>
            <a:endParaRPr lang="cs-CZ"/>
          </a:p>
        </c:txPr>
        <c:crossAx val="367797616"/>
        <c:crosses val="autoZero"/>
        <c:auto val="1"/>
        <c:lblAlgn val="ctr"/>
        <c:lblOffset val="100"/>
        <c:noMultiLvlLbl val="0"/>
      </c:catAx>
      <c:valAx>
        <c:axId val="36779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tter Gothic Std" panose="020B0409020202030304" pitchFamily="49" charset="0"/>
                <a:ea typeface="+mn-ea"/>
                <a:cs typeface="+mn-cs"/>
              </a:defRPr>
            </a:pPr>
            <a:endParaRPr lang="cs-CZ"/>
          </a:p>
        </c:txPr>
        <c:crossAx val="367797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600" baseline="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náklady přenosu videa počítající s 5G (</a:t>
            </a:r>
            <a:r>
              <a:rPr lang="cs-CZ" sz="2600" baseline="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TWh</a:t>
            </a:r>
            <a:r>
              <a:rPr lang="cs-CZ" sz="2600" baseline="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</a:p>
        </c:rich>
      </c:tx>
      <c:layout>
        <c:manualLayout>
          <c:xMode val="edge"/>
          <c:yMode val="edge"/>
          <c:x val="0.15486979260277609"/>
          <c:y val="1.5514103174894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FIXNÍ PŘIPOJENÍ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2021</c:v>
                </c:pt>
              </c:numCache>
            </c:numRef>
          </c:cat>
          <c:val>
            <c:numRef>
              <c:f>List1!$B$2:$B$3</c:f>
              <c:numCache>
                <c:formatCode>General</c:formatCode>
                <c:ptCount val="2"/>
                <c:pt idx="0">
                  <c:v>234.36</c:v>
                </c:pt>
                <c:pt idx="1">
                  <c:v>681.6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E-4338-88AF-57EB75C0FB6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MOBILNÍ PŘIPOJENÍ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2021</c:v>
                </c:pt>
              </c:numCache>
            </c:numRef>
          </c:cat>
          <c:val>
            <c:numRef>
              <c:f>List1!$C$2:$C$3</c:f>
              <c:numCache>
                <c:formatCode>General</c:formatCode>
                <c:ptCount val="2"/>
                <c:pt idx="0">
                  <c:v>117.6</c:v>
                </c:pt>
                <c:pt idx="1">
                  <c:v>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FE-4338-88AF-57EB75C0F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028600"/>
        <c:axId val="462033192"/>
      </c:barChart>
      <c:catAx>
        <c:axId val="46202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tter Gothic Std" panose="020B0409020202030304" pitchFamily="49" charset="0"/>
                <a:ea typeface="+mn-ea"/>
                <a:cs typeface="+mn-cs"/>
              </a:defRPr>
            </a:pPr>
            <a:endParaRPr lang="cs-CZ"/>
          </a:p>
        </c:txPr>
        <c:crossAx val="462033192"/>
        <c:crosses val="autoZero"/>
        <c:auto val="1"/>
        <c:lblAlgn val="ctr"/>
        <c:lblOffset val="100"/>
        <c:noMultiLvlLbl val="0"/>
      </c:catAx>
      <c:valAx>
        <c:axId val="46203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tter Gothic Std" panose="020B0409020202030304" pitchFamily="49" charset="0"/>
                <a:ea typeface="+mn-ea"/>
                <a:cs typeface="+mn-cs"/>
              </a:defRPr>
            </a:pPr>
            <a:endParaRPr lang="cs-CZ"/>
          </a:p>
        </c:txPr>
        <c:crossAx val="462028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9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10. BUDOUCNOST ZEMĚ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A8365-68D0-4C4E-87CC-559512B2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JAK INTERNET VYPADAT BUDE (CISCO_2017)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10D265-E029-464B-B42E-B88D5BF6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355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800" dirty="0"/>
              <a:t>82 % přenášených dat (228EB/měsíc) tvoří video</a:t>
            </a:r>
          </a:p>
          <a:p>
            <a:pPr algn="just"/>
            <a:endParaRPr lang="cs-CZ" sz="2800" dirty="0"/>
          </a:p>
          <a:p>
            <a:pPr algn="just"/>
            <a:r>
              <a:rPr lang="cs-CZ" sz="2800" dirty="0"/>
              <a:t>83 % dat přenášeno v rámci připojení fixního, 17 % v rámci připojení mobilního</a:t>
            </a:r>
          </a:p>
          <a:p>
            <a:pPr algn="just"/>
            <a:endParaRPr lang="cs-CZ" sz="2800" dirty="0"/>
          </a:p>
          <a:p>
            <a:pPr algn="just"/>
            <a:r>
              <a:rPr lang="cs-CZ" sz="2800" dirty="0"/>
              <a:t>13 % dat videa je live stream, 30 % náleží do kategorie 4K, dvacetkrát více dat v rámci kategorie VR</a:t>
            </a:r>
          </a:p>
          <a:p>
            <a:pPr algn="just"/>
            <a:endParaRPr lang="cs-CZ" sz="2800" dirty="0"/>
          </a:p>
          <a:p>
            <a:pPr algn="just"/>
            <a:r>
              <a:rPr lang="cs-CZ" sz="2800" dirty="0"/>
              <a:t>průměrné náklady přenosu v rámci fixního připojení jsou 0,3 kWh/GB, v rámci 5G mobilního připojení 2 kWh/GB            </a:t>
            </a:r>
          </a:p>
          <a:p>
            <a:pPr marL="0" indent="0" algn="just">
              <a:buNone/>
            </a:pPr>
            <a:r>
              <a:rPr lang="cs-CZ" sz="2800" dirty="0"/>
              <a:t>                                              </a:t>
            </a:r>
            <a:r>
              <a:rPr lang="cs-CZ" sz="2800" dirty="0">
                <a:solidFill>
                  <a:schemeClr val="tx1">
                    <a:lumMod val="50000"/>
                  </a:schemeClr>
                </a:solidFill>
              </a:rPr>
              <a:t>&lt;</a:t>
            </a:r>
            <a:r>
              <a:rPr lang="cs-CZ" sz="2800" dirty="0" err="1">
                <a:solidFill>
                  <a:schemeClr val="tx1">
                    <a:lumMod val="50000"/>
                  </a:schemeClr>
                </a:solidFill>
              </a:rPr>
              <a:t>Desjardin</a:t>
            </a:r>
            <a:r>
              <a:rPr lang="cs-CZ" sz="2800" dirty="0">
                <a:solidFill>
                  <a:schemeClr val="tx1">
                    <a:lumMod val="50000"/>
                  </a:schemeClr>
                </a:solidFill>
              </a:rPr>
              <a:t>&gt;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583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E9BB9072-8E81-4234-B121-C0504D85B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500418"/>
              </p:ext>
            </p:extLst>
          </p:nvPr>
        </p:nvGraphicFramePr>
        <p:xfrm>
          <a:off x="643468" y="503583"/>
          <a:ext cx="10905064" cy="573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178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AE7D4F-C62A-4280-A8CD-FFA1E7D5A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" r="-4" b="-4"/>
          <a:stretch/>
        </p:blipFill>
        <p:spPr>
          <a:xfrm>
            <a:off x="980671" y="551622"/>
            <a:ext cx="10230658" cy="5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7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D1B56-3B01-4C36-96B0-AE245D0D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DĚJINY TECHNICKÉHO OBRAZU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50D36-2AEA-4725-AF05-BF3FCE388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reprodukovatelné obrazy nemusí být připoutány k času, místu ani médiu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trend </a:t>
            </a:r>
            <a:r>
              <a:rPr lang="cs-CZ" dirty="0" err="1"/>
              <a:t>deprofesionalizace</a:t>
            </a:r>
            <a:r>
              <a:rPr lang="cs-CZ" dirty="0"/>
              <a:t> v rámci produkce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technický obraz je pointilistický (zrno, pixel), tato jeho podstata má být nicméně zakryta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sycení obrazů bodovými prvky je zvětšuje</a:t>
            </a:r>
          </a:p>
        </p:txBody>
      </p:sp>
    </p:spTree>
    <p:extLst>
      <p:ext uri="{BB962C8B-B14F-4D97-AF65-F5344CB8AC3E}">
        <p14:creationId xmlns:p14="http://schemas.microsoft.com/office/powerpoint/2010/main" val="238314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700AB47-2699-403D-B327-14EDD73BD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3" r="6369" b="5649"/>
          <a:stretch/>
        </p:blipFill>
        <p:spPr>
          <a:xfrm>
            <a:off x="452219" y="253218"/>
            <a:ext cx="5479940" cy="33250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5F0CC4-D583-4A16-89E3-CF58D715A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75"/>
          <a:stretch/>
        </p:blipFill>
        <p:spPr>
          <a:xfrm>
            <a:off x="6196956" y="253218"/>
            <a:ext cx="5542825" cy="33250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8F2CE7-0163-4FFC-B021-849E4259A3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81" r="1135"/>
          <a:stretch/>
        </p:blipFill>
        <p:spPr>
          <a:xfrm>
            <a:off x="452220" y="3872694"/>
            <a:ext cx="5479940" cy="2665828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4B36F26-698C-47D0-9F8F-F5E59874D636}"/>
              </a:ext>
            </a:extLst>
          </p:cNvPr>
          <p:cNvSpPr txBox="1">
            <a:spLocks/>
          </p:cNvSpPr>
          <p:nvPr/>
        </p:nvSpPr>
        <p:spPr>
          <a:xfrm>
            <a:off x="6132619" y="4432633"/>
            <a:ext cx="5671497" cy="21058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700" dirty="0">
                <a:solidFill>
                  <a:srgbClr val="92D050"/>
                </a:solidFill>
                <a:latin typeface="Impact" panose="020B0806030902050204" pitchFamily="34" charset="0"/>
                <a:cs typeface="Calibri Light" panose="020F0302020204030204" pitchFamily="34" charset="0"/>
              </a:rPr>
              <a:t>ODPOUTÁNÍ</a:t>
            </a:r>
          </a:p>
        </p:txBody>
      </p:sp>
    </p:spTree>
    <p:extLst>
      <p:ext uri="{BB962C8B-B14F-4D97-AF65-F5344CB8AC3E}">
        <p14:creationId xmlns:p14="http://schemas.microsoft.com/office/powerpoint/2010/main" val="2866044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7BA9104-62D7-45A5-B1FA-7F18E88AD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61" y="291938"/>
            <a:ext cx="5097577" cy="31503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0DA46F-A61A-48A9-A5D1-C24C1ACCB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9"/>
          <a:stretch/>
        </p:blipFill>
        <p:spPr>
          <a:xfrm>
            <a:off x="334862" y="2680492"/>
            <a:ext cx="6263267" cy="38458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9B9824E-485D-4403-851B-1224EBEE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61" y="3658919"/>
            <a:ext cx="5097577" cy="2867387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801E6E5-45B8-4CA9-8B17-2C9A2CD9BA59}"/>
              </a:ext>
            </a:extLst>
          </p:cNvPr>
          <p:cNvCxnSpPr/>
          <p:nvPr/>
        </p:nvCxnSpPr>
        <p:spPr>
          <a:xfrm>
            <a:off x="7209183" y="1007165"/>
            <a:ext cx="0" cy="13914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6625108-CFE1-465D-AAE4-697D75F87792}"/>
              </a:ext>
            </a:extLst>
          </p:cNvPr>
          <p:cNvCxnSpPr/>
          <p:nvPr/>
        </p:nvCxnSpPr>
        <p:spPr>
          <a:xfrm>
            <a:off x="6917262" y="1914378"/>
            <a:ext cx="90114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23F7E42-695F-44E2-9A8A-04DA77DC21D7}"/>
              </a:ext>
            </a:extLst>
          </p:cNvPr>
          <p:cNvCxnSpPr>
            <a:cxnSpLocks/>
          </p:cNvCxnSpPr>
          <p:nvPr/>
        </p:nvCxnSpPr>
        <p:spPr>
          <a:xfrm>
            <a:off x="8720304" y="1007165"/>
            <a:ext cx="0" cy="160724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8D57448-7B41-477D-86CE-389555E368C5}"/>
              </a:ext>
            </a:extLst>
          </p:cNvPr>
          <p:cNvCxnSpPr/>
          <p:nvPr/>
        </p:nvCxnSpPr>
        <p:spPr>
          <a:xfrm>
            <a:off x="8080654" y="2060339"/>
            <a:ext cx="90114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589782D-0E4E-4E3C-A73C-74A1E2FA01B9}"/>
              </a:ext>
            </a:extLst>
          </p:cNvPr>
          <p:cNvCxnSpPr>
            <a:cxnSpLocks/>
          </p:cNvCxnSpPr>
          <p:nvPr/>
        </p:nvCxnSpPr>
        <p:spPr>
          <a:xfrm>
            <a:off x="9883696" y="959943"/>
            <a:ext cx="0" cy="187984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09BF0EF4-44BB-4FBE-A73A-36AD4DB06708}"/>
              </a:ext>
            </a:extLst>
          </p:cNvPr>
          <p:cNvCxnSpPr>
            <a:cxnSpLocks/>
          </p:cNvCxnSpPr>
          <p:nvPr/>
        </p:nvCxnSpPr>
        <p:spPr>
          <a:xfrm>
            <a:off x="9218288" y="2051472"/>
            <a:ext cx="104617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0F5575F-DBCE-4E8C-938C-AC788BF450AD}"/>
              </a:ext>
            </a:extLst>
          </p:cNvPr>
          <p:cNvCxnSpPr>
            <a:cxnSpLocks/>
          </p:cNvCxnSpPr>
          <p:nvPr/>
        </p:nvCxnSpPr>
        <p:spPr>
          <a:xfrm>
            <a:off x="11169437" y="959943"/>
            <a:ext cx="0" cy="207303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2C8BB9B-354C-41A8-98D6-9B5D88F6A80D}"/>
              </a:ext>
            </a:extLst>
          </p:cNvPr>
          <p:cNvCxnSpPr>
            <a:cxnSpLocks/>
          </p:cNvCxnSpPr>
          <p:nvPr/>
        </p:nvCxnSpPr>
        <p:spPr>
          <a:xfrm>
            <a:off x="10510469" y="2055484"/>
            <a:ext cx="1151351" cy="485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adpis 1">
            <a:extLst>
              <a:ext uri="{FF2B5EF4-FFF2-40B4-BE49-F238E27FC236}">
                <a16:creationId xmlns:a16="http://schemas.microsoft.com/office/drawing/2014/main" id="{180BBC03-ACFF-4225-A1DB-9909A4F5C1D1}"/>
              </a:ext>
            </a:extLst>
          </p:cNvPr>
          <p:cNvSpPr txBox="1">
            <a:spLocks/>
          </p:cNvSpPr>
          <p:nvPr/>
        </p:nvSpPr>
        <p:spPr>
          <a:xfrm>
            <a:off x="324464" y="870805"/>
            <a:ext cx="6263267" cy="11127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200" dirty="0">
                <a:solidFill>
                  <a:srgbClr val="92D050"/>
                </a:solidFill>
                <a:latin typeface="Impact" panose="020B0806030902050204" pitchFamily="34" charset="0"/>
                <a:cs typeface="Calibri Light" panose="020F0302020204030204" pitchFamily="34" charset="0"/>
              </a:rPr>
              <a:t>PERFEKCIONISMUS</a:t>
            </a:r>
          </a:p>
        </p:txBody>
      </p:sp>
    </p:spTree>
    <p:extLst>
      <p:ext uri="{BB962C8B-B14F-4D97-AF65-F5344CB8AC3E}">
        <p14:creationId xmlns:p14="http://schemas.microsoft.com/office/powerpoint/2010/main" val="136628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78D5D9D-1822-4BD1-AB78-15457DAE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92D050"/>
                </a:solidFill>
                <a:cs typeface="Calibri Light" panose="020F0302020204030204" pitchFamily="34" charset="0"/>
              </a:rPr>
              <a:t>KYBERKULTURNÍ NARACE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961499D-A1CA-4E76-9A61-FE56F7411024}"/>
              </a:ext>
            </a:extLst>
          </p:cNvPr>
          <p:cNvSpPr txBox="1">
            <a:spLocks/>
          </p:cNvSpPr>
          <p:nvPr/>
        </p:nvSpPr>
        <p:spPr>
          <a:xfrm rot="20975514">
            <a:off x="858134" y="3189060"/>
            <a:ext cx="9756913" cy="508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information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and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materiality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conceptually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distinct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FD10031-9F97-4B6D-AF14-805FE8D6ACA5}"/>
              </a:ext>
            </a:extLst>
          </p:cNvPr>
          <p:cNvSpPr txBox="1">
            <a:spLocks/>
          </p:cNvSpPr>
          <p:nvPr/>
        </p:nvSpPr>
        <p:spPr>
          <a:xfrm rot="205036">
            <a:off x="1219799" y="5410622"/>
            <a:ext cx="9013135" cy="469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pure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information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objects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unfettered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by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matter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3B8C032-4AA7-4A5D-99E8-408B3D70666C}"/>
              </a:ext>
            </a:extLst>
          </p:cNvPr>
          <p:cNvSpPr txBox="1">
            <a:spLocks/>
          </p:cNvSpPr>
          <p:nvPr/>
        </p:nvSpPr>
        <p:spPr>
          <a:xfrm rot="21354296">
            <a:off x="2784415" y="3994760"/>
            <a:ext cx="7194111" cy="6083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cyberspace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immune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to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physical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space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2976179-2A6F-44C1-89AD-B7C3A49C5DE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382106">
            <a:off x="864707" y="1873289"/>
            <a:ext cx="4793974" cy="4139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000" dirty="0">
                <a:cs typeface="Calibri Light" panose="020F0302020204030204" pitchFamily="34" charset="0"/>
              </a:rPr>
              <a:t>„</a:t>
            </a:r>
            <a:r>
              <a:rPr lang="cs-CZ" sz="3000" dirty="0" err="1">
                <a:cs typeface="Calibri Light" panose="020F0302020204030204" pitchFamily="34" charset="0"/>
              </a:rPr>
              <a:t>move</a:t>
            </a:r>
            <a:r>
              <a:rPr lang="cs-CZ" sz="3000" dirty="0">
                <a:cs typeface="Calibri Light" panose="020F0302020204030204" pitchFamily="34" charset="0"/>
              </a:rPr>
              <a:t> </a:t>
            </a:r>
            <a:r>
              <a:rPr lang="cs-CZ" sz="3000" dirty="0" err="1">
                <a:cs typeface="Calibri Light" panose="020F0302020204030204" pitchFamily="34" charset="0"/>
              </a:rPr>
              <a:t>from</a:t>
            </a:r>
            <a:r>
              <a:rPr lang="cs-CZ" sz="3000" dirty="0">
                <a:cs typeface="Calibri Light" panose="020F0302020204030204" pitchFamily="34" charset="0"/>
              </a:rPr>
              <a:t> </a:t>
            </a:r>
            <a:r>
              <a:rPr lang="cs-CZ" sz="3000" dirty="0" err="1">
                <a:cs typeface="Calibri Light" panose="020F0302020204030204" pitchFamily="34" charset="0"/>
              </a:rPr>
              <a:t>atoms</a:t>
            </a:r>
            <a:r>
              <a:rPr lang="cs-CZ" sz="3000" dirty="0">
                <a:cs typeface="Calibri Light" panose="020F0302020204030204" pitchFamily="34" charset="0"/>
              </a:rPr>
              <a:t> to </a:t>
            </a:r>
            <a:r>
              <a:rPr lang="cs-CZ" sz="3000" dirty="0" err="1">
                <a:cs typeface="Calibri Light" panose="020F0302020204030204" pitchFamily="34" charset="0"/>
              </a:rPr>
              <a:t>bits</a:t>
            </a:r>
            <a:r>
              <a:rPr lang="cs-CZ" sz="3000" dirty="0">
                <a:cs typeface="Calibri Light" panose="020F0302020204030204" pitchFamily="34" charset="0"/>
              </a:rPr>
              <a:t>“</a:t>
            </a:r>
          </a:p>
          <a:p>
            <a:endParaRPr lang="cs-CZ" sz="2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7A8AB56-4853-4799-92F6-2E06B05CB918}"/>
              </a:ext>
            </a:extLst>
          </p:cNvPr>
          <p:cNvSpPr txBox="1">
            <a:spLocks/>
          </p:cNvSpPr>
          <p:nvPr/>
        </p:nvSpPr>
        <p:spPr>
          <a:xfrm>
            <a:off x="725673" y="2696113"/>
            <a:ext cx="4310269" cy="55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consensual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illusion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 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41B8DBC-545E-4BF5-AB11-A1BF18EE7435}"/>
              </a:ext>
            </a:extLst>
          </p:cNvPr>
          <p:cNvSpPr txBox="1">
            <a:spLocks/>
          </p:cNvSpPr>
          <p:nvPr/>
        </p:nvSpPr>
        <p:spPr>
          <a:xfrm>
            <a:off x="5732899" y="4704138"/>
            <a:ext cx="5781260" cy="492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annihilating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space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and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time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36456856-4B9D-47C0-83D3-9F2012EFD70A}"/>
              </a:ext>
            </a:extLst>
          </p:cNvPr>
          <p:cNvSpPr txBox="1">
            <a:spLocks/>
          </p:cNvSpPr>
          <p:nvPr/>
        </p:nvSpPr>
        <p:spPr>
          <a:xfrm rot="21097397">
            <a:off x="5881000" y="1865031"/>
            <a:ext cx="5620688" cy="543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„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escape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physical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limitation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alibri Light" panose="020F030202020403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55914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56029-EF6D-41B3-B0F6-07B5401D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KYBERKULTURNÍ NARACE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6A07A-6EED-4723-85F5-0FFE762B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 err="1"/>
              <a:t>kyberkulturní</a:t>
            </a:r>
            <a:r>
              <a:rPr lang="cs-CZ" dirty="0"/>
              <a:t> narace 90. let jsou hrubě zavádějící, digitální obsah není imateriální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atomy a bity jsou neoddělitelně spjaty, nová digitální média jsou stejně materiální jako jakákoliv starší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koncepce </a:t>
            </a:r>
            <a:r>
              <a:rPr lang="cs-CZ" dirty="0" err="1"/>
              <a:t>imateiriality</a:t>
            </a:r>
            <a:r>
              <a:rPr lang="cs-CZ" dirty="0"/>
              <a:t> efektivně maskuje problematiku environmentální zátěže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spolu s estetickými preferencemi a našim </a:t>
            </a:r>
            <a:r>
              <a:rPr lang="cs-CZ" dirty="0" err="1"/>
              <a:t>dispozitivem</a:t>
            </a:r>
            <a:r>
              <a:rPr lang="cs-CZ" dirty="0"/>
              <a:t> vzniká toxická směs…</a:t>
            </a:r>
          </a:p>
        </p:txBody>
      </p:sp>
    </p:spTree>
    <p:extLst>
      <p:ext uri="{BB962C8B-B14F-4D97-AF65-F5344CB8AC3E}">
        <p14:creationId xmlns:p14="http://schemas.microsoft.com/office/powerpoint/2010/main" val="589292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35983-3CDC-40A2-B8ED-711ABE1C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48638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STRATEGIE ZVLÁDÁNÍ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203E9-E1FC-4E73-9551-AD096AAD1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zprůhlednění technologického klastru</a:t>
            </a:r>
          </a:p>
          <a:p>
            <a:endParaRPr lang="cs-CZ" dirty="0"/>
          </a:p>
          <a:p>
            <a:r>
              <a:rPr lang="cs-CZ" dirty="0"/>
              <a:t>estetika (rozlišení, </a:t>
            </a:r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…)</a:t>
            </a:r>
          </a:p>
          <a:p>
            <a:endParaRPr lang="cs-CZ" dirty="0"/>
          </a:p>
          <a:p>
            <a:r>
              <a:rPr lang="cs-CZ" dirty="0"/>
              <a:t>obrazoborectví (pornografie?)</a:t>
            </a:r>
          </a:p>
          <a:p>
            <a:endParaRPr lang="cs-CZ" dirty="0"/>
          </a:p>
          <a:p>
            <a:r>
              <a:rPr lang="cs-CZ" dirty="0" err="1"/>
              <a:t>zastropování</a:t>
            </a:r>
            <a:r>
              <a:rPr lang="cs-CZ" dirty="0"/>
              <a:t> přenosové rychlosti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A22E6A-75EF-48D6-BC93-790DB711D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2" t="27775" r="3060" b="10455"/>
          <a:stretch/>
        </p:blipFill>
        <p:spPr>
          <a:xfrm>
            <a:off x="8301861" y="249072"/>
            <a:ext cx="3648500" cy="63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5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9C901-E6AE-4916-A520-60A3AF29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… A DALŠÍ ETICKÉ ASPEKTY IT</a:t>
            </a:r>
            <a:endParaRPr lang="cs-CZ" dirty="0"/>
          </a:p>
        </p:txBody>
      </p:sp>
      <p:pic>
        <p:nvPicPr>
          <p:cNvPr id="8" name="Zástupný obsah 7" descr="Obsah obrázku exteriér, muž, osoba, tráva&#10;&#10;Popis byl vytvořen automaticky">
            <a:extLst>
              <a:ext uri="{FF2B5EF4-FFF2-40B4-BE49-F238E27FC236}">
                <a16:creationId xmlns:a16="http://schemas.microsoft.com/office/drawing/2014/main" id="{1E18E0D6-CE8A-4298-AF21-703CAA518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54102"/>
            <a:ext cx="3522042" cy="2461773"/>
          </a:xfrm>
        </p:spPr>
      </p:pic>
      <p:pic>
        <p:nvPicPr>
          <p:cNvPr id="10" name="Obrázek 9" descr="Obsah obrázku exteriér, skála, muž, osoba&#10;&#10;Popis byl vytvořen automaticky">
            <a:extLst>
              <a:ext uri="{FF2B5EF4-FFF2-40B4-BE49-F238E27FC236}">
                <a16:creationId xmlns:a16="http://schemas.microsoft.com/office/drawing/2014/main" id="{B7277F57-8E39-455D-B5A3-607A4A90C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1499"/>
            <a:ext cx="3522043" cy="19811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A22458-B1D3-4B77-AF68-6508D778A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" r="7280" b="24615"/>
          <a:stretch/>
        </p:blipFill>
        <p:spPr>
          <a:xfrm>
            <a:off x="4506627" y="1811862"/>
            <a:ext cx="4069481" cy="1981149"/>
          </a:xfrm>
          <a:prstGeom prst="rect">
            <a:avLst/>
          </a:prstGeom>
        </p:spPr>
      </p:pic>
      <p:pic>
        <p:nvPicPr>
          <p:cNvPr id="12" name="Obrázek 11" descr="Obsah obrázku exteriér, tráva, budova, vsedě&#10;&#10;Popis byl vytvořen automaticky">
            <a:extLst>
              <a:ext uri="{FF2B5EF4-FFF2-40B4-BE49-F238E27FC236}">
                <a16:creationId xmlns:a16="http://schemas.microsoft.com/office/drawing/2014/main" id="{11D9D649-D353-4FD8-A587-C522F04BC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0402" r="2314" b="12643"/>
          <a:stretch/>
        </p:blipFill>
        <p:spPr>
          <a:xfrm>
            <a:off x="4506628" y="3954101"/>
            <a:ext cx="4474945" cy="2461773"/>
          </a:xfrm>
          <a:prstGeom prst="rect">
            <a:avLst/>
          </a:prstGeom>
        </p:spPr>
      </p:pic>
      <p:pic>
        <p:nvPicPr>
          <p:cNvPr id="14" name="Obrázek 13" descr="Obsah obrázku budova, exteriér, voda, město&#10;&#10;Popis byl vytvořen automaticky">
            <a:extLst>
              <a:ext uri="{FF2B5EF4-FFF2-40B4-BE49-F238E27FC236}">
                <a16:creationId xmlns:a16="http://schemas.microsoft.com/office/drawing/2014/main" id="{1518C70E-B691-4D2C-ABB4-3CB12A391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92" y="1816681"/>
            <a:ext cx="2635107" cy="1976330"/>
          </a:xfrm>
          <a:prstGeom prst="rect">
            <a:avLst/>
          </a:prstGeom>
        </p:spPr>
      </p:pic>
      <p:pic>
        <p:nvPicPr>
          <p:cNvPr id="16" name="Obrázek 15" descr="Obsah obrázku exteriér, skála, hora, vozidlo&#10;&#10;Popis byl vytvořen automaticky">
            <a:extLst>
              <a:ext uri="{FF2B5EF4-FFF2-40B4-BE49-F238E27FC236}">
                <a16:creationId xmlns:a16="http://schemas.microsoft.com/office/drawing/2014/main" id="{AE866753-D8A7-402B-AECB-92E0468A89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188"/>
          <a:stretch/>
        </p:blipFill>
        <p:spPr>
          <a:xfrm>
            <a:off x="9127959" y="3963727"/>
            <a:ext cx="2225840" cy="24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1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42BAE3-DCF3-4163-A457-BFE3ADD9C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5" r="-3" b="13003"/>
          <a:stretch/>
        </p:blipFill>
        <p:spPr>
          <a:xfrm>
            <a:off x="6149605" y="3473115"/>
            <a:ext cx="5728548" cy="30791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BE6B89-C919-4E36-BA03-3106F71D2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 b="10411"/>
          <a:stretch/>
        </p:blipFill>
        <p:spPr>
          <a:xfrm>
            <a:off x="313850" y="289647"/>
            <a:ext cx="5728547" cy="3079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0F5F15-9D7A-4FA0-BB5A-B65ADE225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7" r="-3" b="-3"/>
          <a:stretch/>
        </p:blipFill>
        <p:spPr>
          <a:xfrm>
            <a:off x="313847" y="3489159"/>
            <a:ext cx="5728548" cy="30471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E6DEBC-63B8-4CAD-ACB4-81361765B8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 b="29076"/>
          <a:stretch/>
        </p:blipFill>
        <p:spPr>
          <a:xfrm>
            <a:off x="6149605" y="280193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1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CCEA9596-C3FA-4B4E-9855-CC27DCC65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968900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52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491F29-44AE-4CE8-90D2-A1570856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4" r="-3" b="1587"/>
          <a:stretch/>
        </p:blipFill>
        <p:spPr>
          <a:xfrm>
            <a:off x="6141719" y="3475906"/>
            <a:ext cx="5728548" cy="30471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38BAC8-994C-479E-9117-1B57F60A3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76" r="-3" b="6395"/>
          <a:stretch/>
        </p:blipFill>
        <p:spPr>
          <a:xfrm>
            <a:off x="6141719" y="289644"/>
            <a:ext cx="5728547" cy="3079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449DEBC-4AAD-48D3-863C-D6C77C252E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" r="-3" b="19644"/>
          <a:stretch/>
        </p:blipFill>
        <p:spPr>
          <a:xfrm>
            <a:off x="321730" y="3475907"/>
            <a:ext cx="5728548" cy="30471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D0FEE0-F180-49F1-9929-B2DC34D001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8" r="-3" b="9642"/>
          <a:stretch/>
        </p:blipFill>
        <p:spPr>
          <a:xfrm>
            <a:off x="321731" y="305687"/>
            <a:ext cx="5728547" cy="3047107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0246ED4E-D15A-4EB0-B138-940CD756D738}"/>
              </a:ext>
            </a:extLst>
          </p:cNvPr>
          <p:cNvSpPr/>
          <p:nvPr/>
        </p:nvSpPr>
        <p:spPr>
          <a:xfrm>
            <a:off x="4148271" y="1481271"/>
            <a:ext cx="3895457" cy="3895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odhadované náklady na chod </a:t>
            </a:r>
            <a:r>
              <a:rPr lang="cs-CZ" sz="26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ITs</a:t>
            </a:r>
            <a:r>
              <a:rPr lang="cs-CZ" sz="26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 se pohybují okolo </a:t>
            </a:r>
            <a:r>
              <a:rPr lang="cs-CZ" sz="2600" dirty="0">
                <a:solidFill>
                  <a:srgbClr val="92D050"/>
                </a:solidFill>
                <a:latin typeface="Consolas" panose="020B0609020204030204" pitchFamily="49" charset="0"/>
              </a:rPr>
              <a:t>10 %</a:t>
            </a:r>
            <a:r>
              <a:rPr lang="cs-CZ" sz="26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rPr>
              <a:t> veškeré elektrické energie</a:t>
            </a:r>
          </a:p>
        </p:txBody>
      </p:sp>
    </p:spTree>
    <p:extLst>
      <p:ext uri="{BB962C8B-B14F-4D97-AF65-F5344CB8AC3E}">
        <p14:creationId xmlns:p14="http://schemas.microsoft.com/office/powerpoint/2010/main" val="67852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B9F69-72F9-4A7D-A1CC-C6039E96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ENERGETICKÉ NÁKLADY 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0A4B5-050A-45BE-BC80-58ED7C690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kvalitativní vs. kvantitativní dynamika – </a:t>
            </a:r>
            <a:r>
              <a:rPr lang="cs-CZ" dirty="0" err="1"/>
              <a:t>Koomeyho</a:t>
            </a:r>
            <a:r>
              <a:rPr lang="cs-CZ" dirty="0"/>
              <a:t> zákon (2X </a:t>
            </a:r>
            <a:r>
              <a:rPr lang="cs-CZ" dirty="0" err="1"/>
              <a:t>comp</a:t>
            </a:r>
            <a:r>
              <a:rPr lang="cs-CZ" dirty="0"/>
              <a:t>/J za 1,5let), centralizace správy dat, efektivnější datová komprese vs. růst počtu zařízení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určení hranic systému (digitální TV, </a:t>
            </a:r>
            <a:r>
              <a:rPr lang="cs-CZ" dirty="0" err="1"/>
              <a:t>emergie</a:t>
            </a:r>
            <a:r>
              <a:rPr lang="cs-CZ" dirty="0"/>
              <a:t> …)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predikce se na dalším růstu shodují; </a:t>
            </a:r>
            <a:r>
              <a:rPr lang="cs-CZ" dirty="0" err="1"/>
              <a:t>Andraeho</a:t>
            </a:r>
            <a:r>
              <a:rPr lang="cs-CZ" dirty="0"/>
              <a:t> modely spotřeby k r. 2030 – 8, 21 a 51 % veškeré elektřiny, </a:t>
            </a:r>
            <a:br>
              <a:rPr lang="cs-CZ" dirty="0"/>
            </a:br>
            <a:r>
              <a:rPr lang="cs-CZ" dirty="0"/>
              <a:t>i 8% podíl zde znamená zdvojnásobení během 15 let …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87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4B4DB-1596-4F73-A7E4-0FEBFBA8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ENERGETICKÉ NÁKLADY 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CECDAC-4949-47C0-BF32-40E8EB0E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komputace dokáže iniciovat i úspory – dilema obchodního cestujícího (UPC, Uber), centralizace v obec. smyslu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Jevonsův</a:t>
            </a:r>
            <a:r>
              <a:rPr lang="cs-CZ" dirty="0"/>
              <a:t> paradox: „/…/ zvyšování účinnosti ve využívání zdroje může vést i ke zvyšování objemu jeho spotřeby“ (př.: spalování uhlí, svícení, letectví)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uroborův</a:t>
            </a:r>
            <a:r>
              <a:rPr lang="cs-CZ" dirty="0"/>
              <a:t> paradox: více komputace vyžaduje více energie, poptávka po energii akceleruje klimatickou změnu, klimatická změna vyžaduje více energie na komputaci (chlazení) – tzv. pozitivní zpětná vazba </a:t>
            </a:r>
          </a:p>
        </p:txBody>
      </p:sp>
    </p:spTree>
    <p:extLst>
      <p:ext uri="{BB962C8B-B14F-4D97-AF65-F5344CB8AC3E}">
        <p14:creationId xmlns:p14="http://schemas.microsoft.com/office/powerpoint/2010/main" val="121325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208CDC2-5746-4F24-8AAB-F95D13AEA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2929" r="6376" b="23101"/>
          <a:stretch/>
        </p:blipFill>
        <p:spPr>
          <a:xfrm>
            <a:off x="6564574" y="321732"/>
            <a:ext cx="4940490" cy="6214533"/>
          </a:xfrm>
          <a:prstGeom prst="rect">
            <a:avLst/>
          </a:prstGeom>
        </p:spPr>
      </p:pic>
      <p:pic>
        <p:nvPicPr>
          <p:cNvPr id="6" name="Obrázek 5" descr="Obsah obrázku kouř, vlak, pára, stopa&#10;&#10;Popis byl vytvořen automaticky">
            <a:extLst>
              <a:ext uri="{FF2B5EF4-FFF2-40B4-BE49-F238E27FC236}">
                <a16:creationId xmlns:a16="http://schemas.microsoft.com/office/drawing/2014/main" id="{53FA237F-84A7-47FD-915D-DA4983CAF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1" r="19865"/>
          <a:stretch/>
        </p:blipFill>
        <p:spPr>
          <a:xfrm>
            <a:off x="686936" y="321732"/>
            <a:ext cx="5505650" cy="62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6B21A-6AEF-48A7-873C-BF8952B6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JAK VYPADÁ INTERNET (CISCO_2017)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537DB8-B0EB-400D-BB38-CFD3F0BAD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servery + transportní infrastruktury + koncová zařízení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73 % přenášených dat (70EB/měsíc) jsou pohyblivé obrazy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93 % dat je přenášeno v rámci připojení fixního, 7 % v rámci připojení mobilního</a:t>
            </a:r>
          </a:p>
          <a:p>
            <a:pPr algn="just"/>
            <a:endParaRPr lang="cs-CZ" dirty="0"/>
          </a:p>
          <a:p>
            <a:pPr algn="just"/>
            <a:r>
              <a:rPr lang="cs-CZ" dirty="0">
                <a:cs typeface="Calibri Light" panose="020F0302020204030204" pitchFamily="34" charset="0"/>
              </a:rPr>
              <a:t>v Severní Americe služby YouTube a Netflix tvoří 52 % objemu  dat na </a:t>
            </a:r>
            <a:r>
              <a:rPr lang="cs-CZ" dirty="0" err="1">
                <a:cs typeface="Calibri Light" panose="020F0302020204030204" pitchFamily="34" charset="0"/>
              </a:rPr>
              <a:t>downstreamu</a:t>
            </a:r>
            <a:r>
              <a:rPr lang="cs-CZ" dirty="0">
                <a:cs typeface="Calibri Light" panose="020F0302020204030204" pitchFamily="34" charset="0"/>
              </a:rPr>
              <a:t> v rámci připojení fixního </a:t>
            </a:r>
            <a:br>
              <a:rPr lang="cs-CZ" dirty="0">
                <a:cs typeface="Calibri Light" panose="020F0302020204030204" pitchFamily="34" charset="0"/>
              </a:rPr>
            </a:br>
            <a:r>
              <a:rPr lang="cs-CZ" dirty="0">
                <a:cs typeface="Calibri Light" panose="020F0302020204030204" pitchFamily="34" charset="0"/>
              </a:rPr>
              <a:t>a 25 % v rámci připojení mobilního          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  <a:cs typeface="Calibri Light" panose="020F0302020204030204" pitchFamily="34" charset="0"/>
              </a:rPr>
              <a:t>&lt;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  <a:cs typeface="Calibri Light" panose="020F0302020204030204" pitchFamily="34" charset="0"/>
              </a:rPr>
              <a:t>Sandvine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  <a:cs typeface="Calibri Light" panose="020F0302020204030204" pitchFamily="34" charset="0"/>
              </a:rPr>
              <a:t>&gt;                                                             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9363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2161</TotalTime>
  <Words>514</Words>
  <Application>Microsoft Office PowerPoint</Application>
  <PresentationFormat>Širokoúhlá obrazovka</PresentationFormat>
  <Paragraphs>69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Impact</vt:lpstr>
      <vt:lpstr>Motiv Office</vt:lpstr>
      <vt:lpstr>BRAVE NEW DIGITAL WORLD</vt:lpstr>
      <vt:lpstr>… A DALŠÍ ETICKÉ ASPEKTY IT</vt:lpstr>
      <vt:lpstr>Prezentace aplikace PowerPoint</vt:lpstr>
      <vt:lpstr>Prezentace aplikace PowerPoint</vt:lpstr>
      <vt:lpstr>Prezentace aplikace PowerPoint</vt:lpstr>
      <vt:lpstr>ENERGETICKÉ NÁKLADY IT</vt:lpstr>
      <vt:lpstr>ENERGETICKÉ NÁKLADY IT</vt:lpstr>
      <vt:lpstr>Prezentace aplikace PowerPoint</vt:lpstr>
      <vt:lpstr>JAK VYPADÁ INTERNET (CISCO_2017)</vt:lpstr>
      <vt:lpstr>JAK INTERNET VYPADAT BUDE (CISCO_2017)</vt:lpstr>
      <vt:lpstr>Prezentace aplikace PowerPoint</vt:lpstr>
      <vt:lpstr>Prezentace aplikace PowerPoint</vt:lpstr>
      <vt:lpstr>DĚJINY TECHNICKÉHO OBRAZU</vt:lpstr>
      <vt:lpstr>Prezentace aplikace PowerPoint</vt:lpstr>
      <vt:lpstr>Prezentace aplikace PowerPoint</vt:lpstr>
      <vt:lpstr>KYBERKULTURNÍ NARACE</vt:lpstr>
      <vt:lpstr>KYBERKULTURNÍ NARACE</vt:lpstr>
      <vt:lpstr>STRATEGIE ZVLÁDÁNÍ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DIGITAL WORLD</dc:title>
  <dc:creator>Matěj Polák</dc:creator>
  <cp:lastModifiedBy>Matěj Polák</cp:lastModifiedBy>
  <cp:revision>32</cp:revision>
  <dcterms:created xsi:type="dcterms:W3CDTF">2019-11-21T13:58:03Z</dcterms:created>
  <dcterms:modified xsi:type="dcterms:W3CDTF">2020-12-14T07:15:33Z</dcterms:modified>
</cp:coreProperties>
</file>