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6" r:id="rId8"/>
    <p:sldId id="261" r:id="rId9"/>
    <p:sldId id="262" r:id="rId10"/>
    <p:sldId id="263" r:id="rId11"/>
    <p:sldId id="264" r:id="rId12"/>
    <p:sldId id="277" r:id="rId13"/>
    <p:sldId id="278" r:id="rId14"/>
    <p:sldId id="279" r:id="rId15"/>
    <p:sldId id="287" r:id="rId16"/>
    <p:sldId id="280" r:id="rId17"/>
    <p:sldId id="281" r:id="rId18"/>
    <p:sldId id="268" r:id="rId19"/>
    <p:sldId id="269" r:id="rId20"/>
    <p:sldId id="273" r:id="rId21"/>
    <p:sldId id="283" r:id="rId22"/>
    <p:sldId id="282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92D050"/>
                </a:solidFill>
                <a:latin typeface="Consolas" panose="020B0609020204030204" pitchFamily="49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92D050"/>
                </a:solidFill>
                <a:latin typeface="Consolas" panose="020B0609020204030204" pitchFamily="49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475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D4D2-AD43-465B-9B94-5ED1737F39B1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A649-1305-49BE-87B6-41F222299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836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85408-12DA-45F1-BDD9-B96C8CA9C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chemeClr val="accent1"/>
                </a:solidFill>
                <a:latin typeface="Impact" panose="020B0806030902050204" pitchFamily="34" charset="0"/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50B682-D1D6-4A16-BA1B-93C54F5CD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Impact" panose="020B0806030902050204" pitchFamily="34" charset="0"/>
              </a:rPr>
              <a:t>6. DIGITÁLNÍ EKONOMIKA</a:t>
            </a:r>
          </a:p>
        </p:txBody>
      </p:sp>
    </p:spTree>
    <p:extLst>
      <p:ext uri="{BB962C8B-B14F-4D97-AF65-F5344CB8AC3E}">
        <p14:creationId xmlns:p14="http://schemas.microsoft.com/office/powerpoint/2010/main" val="102434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1268BA0-2611-4B9E-A05A-A6910897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5" y="340000"/>
            <a:ext cx="6191250" cy="29432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0C42DF-947B-4DF8-9B0B-94BE334ACA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10627"/>
          <a:stretch/>
        </p:blipFill>
        <p:spPr>
          <a:xfrm>
            <a:off x="852705" y="3582104"/>
            <a:ext cx="6191249" cy="29432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B2FAA0-1927-4661-9D03-118A38F4E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65" y="340000"/>
            <a:ext cx="3745557" cy="29358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1C82DE-52D3-4A6D-9DCE-9B2A50BC99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6" r="10239" b="212"/>
          <a:stretch/>
        </p:blipFill>
        <p:spPr>
          <a:xfrm>
            <a:off x="7323065" y="3582104"/>
            <a:ext cx="3745557" cy="2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7CFBD-229E-4BBF-B2A5-0639C8EA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VÝVOJ STRUKTURY HOSPODÁŘSTVÍ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30986FAD-FCB7-415C-BDC2-397418090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63" y="1787525"/>
            <a:ext cx="7397274" cy="4351338"/>
          </a:xfrm>
        </p:spPr>
      </p:pic>
    </p:spTree>
    <p:extLst>
      <p:ext uri="{BB962C8B-B14F-4D97-AF65-F5344CB8AC3E}">
        <p14:creationId xmlns:p14="http://schemas.microsoft.com/office/powerpoint/2010/main" val="378474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7F52F-0B6A-437E-965E-4B569A9F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TECHNOLOGICKÁ NEZAMĚSTNANOST?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3EC02-2572-4AF7-9377-4B711987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3100" dirty="0"/>
              <a:t>Technologické nezaměstnanosti se báli už v 18. století. Proč by měla nastat zrovna nyní?</a:t>
            </a:r>
          </a:p>
          <a:p>
            <a:pPr algn="just"/>
            <a:endParaRPr lang="cs-CZ" sz="3100" dirty="0"/>
          </a:p>
          <a:p>
            <a:pPr algn="just"/>
            <a:r>
              <a:rPr lang="cs-CZ" sz="3100" dirty="0" err="1"/>
              <a:t>digitalita</a:t>
            </a:r>
            <a:r>
              <a:rPr lang="cs-CZ" sz="3100" dirty="0"/>
              <a:t> je vlastnost s bezprecedentními ekonomickými implikacemi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	1) mezní výrobní náklady SW se blíží nule</a:t>
            </a:r>
          </a:p>
          <a:p>
            <a:pPr marL="0" indent="0">
              <a:buNone/>
            </a:pPr>
            <a:r>
              <a:rPr lang="cs-CZ" sz="2800" dirty="0"/>
              <a:t>	2) SW služby mohou mít charakter nerivalitní spotřeby</a:t>
            </a:r>
          </a:p>
          <a:p>
            <a:pPr marL="0" indent="0">
              <a:buNone/>
            </a:pPr>
            <a:r>
              <a:rPr lang="cs-CZ" sz="2800" dirty="0"/>
              <a:t>	3) je napomáháno vzniku velkých globálních trhů</a:t>
            </a:r>
          </a:p>
          <a:p>
            <a:endParaRPr lang="cs-CZ" sz="2800" dirty="0"/>
          </a:p>
          <a:p>
            <a:pPr algn="just"/>
            <a:r>
              <a:rPr lang="cs-CZ" sz="3100" dirty="0"/>
              <a:t>Tyto vlastnosti mohou tvořit základ argumentů stran oprávněnosti obav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17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B97CC-B1E3-4F06-AB1A-1597603F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ARGUMENT KVALITATIVNÍCH ASPEKTŮ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52A82-B2BC-4679-A4AF-C032817C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800" dirty="0"/>
              <a:t>při uznání univerzální vyčíslitelnosti můžeme tvrdit, že kapitál dokáže nahradit jakoukoliv práci v jakémkoliv sektoru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kapitál (SW) může být produkován s nulovými mezními náklady nebo může zprostředkovávat službu nerivalitní spotřeby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jeden díl kapitálu nenahrazuje jeden, ale X dílů práce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se zdokonalováním </a:t>
            </a:r>
            <a:r>
              <a:rPr lang="cs-CZ" sz="2800" dirty="0" err="1"/>
              <a:t>ITs</a:t>
            </a:r>
            <a:r>
              <a:rPr lang="cs-CZ" sz="2800" dirty="0"/>
              <a:t> do produkčního procesu implicitně zavádí více kapitálu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11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37ED6-A590-44C4-942E-CA9E4FF4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PROTIARGUMENT NEUKOJITELNÝCH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594CC-61B2-4502-9516-01752919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2140048"/>
            <a:ext cx="4772025" cy="3955762"/>
          </a:xfrm>
        </p:spPr>
        <p:txBody>
          <a:bodyPr>
            <a:normAutofit/>
          </a:bodyPr>
          <a:lstStyle/>
          <a:p>
            <a:r>
              <a:rPr lang="cs-CZ" dirty="0"/>
              <a:t>nahrazení práce kapitálem znamená i cenový pokles. Pokud klesnou ceny, otevře se nový prostor pro útraty a zde volná práce najde uplatnění, a to ať už je jejím výstupem cokoliv</a:t>
            </a:r>
          </a:p>
          <a:p>
            <a:endParaRPr lang="cs-CZ" dirty="0"/>
          </a:p>
        </p:txBody>
      </p:sp>
      <p:pic>
        <p:nvPicPr>
          <p:cNvPr id="5" name="Obrázek 4" descr="Obsah obrázku tenis, sportovní hra, sport, raketa&#10;&#10;Popis byl vytvořen automaticky">
            <a:extLst>
              <a:ext uri="{FF2B5EF4-FFF2-40B4-BE49-F238E27FC236}">
                <a16:creationId xmlns:a16="http://schemas.microsoft.com/office/drawing/2014/main" id="{7F975B5D-2BBE-4F3D-8308-9E4FE9985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3" y="2146349"/>
            <a:ext cx="3858027" cy="30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2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hodiny, podepsat&#10;&#10;Popis byl vytvořen automaticky">
            <a:extLst>
              <a:ext uri="{FF2B5EF4-FFF2-40B4-BE49-F238E27FC236}">
                <a16:creationId xmlns:a16="http://schemas.microsoft.com/office/drawing/2014/main" id="{04F40661-7E27-47DF-8140-FEFEADCD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94" y="870833"/>
            <a:ext cx="9699211" cy="5116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29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86318-9813-455A-A313-C9F8AA9A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ARGUMENT SUPERHVĚZD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DB87C-DB5E-492B-81BB-52E389B9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kdykoliv dojde k digitalizaci nějakého trhu, inklinuje k tomu aby se z něj stal trh superhvězd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nerivalitní statky; globální dostupnost nahrává protěžování relativního výkonu – „vítěz bere vše“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trhy superhvězd mohou být vysoce turbulentní a přichází s nimi nerovnoměrné rozložení příjmů – od normálového k </a:t>
            </a:r>
            <a:r>
              <a:rPr lang="cs-CZ" dirty="0" err="1"/>
              <a:t>paretovu</a:t>
            </a:r>
            <a:r>
              <a:rPr lang="cs-CZ" dirty="0"/>
              <a:t> rozložení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83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5B067-9C19-4605-B4D2-ED7C3332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PROTIARGUMENT ÚČEL SVĚTÍ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A168E-6B14-4C42-86ED-BA9EB349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176" y="1892300"/>
            <a:ext cx="4619624" cy="3651250"/>
          </a:xfrm>
        </p:spPr>
        <p:txBody>
          <a:bodyPr>
            <a:normAutofit/>
          </a:bodyPr>
          <a:lstStyle/>
          <a:p>
            <a:r>
              <a:rPr lang="cs-CZ" dirty="0"/>
              <a:t>pokud takto dochází k celkovému růstu blahobytu ve společnosti, problematizování  nerovnoměrného rozložení zisků </a:t>
            </a:r>
            <a:br>
              <a:rPr lang="cs-CZ" dirty="0"/>
            </a:br>
            <a:r>
              <a:rPr lang="cs-CZ" dirty="0"/>
              <a:t>(a příjmů) není relevantním tématem</a:t>
            </a:r>
          </a:p>
          <a:p>
            <a:endParaRPr lang="cs-CZ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C737E7CC-989B-416A-B594-70980D2DF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3" b="13889"/>
          <a:stretch/>
        </p:blipFill>
        <p:spPr>
          <a:xfrm>
            <a:off x="838200" y="1892300"/>
            <a:ext cx="5219608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13">
            <a:extLst>
              <a:ext uri="{FF2B5EF4-FFF2-40B4-BE49-F238E27FC236}">
                <a16:creationId xmlns:a16="http://schemas.microsoft.com/office/drawing/2014/main" id="{88AC45D1-304F-427A-912D-289C1636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6" y="499281"/>
            <a:ext cx="7906847" cy="5859438"/>
          </a:xfrm>
          <a:solidFill>
            <a:schemeClr val="tx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52063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6515187-6CB7-4B36-89C3-F44D35FDB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2"/>
          <a:stretch/>
        </p:blipFill>
        <p:spPr>
          <a:xfrm>
            <a:off x="1715545" y="479548"/>
            <a:ext cx="8760909" cy="58989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098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7D838-D8EB-4282-BECA-40E6A6C7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KEYNESOVA VIZE (1930‘S)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25414-45BA-4B12-8B35-3FC249FE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v r.1930 publikuje John M.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</a:rPr>
              <a:t>Keynes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 text o ekonomických výhledech našich vnoučat</a:t>
            </a:r>
          </a:p>
          <a:p>
            <a:pPr algn="just"/>
            <a:endParaRPr lang="cs-CZ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na základě extrapolace růstu produktivity odhaduje, že v roce 2030 práce jako výrobní faktor již nebude existovat – bude nahrazena kapitálem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neuralgickým bodem lidského života se podle něj stane smysluplné trávení času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5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18F90-AB1E-4E1D-8155-3BD9818D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SKEPTIKOVÉ A TĚŠITELÉ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33873-1801-4D75-AF41-06FAA713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zastaví rozevírání nůžek růst blahobytu?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jedná se především o otázku elasticity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poroste nadále blahobyt doprovázený adekvátním odměňováním, cenovým poklesem a vznikem prostoru pro novou spotřebu - produkci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nebo dojde ke klasické recesi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24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48FDA-DE27-47FF-AD6D-7D6425F4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NOVÉ ROZLOŽENÍ BOHATSTVÍ</a:t>
            </a:r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C0C8C28F-FCB3-453B-BAE8-D63A8E3E4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6" y="2186610"/>
            <a:ext cx="3618754" cy="3618754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F0635C-978B-4D1D-A4E3-362DD79EC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3" y="2186610"/>
            <a:ext cx="3618754" cy="36187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3D6F50-2A94-4329-9301-F8681677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09" y="2186610"/>
            <a:ext cx="3618755" cy="36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8EF986C3-82C6-49B0-83A4-84AB0A2FB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43" y="795378"/>
            <a:ext cx="8954314" cy="5267244"/>
          </a:xfrm>
        </p:spPr>
      </p:pic>
    </p:spTree>
    <p:extLst>
      <p:ext uri="{BB962C8B-B14F-4D97-AF65-F5344CB8AC3E}">
        <p14:creationId xmlns:p14="http://schemas.microsoft.com/office/powerpoint/2010/main" val="3826789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5E8E8-6475-40A1-A763-AC772ABF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STRATEGIE ZVLÁDÁNÍ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90367-A03E-4616-9305-CD58B267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přijmout pravidla hry – první svět vs. čtvrtý svět</a:t>
            </a:r>
          </a:p>
          <a:p>
            <a:endParaRPr lang="cs-CZ" sz="2800" dirty="0"/>
          </a:p>
          <a:p>
            <a:r>
              <a:rPr lang="cs-CZ" sz="2800" dirty="0"/>
              <a:t>omezení technologií – nejsou konzistentní s mravní normou</a:t>
            </a:r>
          </a:p>
          <a:p>
            <a:endParaRPr lang="cs-CZ" sz="2800" dirty="0"/>
          </a:p>
          <a:p>
            <a:r>
              <a:rPr lang="cs-CZ" sz="2800" dirty="0"/>
              <a:t>konec tržního hospodářství – není konzistentní s pokrokem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upravit pravidla hry – koláče (téměř) bez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6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2E2DD-FC15-4D13-A910-35476DFD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HAPPYEND?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31A83-2A0D-4B93-AC27-6984315A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Příjem mimo rámec trhu (BI, záporná daň)</a:t>
            </a:r>
          </a:p>
          <a:p>
            <a:endParaRPr lang="cs-CZ" sz="2800" dirty="0"/>
          </a:p>
          <a:p>
            <a:r>
              <a:rPr lang="cs-CZ" sz="2800" dirty="0"/>
              <a:t>Delší školní docházka</a:t>
            </a:r>
          </a:p>
          <a:p>
            <a:endParaRPr lang="cs-CZ" sz="2800" dirty="0"/>
          </a:p>
          <a:p>
            <a:r>
              <a:rPr lang="cs-CZ" sz="2800" dirty="0"/>
              <a:t>Kratší pracovní doba – sdílené zaměstnání</a:t>
            </a:r>
          </a:p>
          <a:p>
            <a:endParaRPr lang="cs-CZ" sz="2800" dirty="0"/>
          </a:p>
          <a:p>
            <a:r>
              <a:rPr lang="cs-CZ" sz="2800" dirty="0"/>
              <a:t>Dřívější odchod do důchodu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21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1CFDC0A-5E73-4D1C-92F0-7CDF2D49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1" y="385337"/>
            <a:ext cx="9326277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1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0FB30-16A4-4630-A50F-1D7B2A71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PAULINGOVA VIZE (1960‘S)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33500-C99C-464E-ACF7-FAA111CAA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spolek okolo </a:t>
            </a:r>
            <a:r>
              <a:rPr lang="cs-CZ" dirty="0" err="1"/>
              <a:t>Linuse</a:t>
            </a:r>
            <a:r>
              <a:rPr lang="cs-CZ" dirty="0"/>
              <a:t> </a:t>
            </a:r>
            <a:r>
              <a:rPr lang="cs-CZ" dirty="0" err="1"/>
              <a:t>Paulinga</a:t>
            </a:r>
            <a:r>
              <a:rPr lang="cs-CZ" dirty="0"/>
              <a:t> v roce 1964 zveřejňuje otevřený dopis prezidentu Johnsonovi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podle signatářů právě probíhá trojí revoluce – zbrojní revoluce, revoluce lidských práv a revoluce </a:t>
            </a:r>
            <a:r>
              <a:rPr lang="cs-CZ" dirty="0" err="1"/>
              <a:t>kybernace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největší obavy panují s revoluce </a:t>
            </a:r>
            <a:r>
              <a:rPr lang="cs-CZ" dirty="0" err="1"/>
              <a:t>kybernace</a:t>
            </a:r>
            <a:r>
              <a:rPr lang="cs-CZ" dirty="0"/>
              <a:t>; ta má vést k ekonomické recesi, krokem který ji má zastavit je zavedení nepodmíněného příjmu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řešení podporují ekonomové, proti je ale veřejnost</a:t>
            </a:r>
          </a:p>
        </p:txBody>
      </p:sp>
    </p:spTree>
    <p:extLst>
      <p:ext uri="{BB962C8B-B14F-4D97-AF65-F5344CB8AC3E}">
        <p14:creationId xmlns:p14="http://schemas.microsoft.com/office/powerpoint/2010/main" val="330220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6022-5FF1-4887-87F3-F4502646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LEONTIEFFOVA VIZE (1980‘S)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A3292-2212-46EA-AFA4-31E29915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boom služeb v 70‘s (postindustriální společnost) obavy z technologické nezaměstnanosti rozptyluje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Leontieff</a:t>
            </a:r>
            <a:r>
              <a:rPr lang="cs-CZ" dirty="0"/>
              <a:t> toto na základě teze o substituci mentálních kapacit rozporuje a obává se poklesu ceny práce i zde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vyvažovacími mechanismy se podle něj mají stát kratší pracovní doba, sdílená pracovní doba a příjem, který nebude vázaný na práci. </a:t>
            </a:r>
          </a:p>
        </p:txBody>
      </p:sp>
    </p:spTree>
    <p:extLst>
      <p:ext uri="{BB962C8B-B14F-4D97-AF65-F5344CB8AC3E}">
        <p14:creationId xmlns:p14="http://schemas.microsoft.com/office/powerpoint/2010/main" val="1344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3962B-4622-4C0E-AE72-58FCE526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CASTELLSOVA VIZE (1990‘S)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2A77C-74E6-478A-8B29-31DAEB61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koncepce prostoru proudů: mohutné finanční toky mezi nejvýznamnějšími urbánními celky upozaďují tradiční prostor míst; prostor proudů zesiluje dostředivou sílu center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koncepce čtvrtého světa: prostor proudů přispívá k centralizaci, která snižuje potenciál rozvoje v prostoru míst; i v bohatých zemích vznikají chudé periferie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technologie iniciují „rozevírání nůžek“</a:t>
            </a:r>
          </a:p>
        </p:txBody>
      </p:sp>
    </p:spTree>
    <p:extLst>
      <p:ext uri="{BB962C8B-B14F-4D97-AF65-F5344CB8AC3E}">
        <p14:creationId xmlns:p14="http://schemas.microsoft.com/office/powerpoint/2010/main" val="94162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7941B-B903-4C9F-A1B6-9EE2A86E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DRUHÝ VĚK STROJŮ (2010‘s)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2041B-F30C-4FF3-9C6A-77B8D158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term. Erik </a:t>
            </a:r>
            <a:r>
              <a:rPr lang="cs-CZ" dirty="0" err="1"/>
              <a:t>Brynjolfsson</a:t>
            </a:r>
            <a:r>
              <a:rPr lang="cs-CZ" dirty="0"/>
              <a:t> a Andrew </a:t>
            </a:r>
            <a:r>
              <a:rPr lang="cs-CZ" dirty="0" err="1"/>
              <a:t>McAfee</a:t>
            </a:r>
            <a:r>
              <a:rPr lang="cs-CZ" dirty="0"/>
              <a:t>, druhý věk se podle nich vyznačuje působením třech sil, z nichž dvě se v rámci své vizualizace jako funkce „lámou“</a:t>
            </a:r>
          </a:p>
          <a:p>
            <a:endParaRPr lang="cs-CZ" dirty="0"/>
          </a:p>
          <a:p>
            <a:r>
              <a:rPr lang="cs-CZ" u="sng" dirty="0" err="1"/>
              <a:t>exponenciálnost</a:t>
            </a:r>
            <a:r>
              <a:rPr lang="cs-CZ" u="sng" dirty="0"/>
              <a:t>:</a:t>
            </a:r>
            <a:r>
              <a:rPr lang="cs-CZ" dirty="0"/>
              <a:t> působení </a:t>
            </a:r>
            <a:r>
              <a:rPr lang="cs-CZ" dirty="0" err="1"/>
              <a:t>Mooreova</a:t>
            </a:r>
            <a:r>
              <a:rPr lang="cs-CZ" dirty="0"/>
              <a:t> zákona</a:t>
            </a:r>
          </a:p>
          <a:p>
            <a:endParaRPr lang="cs-CZ" dirty="0"/>
          </a:p>
          <a:p>
            <a:r>
              <a:rPr lang="cs-CZ" u="sng" dirty="0" err="1"/>
              <a:t>digitalita</a:t>
            </a:r>
            <a:r>
              <a:rPr lang="cs-CZ" u="sng" dirty="0"/>
              <a:t>:</a:t>
            </a:r>
            <a:r>
              <a:rPr lang="cs-CZ" dirty="0"/>
              <a:t> digitalizace, nerivalitní charakter, mezní výrobní náklady se blíží nule, přináší nový vhled (BD)</a:t>
            </a:r>
          </a:p>
          <a:p>
            <a:endParaRPr lang="cs-CZ" dirty="0"/>
          </a:p>
          <a:p>
            <a:r>
              <a:rPr lang="cs-CZ" u="sng" dirty="0" err="1"/>
              <a:t>kombinatoričnost</a:t>
            </a:r>
            <a:r>
              <a:rPr lang="cs-CZ" u="sng" dirty="0"/>
              <a:t>: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jsou GPT s mnoha možnostmi k rekombinacím, oborová rekombinace za pomoci sítí</a:t>
            </a:r>
          </a:p>
        </p:txBody>
      </p:sp>
    </p:spTree>
    <p:extLst>
      <p:ext uri="{BB962C8B-B14F-4D97-AF65-F5344CB8AC3E}">
        <p14:creationId xmlns:p14="http://schemas.microsoft.com/office/powerpoint/2010/main" val="147466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2C869968-C1DD-4A58-8405-CE5B75984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0" y="682417"/>
            <a:ext cx="8238140" cy="5493166"/>
          </a:xfrm>
        </p:spPr>
      </p:pic>
    </p:spTree>
    <p:extLst>
      <p:ext uri="{BB962C8B-B14F-4D97-AF65-F5344CB8AC3E}">
        <p14:creationId xmlns:p14="http://schemas.microsoft.com/office/powerpoint/2010/main" val="32877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D62C3-43B0-4267-8D62-68F663B8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MODEL TRŽNÍHO HOSPODÁŘSTVÍ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C3E47F-B8D0-4D81-94B7-52C361F74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63" y="1825625"/>
            <a:ext cx="7397274" cy="4351338"/>
          </a:xfrm>
        </p:spPr>
      </p:pic>
    </p:spTree>
    <p:extLst>
      <p:ext uri="{BB962C8B-B14F-4D97-AF65-F5344CB8AC3E}">
        <p14:creationId xmlns:p14="http://schemas.microsoft.com/office/powerpoint/2010/main" val="144505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CFBE6-0074-4F0C-B2F6-CE33938D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Impact" panose="020B0806030902050204" pitchFamily="34" charset="0"/>
              </a:rPr>
              <a:t>HOSPODÁŘSKÝ RŮST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5AF95-C38F-4519-A6DC-777AB3E7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800" dirty="0"/>
              <a:t>Za předpokladu existence přímé příčinné souvislosti mezi statky/službami a spokojeností je ideálním způsobem jejího dosažení hospodářský růst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  <a:p>
            <a:pPr algn="just"/>
            <a:r>
              <a:rPr lang="cs-CZ" sz="2800" u="sng" dirty="0"/>
              <a:t>Hospodářský růst</a:t>
            </a:r>
            <a:r>
              <a:rPr lang="cs-CZ" sz="2800" dirty="0"/>
              <a:t> – zvýšení objemu udržitelné produkce</a:t>
            </a:r>
          </a:p>
          <a:p>
            <a:pPr algn="just"/>
            <a:endParaRPr lang="cs-CZ" dirty="0"/>
          </a:p>
          <a:p>
            <a:pPr lvl="1" algn="just"/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1) dodáním více výrobního faktoru práce</a:t>
            </a:r>
          </a:p>
          <a:p>
            <a:pPr lvl="1" algn="just"/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2) nahrazením práce kapitálem – novým uplatněním práce</a:t>
            </a:r>
          </a:p>
          <a:p>
            <a:pPr marL="914400" lvl="1" indent="-457200" algn="just">
              <a:buAutoNum type="alphaUcParenR"/>
            </a:pPr>
            <a:endParaRPr lang="cs-CZ" sz="2000" dirty="0">
              <a:latin typeface="Consolas" panose="020B0609020204030204" pitchFamily="49" charset="0"/>
            </a:endParaRPr>
          </a:p>
          <a:p>
            <a:pPr marL="914400" lvl="1" indent="-457200" algn="just">
              <a:buAutoNum type="alphaUcParenR"/>
            </a:pPr>
            <a:endParaRPr lang="cs-CZ" sz="2000" dirty="0"/>
          </a:p>
          <a:p>
            <a:pPr algn="just"/>
            <a:r>
              <a:rPr lang="cs-CZ" sz="2800" dirty="0"/>
              <a:t>Nahrazení práce kapitálem umožňuje produkovat více různorodých výstupů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433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A8472EE3-2DAF-4760-AB5F-382524497159}" vid="{00D980F7-BFC1-4573-9EC7-457D3BB062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1849</TotalTime>
  <Words>729</Words>
  <Application>Microsoft Office PowerPoint</Application>
  <PresentationFormat>Širokoúhlá obrazovka</PresentationFormat>
  <Paragraphs>102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KEYNESOVA VIZE (1930‘S)</vt:lpstr>
      <vt:lpstr>PAULINGOVA VIZE (1960‘S)</vt:lpstr>
      <vt:lpstr>LEONTIEFFOVA VIZE (1980‘S)</vt:lpstr>
      <vt:lpstr>CASTELLSOVA VIZE (1990‘S)</vt:lpstr>
      <vt:lpstr>DRUHÝ VĚK STROJŮ (2010‘s)</vt:lpstr>
      <vt:lpstr>Prezentace aplikace PowerPoint</vt:lpstr>
      <vt:lpstr>MODEL TRŽNÍHO HOSPODÁŘSTVÍ</vt:lpstr>
      <vt:lpstr>HOSPODÁŘSKÝ RŮST</vt:lpstr>
      <vt:lpstr>Prezentace aplikace PowerPoint</vt:lpstr>
      <vt:lpstr>VÝVOJ STRUKTURY HOSPODÁŘSTVÍ</vt:lpstr>
      <vt:lpstr>TECHNOLOGICKÁ NEZAMĚSTNANOST?</vt:lpstr>
      <vt:lpstr>ARGUMENT KVALITATIVNÍCH ASPEKTŮ</vt:lpstr>
      <vt:lpstr>PROTIARGUMENT NEUKOJITELNÝCH POTŘEB</vt:lpstr>
      <vt:lpstr>Prezentace aplikace PowerPoint</vt:lpstr>
      <vt:lpstr>ARGUMENT SUPERHVĚZD</vt:lpstr>
      <vt:lpstr>PROTIARGUMENT ÚČEL SVĚTÍ PROSTŘEDKY</vt:lpstr>
      <vt:lpstr>Prezentace aplikace PowerPoint</vt:lpstr>
      <vt:lpstr>Prezentace aplikace PowerPoint</vt:lpstr>
      <vt:lpstr>SKEPTIKOVÉ A TĚŠITELÉ</vt:lpstr>
      <vt:lpstr>NOVÉ ROZLOŽENÍ BOHATSTVÍ</vt:lpstr>
      <vt:lpstr>Prezentace aplikace PowerPoint</vt:lpstr>
      <vt:lpstr>STRATEGIE ZVLÁDÁNÍ</vt:lpstr>
      <vt:lpstr>HAPPYEND?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DIGITAL WORLD</dc:title>
  <dc:creator>Matěj Polák</dc:creator>
  <cp:lastModifiedBy>Matěj Polák</cp:lastModifiedBy>
  <cp:revision>52</cp:revision>
  <dcterms:created xsi:type="dcterms:W3CDTF">2019-07-31T11:40:27Z</dcterms:created>
  <dcterms:modified xsi:type="dcterms:W3CDTF">2020-11-11T09:20:59Z</dcterms:modified>
</cp:coreProperties>
</file>