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6" r:id="rId2"/>
    <p:sldId id="259" r:id="rId3"/>
    <p:sldId id="275" r:id="rId4"/>
    <p:sldId id="257" r:id="rId5"/>
    <p:sldId id="276" r:id="rId6"/>
    <p:sldId id="258" r:id="rId7"/>
    <p:sldId id="277" r:id="rId8"/>
    <p:sldId id="260" r:id="rId9"/>
    <p:sldId id="269" r:id="rId10"/>
    <p:sldId id="270" r:id="rId11"/>
    <p:sldId id="271" r:id="rId12"/>
    <p:sldId id="261" r:id="rId13"/>
    <p:sldId id="262" r:id="rId14"/>
    <p:sldId id="274" r:id="rId15"/>
    <p:sldId id="265" r:id="rId16"/>
    <p:sldId id="273" r:id="rId17"/>
    <p:sldId id="263" r:id="rId18"/>
    <p:sldId id="264" r:id="rId19"/>
    <p:sldId id="272" r:id="rId20"/>
    <p:sldId id="266" r:id="rId21"/>
    <p:sldId id="267" r:id="rId22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5050"/>
    <a:srgbClr val="FF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4660"/>
  </p:normalViewPr>
  <p:slideViewPr>
    <p:cSldViewPr snapToGrid="0">
      <p:cViewPr varScale="1">
        <p:scale>
          <a:sx n="67" d="100"/>
          <a:sy n="67" d="100"/>
        </p:scale>
        <p:origin x="568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F69E4B-8574-4D3C-AD42-CE6C60CA9141}" type="datetimeFigureOut">
              <a:rPr lang="cs-CZ" smtClean="0"/>
              <a:t>08.12.2020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B335CC-DDF2-4013-A8E5-151A5044898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105850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B335CC-DDF2-4013-A8E5-151A5044898D}" type="slidenum">
              <a:rPr lang="cs-CZ" smtClean="0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959671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B335CC-DDF2-4013-A8E5-151A5044898D}" type="slidenum">
              <a:rPr lang="cs-CZ" smtClean="0"/>
              <a:t>21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607517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B335CC-DDF2-4013-A8E5-151A5044898D}" type="slidenum">
              <a:rPr lang="cs-CZ" smtClean="0"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656102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B335CC-DDF2-4013-A8E5-151A5044898D}" type="slidenum">
              <a:rPr lang="cs-CZ" smtClean="0"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080146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B335CC-DDF2-4013-A8E5-151A5044898D}" type="slidenum">
              <a:rPr lang="cs-CZ" smtClean="0"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130446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B335CC-DDF2-4013-A8E5-151A5044898D}" type="slidenum">
              <a:rPr lang="cs-CZ" smtClean="0"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88759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B335CC-DDF2-4013-A8E5-151A5044898D}" type="slidenum">
              <a:rPr lang="cs-CZ" smtClean="0"/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498448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B335CC-DDF2-4013-A8E5-151A5044898D}" type="slidenum">
              <a:rPr lang="cs-CZ" smtClean="0"/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737538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B335CC-DDF2-4013-A8E5-151A5044898D}" type="slidenum">
              <a:rPr lang="cs-CZ" smtClean="0"/>
              <a:t>19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073478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B335CC-DDF2-4013-A8E5-151A5044898D}" type="slidenum">
              <a:rPr lang="cs-CZ" smtClean="0"/>
              <a:t>20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64614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2BA3FEE-4CFF-4437-BF47-D9DE2EF604C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5400">
                <a:latin typeface="Impact" panose="020B0806030902050204" pitchFamily="34" charset="0"/>
              </a:defRPr>
            </a:lvl1pPr>
          </a:lstStyle>
          <a:p>
            <a:r>
              <a:rPr lang="cs-CZ" dirty="0"/>
              <a:t>BRAVE NEW DIGITAL WORLD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D95FC333-B0DF-473E-9E3A-7A7CE0C02B6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4400">
                <a:solidFill>
                  <a:schemeClr val="tx1">
                    <a:lumMod val="75000"/>
                  </a:schemeClr>
                </a:solidFill>
                <a:latin typeface="Impact" panose="020B080603090205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3098536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DE5CA6D-3862-41C0-A984-B5EB0BC1B6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Impact" panose="020B0806030902050204" pitchFamily="34" charset="0"/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C00C6B5-5DC9-4036-BA11-E84BB22B48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28600" indent="-228600">
              <a:buFont typeface="Consolas" panose="020B0609020204030204" pitchFamily="49" charset="0"/>
              <a:buChar char="*"/>
              <a:defRPr sz="2600">
                <a:solidFill>
                  <a:schemeClr val="tx1">
                    <a:lumMod val="75000"/>
                  </a:schemeClr>
                </a:solidFill>
                <a:latin typeface="Consolas" panose="020B0609020204030204" pitchFamily="49" charset="0"/>
              </a:defRPr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</p:spTree>
    <p:extLst>
      <p:ext uri="{BB962C8B-B14F-4D97-AF65-F5344CB8AC3E}">
        <p14:creationId xmlns:p14="http://schemas.microsoft.com/office/powerpoint/2010/main" val="7930126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828AD676-5087-413F-8A27-9DB71A9D06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A7BA5B25-BFC0-4F27-8747-448BBCD280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5A4B791-3429-4CEC-AB4A-CB390652145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E8A4C7-0ABA-4107-9220-AA4BD7678317}" type="datetimeFigureOut">
              <a:rPr lang="cs-CZ" smtClean="0"/>
              <a:t>08.12.2020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5EFEA28-784C-4369-AD54-173F50D497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59E3931-A47D-4433-B884-7B3B6DCB0A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609293-99B8-4DEC-876B-AE4A3E679AF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573889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2.wdp"/><Relationship Id="rId5" Type="http://schemas.openxmlformats.org/officeDocument/2006/relationships/image" Target="../media/image12.png"/><Relationship Id="rId4" Type="http://schemas.microsoft.com/office/2007/relationships/hdphoto" Target="../media/hdphoto11.wdp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4.wdp"/><Relationship Id="rId5" Type="http://schemas.openxmlformats.org/officeDocument/2006/relationships/image" Target="../media/image14.png"/><Relationship Id="rId4" Type="http://schemas.microsoft.com/office/2007/relationships/hdphoto" Target="../media/hdphoto13.wdp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5.wdp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microsoft.com/office/2007/relationships/hdphoto" Target="../media/hdphoto2.wdp"/><Relationship Id="rId4" Type="http://schemas.openxmlformats.org/officeDocument/2006/relationships/image" Target="../media/image2.png"/><Relationship Id="rId9" Type="http://schemas.microsoft.com/office/2007/relationships/hdphoto" Target="../media/hdphoto4.wdp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microsoft.com/office/2007/relationships/hdphoto" Target="../media/hdphoto6.wdp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hdphoto" Target="../media/hdphoto7.wdp"/><Relationship Id="rId7" Type="http://schemas.microsoft.com/office/2007/relationships/hdphoto" Target="../media/hdphoto9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microsoft.com/office/2007/relationships/hdphoto" Target="../media/hdphoto8.wdp"/><Relationship Id="rId4" Type="http://schemas.openxmlformats.org/officeDocument/2006/relationships/image" Target="../media/image8.png"/><Relationship Id="rId9" Type="http://schemas.microsoft.com/office/2007/relationships/hdphoto" Target="../media/hdphoto10.wdp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B5390FD-46C0-4CBF-9957-860B35A84DA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>
                <a:solidFill>
                  <a:srgbClr val="FF5050"/>
                </a:solidFill>
              </a:rPr>
              <a:t>BRAVE NEW DIGITAL WORLD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76A815AE-65A2-4608-AFBD-7C9EA4CF74E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9. BUDOUCÍ DĚJINY</a:t>
            </a:r>
          </a:p>
        </p:txBody>
      </p:sp>
    </p:spTree>
    <p:extLst>
      <p:ext uri="{BB962C8B-B14F-4D97-AF65-F5344CB8AC3E}">
        <p14:creationId xmlns:p14="http://schemas.microsoft.com/office/powerpoint/2010/main" val="5896191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B8845F0-4762-488A-AF24-8D8A468D79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>
                <a:solidFill>
                  <a:srgbClr val="FF5050"/>
                </a:solidFill>
              </a:rPr>
              <a:t>BUDOUCNOST AUTENTIFIKACE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BF284BC-2FB9-4597-B317-D2AD42573A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just"/>
            <a:r>
              <a:rPr lang="cs-CZ" dirty="0"/>
              <a:t>blockchain („databáze, jejíž kopii si každý může přisvojit, každý do ní může/musí přidávat, nikdo ji ale nemůže upravovat“) slouží ke sledování informací a verifikaci integrity</a:t>
            </a:r>
          </a:p>
          <a:p>
            <a:pPr algn="just"/>
            <a:endParaRPr lang="cs-CZ" dirty="0"/>
          </a:p>
          <a:p>
            <a:pPr algn="just"/>
            <a:r>
              <a:rPr lang="cs-CZ" dirty="0"/>
              <a:t>kromě běžné elektronické pečetě i řada dalších aplikací zpravidla založených na možnosti sledování původu (najeté kilometry, původ výrobku, elektronické volby) </a:t>
            </a:r>
          </a:p>
          <a:p>
            <a:pPr algn="just"/>
            <a:endParaRPr lang="cs-CZ" dirty="0"/>
          </a:p>
          <a:p>
            <a:pPr algn="just"/>
            <a:r>
              <a:rPr lang="cs-CZ" dirty="0"/>
              <a:t>blockchain nahrává racionalitě transformace ve služby prováděné platformami …</a:t>
            </a:r>
          </a:p>
        </p:txBody>
      </p:sp>
    </p:spTree>
    <p:extLst>
      <p:ext uri="{BB962C8B-B14F-4D97-AF65-F5344CB8AC3E}">
        <p14:creationId xmlns:p14="http://schemas.microsoft.com/office/powerpoint/2010/main" val="28088339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4413CD7-E95B-4A08-B24C-6667FE0B47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>
                <a:solidFill>
                  <a:srgbClr val="FF5050"/>
                </a:solidFill>
              </a:rPr>
              <a:t>BUDOUCNOST AUTENTIFIKACE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8BDFAAC-D6FE-4E48-B819-F65A6EAE49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cs-CZ" dirty="0"/>
              <a:t>… jde nicméně i proti ní – unikátní transakce totiž dovoluje vykonávat i bez prostředníka (platformy); </a:t>
            </a:r>
            <a:br>
              <a:rPr lang="cs-CZ" dirty="0"/>
            </a:br>
            <a:r>
              <a:rPr lang="cs-CZ" dirty="0"/>
              <a:t>v případě blockchainu je transakce a autentifikace totéž</a:t>
            </a:r>
          </a:p>
          <a:p>
            <a:pPr algn="just"/>
            <a:endParaRPr lang="cs-CZ" dirty="0"/>
          </a:p>
          <a:p>
            <a:pPr algn="just"/>
            <a:r>
              <a:rPr lang="cs-CZ" dirty="0"/>
              <a:t>okruh pravicových liberálů (</a:t>
            </a:r>
            <a:r>
              <a:rPr lang="cs-CZ" dirty="0" err="1"/>
              <a:t>Gilder</a:t>
            </a:r>
            <a:r>
              <a:rPr lang="cs-CZ" dirty="0"/>
              <a:t>, </a:t>
            </a:r>
            <a:r>
              <a:rPr lang="cs-CZ" dirty="0" err="1"/>
              <a:t>Tapscott</a:t>
            </a:r>
            <a:r>
              <a:rPr lang="cs-CZ" dirty="0"/>
              <a:t>, </a:t>
            </a:r>
            <a:r>
              <a:rPr lang="cs-CZ" dirty="0" err="1"/>
              <a:t>Lanier</a:t>
            </a:r>
            <a:r>
              <a:rPr lang="cs-CZ" dirty="0"/>
              <a:t>) zde spatřuje řešení problému rozložení bohatství – možnost vytvářet svá aktiva a držet nad nimi kontrolu</a:t>
            </a:r>
          </a:p>
          <a:p>
            <a:pPr algn="just"/>
            <a:endParaRPr lang="cs-CZ" dirty="0"/>
          </a:p>
          <a:p>
            <a:pPr algn="just"/>
            <a:r>
              <a:rPr lang="cs-CZ" dirty="0"/>
              <a:t>to platí třeba i pro uživatelská data </a:t>
            </a:r>
          </a:p>
          <a:p>
            <a:pPr algn="just"/>
            <a:endParaRPr lang="cs-CZ" dirty="0"/>
          </a:p>
          <a:p>
            <a:pPr algn="just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538570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A20EB27-8902-4D0C-A8E9-75E233573D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>
                <a:solidFill>
                  <a:srgbClr val="FF5050"/>
                </a:solidFill>
              </a:rPr>
              <a:t>BUDOUCNOST MĚST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7FEC8D1-137B-473F-BABF-3C658BDF31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just"/>
            <a:r>
              <a:rPr lang="cs-CZ" dirty="0"/>
              <a:t>role měst jako coby bazální socio-ekonomicko-politické jednotky bude narůstat (</a:t>
            </a:r>
            <a:r>
              <a:rPr lang="cs-CZ" dirty="0" err="1"/>
              <a:t>Ohmae</a:t>
            </a:r>
            <a:r>
              <a:rPr lang="cs-CZ" dirty="0"/>
              <a:t>, </a:t>
            </a:r>
            <a:r>
              <a:rPr lang="cs-CZ" dirty="0" err="1"/>
              <a:t>Castells</a:t>
            </a:r>
            <a:r>
              <a:rPr lang="cs-CZ" dirty="0"/>
              <a:t>, </a:t>
            </a:r>
            <a:r>
              <a:rPr lang="cs-CZ" dirty="0" err="1"/>
              <a:t>Bratton</a:t>
            </a:r>
            <a:r>
              <a:rPr lang="cs-CZ" dirty="0"/>
              <a:t>)</a:t>
            </a:r>
          </a:p>
          <a:p>
            <a:pPr algn="just"/>
            <a:endParaRPr lang="cs-CZ" dirty="0"/>
          </a:p>
          <a:p>
            <a:pPr algn="just"/>
            <a:r>
              <a:rPr lang="cs-CZ" dirty="0"/>
              <a:t>agenda </a:t>
            </a:r>
            <a:r>
              <a:rPr lang="cs-CZ" dirty="0" err="1"/>
              <a:t>smart</a:t>
            </a:r>
            <a:r>
              <a:rPr lang="cs-CZ" dirty="0"/>
              <a:t> </a:t>
            </a:r>
            <a:r>
              <a:rPr lang="cs-CZ" dirty="0" err="1"/>
              <a:t>cities</a:t>
            </a:r>
            <a:r>
              <a:rPr lang="cs-CZ" dirty="0"/>
              <a:t> vychází z problematiky big data (resp. </a:t>
            </a:r>
            <a:r>
              <a:rPr lang="cs-CZ" dirty="0" err="1"/>
              <a:t>IoT</a:t>
            </a:r>
            <a:r>
              <a:rPr lang="cs-CZ" dirty="0"/>
              <a:t>) – na základě datové množiny vytvořit utilitu</a:t>
            </a:r>
          </a:p>
          <a:p>
            <a:pPr algn="just"/>
            <a:endParaRPr lang="cs-CZ" dirty="0"/>
          </a:p>
          <a:p>
            <a:pPr algn="just"/>
            <a:r>
              <a:rPr lang="cs-CZ" dirty="0"/>
              <a:t>dvojí racionalita </a:t>
            </a:r>
            <a:r>
              <a:rPr lang="cs-CZ" dirty="0" err="1"/>
              <a:t>smart</a:t>
            </a:r>
            <a:r>
              <a:rPr lang="cs-CZ" dirty="0"/>
              <a:t> </a:t>
            </a:r>
            <a:r>
              <a:rPr lang="cs-CZ" dirty="0" err="1"/>
              <a:t>cities</a:t>
            </a:r>
            <a:r>
              <a:rPr lang="cs-CZ" dirty="0"/>
              <a:t> – SC jako úspora (bohatá města a problém mezních nákladů) &amp; SC jako investiční pobídka (globální jih, město bez tradičních problémů); v ČLR jde i o environmentální problematiku</a:t>
            </a:r>
          </a:p>
        </p:txBody>
      </p:sp>
    </p:spTree>
    <p:extLst>
      <p:ext uri="{BB962C8B-B14F-4D97-AF65-F5344CB8AC3E}">
        <p14:creationId xmlns:p14="http://schemas.microsoft.com/office/powerpoint/2010/main" val="10151718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9667935-88EB-40E3-B4E2-E795DDDEA8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>
                <a:solidFill>
                  <a:srgbClr val="FF5050"/>
                </a:solidFill>
              </a:rPr>
              <a:t>BUDOUCNOST MĚST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2A22AF6-725D-4451-B05B-F184EE1A53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cs-CZ" dirty="0"/>
              <a:t>poskytovatelé SC řešení jsou platformy, chtějí privatizovat a transformovat produkty ve služby</a:t>
            </a:r>
          </a:p>
          <a:p>
            <a:pPr algn="just"/>
            <a:endParaRPr lang="cs-CZ" dirty="0"/>
          </a:p>
          <a:p>
            <a:pPr algn="just"/>
            <a:r>
              <a:rPr lang="cs-CZ" dirty="0"/>
              <a:t>SC služby jsou pro administrativy lákavé z hlediska gamifikace (problém koordinace), problémem však je  </a:t>
            </a:r>
            <a:r>
              <a:rPr lang="cs-CZ" dirty="0" err="1"/>
              <a:t>disrupce</a:t>
            </a:r>
            <a:r>
              <a:rPr lang="cs-CZ" dirty="0"/>
              <a:t> institucí a mizení práv (extraktivní situace) </a:t>
            </a:r>
          </a:p>
          <a:p>
            <a:pPr algn="just"/>
            <a:endParaRPr lang="cs-CZ" dirty="0"/>
          </a:p>
          <a:p>
            <a:pPr algn="just"/>
            <a:r>
              <a:rPr lang="cs-CZ" dirty="0"/>
              <a:t>problém regulace spočívá v nutnosti koordinace měst a větších celků (Uber), pákách platforem (Uber) či existenci zpětné vazby a střetu zájmu (Airbnb)</a:t>
            </a:r>
          </a:p>
        </p:txBody>
      </p:sp>
    </p:spTree>
    <p:extLst>
      <p:ext uri="{BB962C8B-B14F-4D97-AF65-F5344CB8AC3E}">
        <p14:creationId xmlns:p14="http://schemas.microsoft.com/office/powerpoint/2010/main" val="25181727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Obrázek 16" descr="Obsah obrázku text, noviny, budka, transparent&#10;&#10;Popis byl vytvořen automaticky">
            <a:extLst>
              <a:ext uri="{FF2B5EF4-FFF2-40B4-BE49-F238E27FC236}">
                <a16:creationId xmlns:a16="http://schemas.microsoft.com/office/drawing/2014/main" id="{E3E2FE1B-421D-46F1-93AD-9FD6C5807C9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968"/>
          <a:stretch/>
        </p:blipFill>
        <p:spPr>
          <a:xfrm>
            <a:off x="5977288" y="1143000"/>
            <a:ext cx="5884244" cy="4572000"/>
          </a:xfrm>
          <a:prstGeom prst="rect">
            <a:avLst/>
          </a:prstGeom>
        </p:spPr>
      </p:pic>
      <p:pic>
        <p:nvPicPr>
          <p:cNvPr id="19" name="Obrázek 18" descr="Obsah obrázku budova, exteriér, vsedě, ulice&#10;&#10;Popis byl vytvořen automaticky">
            <a:extLst>
              <a:ext uri="{FF2B5EF4-FFF2-40B4-BE49-F238E27FC236}">
                <a16:creationId xmlns:a16="http://schemas.microsoft.com/office/drawing/2014/main" id="{DFE46B2E-7AF3-4915-AB3C-CCE6258AEDB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099" t="9830" r="19737" b="7124"/>
          <a:stretch/>
        </p:blipFill>
        <p:spPr>
          <a:xfrm>
            <a:off x="330468" y="1143001"/>
            <a:ext cx="5380522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5432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8E6EDBD-5530-4A4C-BF5B-E72AF80364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>
                <a:solidFill>
                  <a:srgbClr val="FF5050"/>
                </a:solidFill>
              </a:rPr>
              <a:t>BUDOUCNOST KONFLIKTU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545A7C4-EBC5-4647-B0B2-79A1693F75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cs-CZ" dirty="0"/>
              <a:t>robotizace a automatizace povedou k větší ochotě k válečným aktům (</a:t>
            </a:r>
            <a:r>
              <a:rPr lang="cs-CZ" dirty="0" err="1"/>
              <a:t>leak</a:t>
            </a:r>
            <a:r>
              <a:rPr lang="cs-CZ" dirty="0"/>
              <a:t> o eskalaci </a:t>
            </a:r>
            <a:r>
              <a:rPr lang="cs-CZ" dirty="0" err="1"/>
              <a:t>dronových</a:t>
            </a:r>
            <a:r>
              <a:rPr lang="cs-CZ" dirty="0"/>
              <a:t> operací Obamovy administrativy)</a:t>
            </a:r>
          </a:p>
          <a:p>
            <a:pPr algn="just"/>
            <a:endParaRPr lang="cs-CZ" dirty="0"/>
          </a:p>
          <a:p>
            <a:pPr algn="just"/>
            <a:r>
              <a:rPr lang="cs-CZ" dirty="0" err="1"/>
              <a:t>technologizovaná</a:t>
            </a:r>
            <a:r>
              <a:rPr lang="cs-CZ" dirty="0"/>
              <a:t> válka bude nicméně dost možná spočívat především v donucení strojů protivníka (ne)udělat …</a:t>
            </a:r>
          </a:p>
          <a:p>
            <a:pPr algn="just"/>
            <a:endParaRPr lang="cs-CZ" dirty="0"/>
          </a:p>
          <a:p>
            <a:pPr algn="just"/>
            <a:r>
              <a:rPr lang="cs-CZ" dirty="0"/>
              <a:t>etický problém  autonomního režimu – o „zmáčknutí spouště“ rozhodne sám stroj; tlak na mezinárodní regulaci</a:t>
            </a:r>
          </a:p>
        </p:txBody>
      </p:sp>
    </p:spTree>
    <p:extLst>
      <p:ext uri="{BB962C8B-B14F-4D97-AF65-F5344CB8AC3E}">
        <p14:creationId xmlns:p14="http://schemas.microsoft.com/office/powerpoint/2010/main" val="7741303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exteriér, planina, letící, letadlo&#10;&#10;Popis byl vytvořen automaticky">
            <a:extLst>
              <a:ext uri="{FF2B5EF4-FFF2-40B4-BE49-F238E27FC236}">
                <a16:creationId xmlns:a16="http://schemas.microsoft.com/office/drawing/2014/main" id="{CE3E1A26-3DA3-4A16-A24A-11C58F4B679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47" r="7912"/>
          <a:stretch/>
        </p:blipFill>
        <p:spPr>
          <a:xfrm>
            <a:off x="86628" y="71045"/>
            <a:ext cx="7507705" cy="6715909"/>
          </a:xfrm>
          <a:prstGeom prst="rect">
            <a:avLst/>
          </a:prstGeom>
        </p:spPr>
      </p:pic>
      <p:pic>
        <p:nvPicPr>
          <p:cNvPr id="7" name="Obrázek 6" descr="Obsah obrázku tráva, stůl, vsedě, velké&#10;&#10;Popis byl vytvořen automaticky">
            <a:extLst>
              <a:ext uri="{FF2B5EF4-FFF2-40B4-BE49-F238E27FC236}">
                <a16:creationId xmlns:a16="http://schemas.microsoft.com/office/drawing/2014/main" id="{6021C58C-B9E2-4B5E-A738-7A31A1D5F8D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25"/>
          <a:stretch/>
        </p:blipFill>
        <p:spPr>
          <a:xfrm>
            <a:off x="7697222" y="71044"/>
            <a:ext cx="4408150" cy="6715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5972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5A117FA-7211-40A7-938B-18B1FAC5EC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>
                <a:solidFill>
                  <a:srgbClr val="FF5050"/>
                </a:solidFill>
              </a:rPr>
              <a:t>BUDOUCNOST KONFLIKTU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4EE4ED4-824F-47AB-A405-575957E605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cs-CZ" dirty="0"/>
              <a:t>kybernetická válka – zatím především soft metody (průmyslová špionáž, infiltrace, dezinformace), Rubikon fyzické destrukce byl překročen v případě červa </a:t>
            </a:r>
            <a:r>
              <a:rPr lang="cs-CZ" dirty="0" err="1"/>
              <a:t>Stuxnet</a:t>
            </a:r>
            <a:endParaRPr lang="cs-CZ" dirty="0"/>
          </a:p>
          <a:p>
            <a:pPr algn="just"/>
            <a:endParaRPr lang="cs-CZ" dirty="0"/>
          </a:p>
          <a:p>
            <a:pPr algn="just"/>
            <a:r>
              <a:rPr lang="cs-CZ" dirty="0"/>
              <a:t>„</a:t>
            </a:r>
            <a:r>
              <a:rPr lang="cs-CZ" dirty="0" err="1"/>
              <a:t>weapons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mass</a:t>
            </a:r>
            <a:r>
              <a:rPr lang="cs-CZ" dirty="0"/>
              <a:t> </a:t>
            </a:r>
            <a:r>
              <a:rPr lang="cs-CZ" dirty="0" err="1"/>
              <a:t>disruption</a:t>
            </a:r>
            <a:r>
              <a:rPr lang="cs-CZ" dirty="0"/>
              <a:t>“, kybernetická válka a fyzický mír mohou probíhat současně – Rusko(?) vs. Estonsko, Gruzie, </a:t>
            </a:r>
            <a:r>
              <a:rPr lang="cs-CZ" dirty="0" err="1"/>
              <a:t>Kyrgiztán</a:t>
            </a:r>
            <a:r>
              <a:rPr lang="cs-CZ" dirty="0"/>
              <a:t>, ČR; kybernetický konflikt se zatím na konflikt fyzický nikdy netransformoval</a:t>
            </a:r>
          </a:p>
          <a:p>
            <a:pPr algn="just"/>
            <a:endParaRPr lang="cs-CZ" dirty="0"/>
          </a:p>
          <a:p>
            <a:pPr algn="just"/>
            <a:r>
              <a:rPr lang="cs-CZ" dirty="0"/>
              <a:t>kyberprostor svébytnou doménou – USA 2009, NATO 2016</a:t>
            </a:r>
          </a:p>
        </p:txBody>
      </p:sp>
    </p:spTree>
    <p:extLst>
      <p:ext uri="{BB962C8B-B14F-4D97-AF65-F5344CB8AC3E}">
        <p14:creationId xmlns:p14="http://schemas.microsoft.com/office/powerpoint/2010/main" val="22811482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915563F-1D5C-44F3-82EB-B91065F2C1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>
                <a:solidFill>
                  <a:srgbClr val="FF5050"/>
                </a:solidFill>
              </a:rPr>
              <a:t>BUDOUCNOST KONFLIKTU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ED5164E-3036-4863-B142-D13FAC04EB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just"/>
            <a:r>
              <a:rPr lang="cs-CZ" dirty="0"/>
              <a:t>konflikty zde nemusí být nutně vedeny jen mezi suverénními státy – ČLR vs. Google, KLDR vs. Sony</a:t>
            </a:r>
          </a:p>
          <a:p>
            <a:pPr algn="just"/>
            <a:endParaRPr lang="cs-CZ" dirty="0"/>
          </a:p>
          <a:p>
            <a:pPr algn="just"/>
            <a:r>
              <a:rPr lang="cs-CZ" dirty="0"/>
              <a:t>problém kybernetického konfliktu představuje prokázání viny, existují jen nepřímé důkazy, snadná možnost užití falešných vlajek</a:t>
            </a:r>
          </a:p>
          <a:p>
            <a:pPr algn="just"/>
            <a:endParaRPr lang="cs-CZ" dirty="0"/>
          </a:p>
          <a:p>
            <a:pPr algn="just"/>
            <a:r>
              <a:rPr lang="cs-CZ" dirty="0"/>
              <a:t>problém je i konceptualizace legitimity a adekvátnosti</a:t>
            </a:r>
          </a:p>
          <a:p>
            <a:pPr algn="just"/>
            <a:endParaRPr lang="cs-CZ" dirty="0"/>
          </a:p>
          <a:p>
            <a:pPr algn="just"/>
            <a:r>
              <a:rPr lang="cs-CZ" dirty="0"/>
              <a:t>diskuze o mezinárodním karanténním systému (</a:t>
            </a:r>
            <a:r>
              <a:rPr lang="cs-CZ" dirty="0" err="1"/>
              <a:t>DoS</a:t>
            </a:r>
            <a:r>
              <a:rPr lang="cs-CZ" dirty="0"/>
              <a:t>, </a:t>
            </a:r>
            <a:r>
              <a:rPr lang="cs-CZ" dirty="0" err="1"/>
              <a:t>DDoS</a:t>
            </a:r>
            <a:r>
              <a:rPr lang="cs-CZ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2443745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monitor, obrazovka, počítač, pracovní stůl&#10;&#10;Popis byl vytvořen automaticky">
            <a:extLst>
              <a:ext uri="{FF2B5EF4-FFF2-40B4-BE49-F238E27FC236}">
                <a16:creationId xmlns:a16="http://schemas.microsoft.com/office/drawing/2014/main" id="{8DA8BD23-A761-4B17-8671-90B7552A0D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9"/>
            <a:ext cx="12192000" cy="6856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7701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F41631E-A681-424F-A7C0-B0723A6D6B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>
                <a:solidFill>
                  <a:srgbClr val="FF5050"/>
                </a:solidFill>
              </a:rPr>
              <a:t>BUDOUCNOST RODU HOMO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70C489F-4FE1-400E-A28B-961184485B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just"/>
            <a:r>
              <a:rPr lang="cs-CZ" dirty="0"/>
              <a:t>technologie jako cesta k nové biologické podstatě – bioinženýrství, </a:t>
            </a:r>
            <a:r>
              <a:rPr lang="cs-CZ" dirty="0" err="1"/>
              <a:t>kyborgizace</a:t>
            </a:r>
            <a:r>
              <a:rPr lang="cs-CZ" dirty="0"/>
              <a:t>, virtualizace; všechny tři již probíhají</a:t>
            </a:r>
          </a:p>
          <a:p>
            <a:pPr algn="just"/>
            <a:endParaRPr lang="cs-CZ" dirty="0"/>
          </a:p>
          <a:p>
            <a:pPr algn="just"/>
            <a:r>
              <a:rPr lang="cs-CZ" dirty="0" err="1"/>
              <a:t>transhumanistická</a:t>
            </a:r>
            <a:r>
              <a:rPr lang="cs-CZ" dirty="0"/>
              <a:t> ideologie (</a:t>
            </a:r>
            <a:r>
              <a:rPr lang="cs-CZ" dirty="0" err="1"/>
              <a:t>Kurzweil</a:t>
            </a:r>
            <a:r>
              <a:rPr lang="cs-CZ" dirty="0"/>
              <a:t>, More, </a:t>
            </a:r>
            <a:r>
              <a:rPr lang="cs-CZ" dirty="0" err="1"/>
              <a:t>Bostrom</a:t>
            </a:r>
            <a:r>
              <a:rPr lang="cs-CZ" dirty="0"/>
              <a:t>)</a:t>
            </a:r>
          </a:p>
          <a:p>
            <a:pPr algn="just"/>
            <a:endParaRPr lang="cs-CZ" dirty="0"/>
          </a:p>
          <a:p>
            <a:pPr algn="just"/>
            <a:r>
              <a:rPr lang="cs-CZ" dirty="0"/>
              <a:t>personalizovaná medicína a probabilistická prevence zdravotních rizik vs. genetická diskriminace</a:t>
            </a:r>
          </a:p>
          <a:p>
            <a:pPr algn="just"/>
            <a:endParaRPr lang="cs-CZ" dirty="0"/>
          </a:p>
          <a:p>
            <a:pPr algn="just"/>
            <a:r>
              <a:rPr lang="cs-CZ" dirty="0" err="1"/>
              <a:t>enhancement</a:t>
            </a:r>
            <a:r>
              <a:rPr lang="cs-CZ" dirty="0"/>
              <a:t> jako nový horizont nerovnosti</a:t>
            </a:r>
          </a:p>
        </p:txBody>
      </p:sp>
    </p:spTree>
    <p:extLst>
      <p:ext uri="{BB962C8B-B14F-4D97-AF65-F5344CB8AC3E}">
        <p14:creationId xmlns:p14="http://schemas.microsoft.com/office/powerpoint/2010/main" val="35977465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19FE347-3FB4-4E1A-B219-9C6BE4BEAC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>
                <a:solidFill>
                  <a:srgbClr val="FF5050"/>
                </a:solidFill>
              </a:rPr>
              <a:t>BUDOUCNOST REVOLUCE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3317B09-665B-4B74-B943-D707E1FCBC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just"/>
            <a:r>
              <a:rPr lang="cs-CZ" dirty="0"/>
              <a:t>složité utajování násilí vs. strategie znepřístupnění technologie (</a:t>
            </a:r>
            <a:r>
              <a:rPr lang="cs-CZ" dirty="0" err="1"/>
              <a:t>Keystone</a:t>
            </a:r>
            <a:r>
              <a:rPr lang="cs-CZ" dirty="0"/>
              <a:t> XL vs. izolace </a:t>
            </a:r>
            <a:r>
              <a:rPr lang="cs-CZ" dirty="0" err="1"/>
              <a:t>Ujgurů</a:t>
            </a:r>
            <a:r>
              <a:rPr lang="cs-CZ" dirty="0"/>
              <a:t>)</a:t>
            </a:r>
          </a:p>
          <a:p>
            <a:pPr algn="just"/>
            <a:endParaRPr lang="cs-CZ" dirty="0"/>
          </a:p>
          <a:p>
            <a:pPr algn="just"/>
            <a:r>
              <a:rPr lang="cs-CZ" dirty="0"/>
              <a:t>nepodstatné události dokáží iniciovat velké reakce (mezinárodní den vaření kari), omezení internetového davu může způsobit ještě větší těžkosti (</a:t>
            </a:r>
            <a:r>
              <a:rPr lang="cs-CZ" dirty="0" err="1"/>
              <a:t>Mubarak</a:t>
            </a:r>
            <a:r>
              <a:rPr lang="cs-CZ" dirty="0"/>
              <a:t> a XXX)</a:t>
            </a:r>
          </a:p>
          <a:p>
            <a:pPr algn="just"/>
            <a:endParaRPr lang="cs-CZ" dirty="0"/>
          </a:p>
          <a:p>
            <a:pPr algn="just"/>
            <a:r>
              <a:rPr lang="cs-CZ" dirty="0"/>
              <a:t>„/…/je těžko představitelné, jak by </a:t>
            </a:r>
            <a:r>
              <a:rPr lang="cs-CZ" dirty="0" err="1"/>
              <a:t>Churchil</a:t>
            </a:r>
            <a:r>
              <a:rPr lang="cs-CZ" dirty="0"/>
              <a:t> nebo </a:t>
            </a:r>
            <a:r>
              <a:rPr lang="cs-CZ" dirty="0" err="1"/>
              <a:t>deGaule</a:t>
            </a:r>
            <a:r>
              <a:rPr lang="cs-CZ" dirty="0"/>
              <a:t> v éře Facebooku apelovali na svět. /…/ jedinečné vůdčí osobnost /…/ masová sociální komunita nevytvoří“                                   </a:t>
            </a:r>
            <a:r>
              <a:rPr lang="cs-CZ" dirty="0">
                <a:solidFill>
                  <a:schemeClr val="tx1">
                    <a:lumMod val="50000"/>
                  </a:schemeClr>
                </a:solidFill>
              </a:rPr>
              <a:t>&lt;</a:t>
            </a:r>
            <a:r>
              <a:rPr lang="cs-CZ" dirty="0" err="1">
                <a:solidFill>
                  <a:schemeClr val="tx1">
                    <a:lumMod val="50000"/>
                  </a:schemeClr>
                </a:solidFill>
              </a:rPr>
              <a:t>Kisinger</a:t>
            </a:r>
            <a:r>
              <a:rPr lang="cs-CZ" dirty="0">
                <a:solidFill>
                  <a:schemeClr val="tx1">
                    <a:lumMod val="50000"/>
                  </a:schemeClr>
                </a:solidFill>
              </a:rPr>
              <a:t>&gt;</a:t>
            </a:r>
          </a:p>
        </p:txBody>
      </p:sp>
    </p:spTree>
    <p:extLst>
      <p:ext uri="{BB962C8B-B14F-4D97-AF65-F5344CB8AC3E}">
        <p14:creationId xmlns:p14="http://schemas.microsoft.com/office/powerpoint/2010/main" val="28744016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146E9F1-CDF2-4D53-9899-78986CAF75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>
                <a:solidFill>
                  <a:srgbClr val="FF5050"/>
                </a:solidFill>
              </a:rPr>
              <a:t>BUDOUCNOST REVOLUCE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AEF07C0-EF12-40F5-94D7-AD247CD653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cs-CZ" dirty="0"/>
              <a:t>budou zde revoluční nomádi; revoluční marketingová hnutí a revoluční aplikace?</a:t>
            </a:r>
          </a:p>
          <a:p>
            <a:pPr algn="just"/>
            <a:endParaRPr lang="cs-CZ" dirty="0"/>
          </a:p>
          <a:p>
            <a:pPr algn="just"/>
            <a:r>
              <a:rPr lang="cs-CZ" dirty="0"/>
              <a:t>konektivita se stane cílem i prostředkem terorismu (</a:t>
            </a:r>
            <a:r>
              <a:rPr lang="cs-CZ" dirty="0" err="1"/>
              <a:t>CommodoHacker</a:t>
            </a:r>
            <a:r>
              <a:rPr lang="cs-CZ" dirty="0"/>
              <a:t>, </a:t>
            </a:r>
            <a:r>
              <a:rPr lang="cs-CZ" dirty="0" err="1"/>
              <a:t>DigiNotar</a:t>
            </a:r>
            <a:r>
              <a:rPr lang="cs-CZ" dirty="0"/>
              <a:t>, </a:t>
            </a:r>
            <a:r>
              <a:rPr lang="cs-CZ" dirty="0" err="1"/>
              <a:t>Anwar</a:t>
            </a:r>
            <a:r>
              <a:rPr lang="cs-CZ" dirty="0"/>
              <a:t> </a:t>
            </a:r>
            <a:r>
              <a:rPr lang="cs-CZ" dirty="0" err="1"/>
              <a:t>Mawlaki</a:t>
            </a:r>
            <a:r>
              <a:rPr lang="cs-CZ" dirty="0"/>
              <a:t>, IED)</a:t>
            </a:r>
          </a:p>
          <a:p>
            <a:pPr algn="just"/>
            <a:endParaRPr lang="cs-CZ" dirty="0"/>
          </a:p>
          <a:p>
            <a:pPr algn="just"/>
            <a:r>
              <a:rPr lang="cs-CZ" dirty="0"/>
              <a:t>digitální technologie budou zároveň představovat  </a:t>
            </a:r>
            <a:br>
              <a:rPr lang="cs-CZ" dirty="0"/>
            </a:br>
            <a:r>
              <a:rPr lang="cs-CZ" dirty="0"/>
              <a:t>i novou Achillovu patu – infiltrace jednoho zařízení bude infiltrací celé sítě</a:t>
            </a:r>
          </a:p>
        </p:txBody>
      </p:sp>
    </p:spTree>
    <p:extLst>
      <p:ext uri="{BB962C8B-B14F-4D97-AF65-F5344CB8AC3E}">
        <p14:creationId xmlns:p14="http://schemas.microsoft.com/office/powerpoint/2010/main" val="16382049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nošení, černá, stojící, držení&#10;&#10;Popis byl vytvořen automaticky">
            <a:extLst>
              <a:ext uri="{FF2B5EF4-FFF2-40B4-BE49-F238E27FC236}">
                <a16:creationId xmlns:a16="http://schemas.microsoft.com/office/drawing/2014/main" id="{20E87101-4E9F-4CBA-B108-5194A4FECA3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776" r="13908"/>
          <a:stretch/>
        </p:blipFill>
        <p:spPr>
          <a:xfrm>
            <a:off x="132745" y="0"/>
            <a:ext cx="2866567" cy="6740692"/>
          </a:xfrm>
          <a:prstGeom prst="rect">
            <a:avLst/>
          </a:prstGeom>
        </p:spPr>
      </p:pic>
      <p:pic>
        <p:nvPicPr>
          <p:cNvPr id="7" name="Obrázek 6" descr="Obsah obrázku snímek obrazovky&#10;&#10;Popis byl vytvořen automaticky">
            <a:extLst>
              <a:ext uri="{FF2B5EF4-FFF2-40B4-BE49-F238E27FC236}">
                <a16:creationId xmlns:a16="http://schemas.microsoft.com/office/drawing/2014/main" id="{AC29EB50-F8F1-4329-8182-C763A3A8066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30" r="17205" b="1053"/>
          <a:stretch/>
        </p:blipFill>
        <p:spPr>
          <a:xfrm>
            <a:off x="7643664" y="117307"/>
            <a:ext cx="4415591" cy="6623385"/>
          </a:xfrm>
          <a:prstGeom prst="rect">
            <a:avLst/>
          </a:prstGeom>
        </p:spPr>
      </p:pic>
      <p:pic>
        <p:nvPicPr>
          <p:cNvPr id="11" name="Obrázek 10" descr="Obsah obrázku kočka, interiér, zvíře, savci&#10;&#10;Popis byl vytvořen automaticky">
            <a:extLst>
              <a:ext uri="{FF2B5EF4-FFF2-40B4-BE49-F238E27FC236}">
                <a16:creationId xmlns:a16="http://schemas.microsoft.com/office/drawing/2014/main" id="{C0F86EFA-B6B5-40D3-9C59-BEE24986F1A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775" r="1"/>
          <a:stretch/>
        </p:blipFill>
        <p:spPr>
          <a:xfrm>
            <a:off x="3060433" y="3121277"/>
            <a:ext cx="4458502" cy="3619416"/>
          </a:xfrm>
          <a:prstGeom prst="rect">
            <a:avLst/>
          </a:prstGeom>
        </p:spPr>
      </p:pic>
      <p:pic>
        <p:nvPicPr>
          <p:cNvPr id="13" name="Obrázek 12" descr="Obsah obrázku osoba, drak, chlapec, hledání&#10;&#10;Popis byl vytvořen automaticky">
            <a:extLst>
              <a:ext uri="{FF2B5EF4-FFF2-40B4-BE49-F238E27FC236}">
                <a16:creationId xmlns:a16="http://schemas.microsoft.com/office/drawing/2014/main" id="{7BA02B86-2FE1-4EEB-BFAB-20399A91CCD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772" r="17852"/>
          <a:stretch/>
        </p:blipFill>
        <p:spPr>
          <a:xfrm>
            <a:off x="3060434" y="117307"/>
            <a:ext cx="4458502" cy="2903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6239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0F04222-6A00-4C04-B95F-653523015B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>
                <a:solidFill>
                  <a:srgbClr val="FF5050"/>
                </a:solidFill>
              </a:rPr>
              <a:t>BUDOUCNOST IDENTITY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46F3DA5-86BA-4B46-885A-E07C396862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cs-CZ" dirty="0"/>
              <a:t>budování </a:t>
            </a:r>
            <a:r>
              <a:rPr lang="cs-CZ" dirty="0" err="1"/>
              <a:t>hyperreálné</a:t>
            </a:r>
            <a:r>
              <a:rPr lang="cs-CZ" dirty="0"/>
              <a:t> identity v rámci vlastní on-line prezentace</a:t>
            </a:r>
          </a:p>
          <a:p>
            <a:pPr algn="just"/>
            <a:endParaRPr lang="cs-CZ" dirty="0"/>
          </a:p>
          <a:p>
            <a:pPr algn="just"/>
            <a:r>
              <a:rPr lang="cs-CZ" dirty="0"/>
              <a:t>virtuální já bude stále více určující pro to fyzické; garantovaná a pěstovaná identita (např. reputation.com)</a:t>
            </a:r>
          </a:p>
          <a:p>
            <a:pPr algn="just"/>
            <a:endParaRPr lang="cs-CZ" dirty="0"/>
          </a:p>
          <a:p>
            <a:pPr algn="just"/>
            <a:r>
              <a:rPr lang="cs-CZ" dirty="0"/>
              <a:t>trhy s identitami – fabrikovanými, kradenými</a:t>
            </a:r>
          </a:p>
          <a:p>
            <a:pPr algn="just"/>
            <a:endParaRPr lang="cs-CZ" dirty="0"/>
          </a:p>
          <a:p>
            <a:pPr algn="just"/>
            <a:r>
              <a:rPr lang="cs-CZ" dirty="0"/>
              <a:t>biometrika jako oficiální identifikátor (např. </a:t>
            </a:r>
            <a:r>
              <a:rPr lang="cs-CZ" dirty="0" err="1"/>
              <a:t>Aadhhar</a:t>
            </a:r>
            <a:r>
              <a:rPr lang="cs-CZ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7100676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budova, obchod, podepsat, stojící&#10;&#10;Popis byl vytvořen automaticky">
            <a:extLst>
              <a:ext uri="{FF2B5EF4-FFF2-40B4-BE49-F238E27FC236}">
                <a16:creationId xmlns:a16="http://schemas.microsoft.com/office/drawing/2014/main" id="{8710B9CF-1A5A-48E3-96D3-23BD14F277D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045" r="13125"/>
          <a:stretch/>
        </p:blipFill>
        <p:spPr>
          <a:xfrm>
            <a:off x="77003" y="75217"/>
            <a:ext cx="6018998" cy="6707565"/>
          </a:xfrm>
          <a:prstGeom prst="rect">
            <a:avLst/>
          </a:prstGeom>
        </p:spPr>
      </p:pic>
      <p:pic>
        <p:nvPicPr>
          <p:cNvPr id="7" name="Obrázek 6" descr="Obsah obrázku osoba, exteriér, budova, uniforma&#10;&#10;Popis byl vytvořen automaticky">
            <a:extLst>
              <a:ext uri="{FF2B5EF4-FFF2-40B4-BE49-F238E27FC236}">
                <a16:creationId xmlns:a16="http://schemas.microsoft.com/office/drawing/2014/main" id="{0EE39F3E-4F70-442A-9BCA-3161D168D2C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848" r="15752"/>
          <a:stretch/>
        </p:blipFill>
        <p:spPr>
          <a:xfrm>
            <a:off x="6227546" y="75217"/>
            <a:ext cx="5775158" cy="6707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0156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990D908-4C16-4C1F-8F7B-EB80F8C88E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>
                <a:solidFill>
                  <a:srgbClr val="FF5050"/>
                </a:solidFill>
              </a:rPr>
              <a:t>BUDOUCNOST INFORMOVÁNÍ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AE6B9BC-6055-49B5-9D6D-E2A0C50519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just"/>
            <a:r>
              <a:rPr lang="cs-CZ" dirty="0"/>
              <a:t>novými </a:t>
            </a:r>
            <a:r>
              <a:rPr lang="cs-CZ" dirty="0" err="1"/>
              <a:t>gatekeepery</a:t>
            </a:r>
            <a:r>
              <a:rPr lang="cs-CZ" dirty="0"/>
              <a:t> jsou platformy (Facebook, Google …)</a:t>
            </a:r>
          </a:p>
          <a:p>
            <a:pPr algn="just"/>
            <a:endParaRPr lang="cs-CZ" dirty="0"/>
          </a:p>
          <a:p>
            <a:pPr algn="just"/>
            <a:r>
              <a:rPr lang="cs-CZ" dirty="0"/>
              <a:t>digitální technologie snížily náklady žurnalistiky; vstupují zde noví hráči (občanský a osobnostní žurnalismus), kteří nesdílejí tradiční etický rámec</a:t>
            </a:r>
          </a:p>
          <a:p>
            <a:pPr algn="just"/>
            <a:endParaRPr lang="cs-CZ" dirty="0"/>
          </a:p>
          <a:p>
            <a:pPr algn="just"/>
            <a:r>
              <a:rPr lang="cs-CZ" dirty="0"/>
              <a:t>strategie přímých cílů (oligarchové) a strategie nejistot (</a:t>
            </a:r>
            <a:r>
              <a:rPr lang="cs-CZ" dirty="0" err="1"/>
              <a:t>fake</a:t>
            </a:r>
            <a:r>
              <a:rPr lang="cs-CZ" dirty="0"/>
              <a:t> </a:t>
            </a:r>
            <a:r>
              <a:rPr lang="cs-CZ" dirty="0" err="1"/>
              <a:t>news</a:t>
            </a:r>
            <a:r>
              <a:rPr lang="cs-CZ" dirty="0"/>
              <a:t>)</a:t>
            </a:r>
          </a:p>
          <a:p>
            <a:pPr algn="just"/>
            <a:endParaRPr lang="cs-CZ" dirty="0"/>
          </a:p>
          <a:p>
            <a:pPr algn="just"/>
            <a:r>
              <a:rPr lang="cs-CZ" dirty="0"/>
              <a:t>hrozí konec tradiční žurnalistiky či to, že nebude přístupná?</a:t>
            </a:r>
          </a:p>
          <a:p>
            <a:pPr algn="just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873617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stůl, interiér, osoba, muž&#10;&#10;Popis byl vytvořen automaticky">
            <a:extLst>
              <a:ext uri="{FF2B5EF4-FFF2-40B4-BE49-F238E27FC236}">
                <a16:creationId xmlns:a16="http://schemas.microsoft.com/office/drawing/2014/main" id="{0F407F6B-85C0-49A0-A9A8-372009B83EC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706" r="-304"/>
          <a:stretch/>
        </p:blipFill>
        <p:spPr>
          <a:xfrm>
            <a:off x="134755" y="86497"/>
            <a:ext cx="4928132" cy="3750540"/>
          </a:xfrm>
          <a:prstGeom prst="rect">
            <a:avLst/>
          </a:prstGeom>
        </p:spPr>
      </p:pic>
      <p:pic>
        <p:nvPicPr>
          <p:cNvPr id="7" name="Obrázek 6" descr="Obsah obrázku snímek obrazovky&#10;&#10;Popis byl vytvořen automaticky">
            <a:extLst>
              <a:ext uri="{FF2B5EF4-FFF2-40B4-BE49-F238E27FC236}">
                <a16:creationId xmlns:a16="http://schemas.microsoft.com/office/drawing/2014/main" id="{97C29C1C-3840-4577-B38B-EAA8C0C7A98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95" b="31883"/>
          <a:stretch/>
        </p:blipFill>
        <p:spPr>
          <a:xfrm>
            <a:off x="134755" y="3927107"/>
            <a:ext cx="7295948" cy="2800065"/>
          </a:xfrm>
          <a:prstGeom prst="rect">
            <a:avLst/>
          </a:prstGeom>
        </p:spPr>
      </p:pic>
      <p:pic>
        <p:nvPicPr>
          <p:cNvPr id="9" name="Obrázek 8" descr="Obsah obrázku budova, exteriér, fotka, vpředu&#10;&#10;Popis byl vytvořen automaticky">
            <a:extLst>
              <a:ext uri="{FF2B5EF4-FFF2-40B4-BE49-F238E27FC236}">
                <a16:creationId xmlns:a16="http://schemas.microsoft.com/office/drawing/2014/main" id="{936714B3-504E-4293-A78F-35245C4C154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3848" y="0"/>
            <a:ext cx="6981524" cy="3927107"/>
          </a:xfrm>
          <a:prstGeom prst="rect">
            <a:avLst/>
          </a:prstGeom>
        </p:spPr>
      </p:pic>
      <p:pic>
        <p:nvPicPr>
          <p:cNvPr id="3" name="Obrázek 2" descr="Obsah obrázku muž, osoba, interiér, zeď&#10;&#10;Popis byl vytvořen automaticky">
            <a:extLst>
              <a:ext uri="{FF2B5EF4-FFF2-40B4-BE49-F238E27FC236}">
                <a16:creationId xmlns:a16="http://schemas.microsoft.com/office/drawing/2014/main" id="{9A5772DD-E3B1-4983-BCAB-539367374B9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2849" y="3925871"/>
            <a:ext cx="4494395" cy="2801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3609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E7692D5-D0BF-47A0-BC39-6838ECC89E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>
                <a:solidFill>
                  <a:srgbClr val="FF5050"/>
                </a:solidFill>
              </a:rPr>
              <a:t>BUDUCNOST INTERNETU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3878294-4651-4714-B456-4B1AE81510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67250"/>
          </a:xfrm>
        </p:spPr>
        <p:txBody>
          <a:bodyPr>
            <a:normAutofit lnSpcReduction="10000"/>
          </a:bodyPr>
          <a:lstStyle/>
          <a:p>
            <a:pPr algn="just"/>
            <a:r>
              <a:rPr lang="cs-CZ" dirty="0"/>
              <a:t>otázkou asi nebude možnost připojení, ale charakter „konkrétního internetu“ – tzv. balkanizace; filtry na routerech </a:t>
            </a:r>
            <a:r>
              <a:rPr lang="cs-CZ" dirty="0" err="1"/>
              <a:t>ISPs</a:t>
            </a:r>
            <a:r>
              <a:rPr lang="cs-CZ" dirty="0"/>
              <a:t>, hloubková inspekce paketů …</a:t>
            </a:r>
          </a:p>
          <a:p>
            <a:pPr algn="just"/>
            <a:endParaRPr lang="cs-CZ" dirty="0"/>
          </a:p>
          <a:p>
            <a:pPr algn="just"/>
            <a:r>
              <a:rPr lang="cs-CZ" dirty="0"/>
              <a:t>tvrdá cenzura: blokace či zpomalení přeshraničního provozu, specifické vyhledávací algoritmy  (ČLR)</a:t>
            </a:r>
          </a:p>
          <a:p>
            <a:pPr algn="just"/>
            <a:endParaRPr lang="cs-CZ" dirty="0"/>
          </a:p>
          <a:p>
            <a:pPr algn="just"/>
            <a:r>
              <a:rPr lang="cs-CZ" dirty="0"/>
              <a:t>„rozpačitá“ blokace: nárazové krátkodobé blokace, systém mravní ochrany BTK pracoval i skrytě (Turecko)</a:t>
            </a:r>
          </a:p>
          <a:p>
            <a:pPr algn="just"/>
            <a:endParaRPr lang="cs-CZ" dirty="0"/>
          </a:p>
          <a:p>
            <a:pPr algn="just"/>
            <a:r>
              <a:rPr lang="cs-CZ" dirty="0"/>
              <a:t>konsenzuální blokace: blokace konkrétních stránek považovaných za hanebné (Německo)</a:t>
            </a:r>
          </a:p>
        </p:txBody>
      </p:sp>
    </p:spTree>
    <p:extLst>
      <p:ext uri="{BB962C8B-B14F-4D97-AF65-F5344CB8AC3E}">
        <p14:creationId xmlns:p14="http://schemas.microsoft.com/office/powerpoint/2010/main" val="12806831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533A3D0-B61E-4C52-811E-3CE4AF7F06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>
                <a:solidFill>
                  <a:srgbClr val="FF5050"/>
                </a:solidFill>
              </a:rPr>
              <a:t>BUDUCNOST INTERNETU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A7E231D-52CE-4722-B6A9-63593CA4AD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cs-CZ" dirty="0" err="1"/>
              <a:t>ubiquitous</a:t>
            </a:r>
            <a:r>
              <a:rPr lang="cs-CZ" dirty="0"/>
              <a:t> </a:t>
            </a:r>
            <a:r>
              <a:rPr lang="cs-CZ" dirty="0" err="1"/>
              <a:t>computing</a:t>
            </a:r>
            <a:r>
              <a:rPr lang="cs-CZ" dirty="0"/>
              <a:t> (potažmo </a:t>
            </a:r>
            <a:r>
              <a:rPr lang="cs-CZ" dirty="0" err="1"/>
              <a:t>IoT</a:t>
            </a:r>
            <a:r>
              <a:rPr lang="cs-CZ" dirty="0"/>
              <a:t>) se skloňuje už od 80‘s/90‘s (přednost ale dostala mobilní komunikace)</a:t>
            </a:r>
          </a:p>
          <a:p>
            <a:pPr algn="just"/>
            <a:endParaRPr lang="cs-CZ" dirty="0"/>
          </a:p>
          <a:p>
            <a:pPr algn="just"/>
            <a:r>
              <a:rPr lang="cs-CZ" dirty="0"/>
              <a:t>nutným doprovodem rozvoje  v rámci komputace, její interoperability a mobility jsou mobilní sítě; problém robustnosti a rychlosti přenosu („dálnice“)</a:t>
            </a:r>
          </a:p>
          <a:p>
            <a:pPr algn="just"/>
            <a:endParaRPr lang="cs-CZ" dirty="0"/>
          </a:p>
          <a:p>
            <a:pPr algn="just"/>
            <a:r>
              <a:rPr lang="cs-CZ" dirty="0"/>
              <a:t>Na 5G sítích bude stát </a:t>
            </a:r>
            <a:r>
              <a:rPr lang="cs-CZ" dirty="0" err="1"/>
              <a:t>IoT</a:t>
            </a:r>
            <a:r>
              <a:rPr lang="cs-CZ" dirty="0"/>
              <a:t>, </a:t>
            </a:r>
            <a:r>
              <a:rPr lang="cs-CZ" dirty="0" err="1"/>
              <a:t>wearables</a:t>
            </a:r>
            <a:r>
              <a:rPr lang="cs-CZ" dirty="0"/>
              <a:t>, </a:t>
            </a:r>
            <a:r>
              <a:rPr lang="cs-CZ" dirty="0" err="1"/>
              <a:t>self-driving</a:t>
            </a:r>
            <a:r>
              <a:rPr lang="cs-CZ" dirty="0"/>
              <a:t>, VR, AR …</a:t>
            </a:r>
          </a:p>
        </p:txBody>
      </p:sp>
    </p:spTree>
    <p:extLst>
      <p:ext uri="{BB962C8B-B14F-4D97-AF65-F5344CB8AC3E}">
        <p14:creationId xmlns:p14="http://schemas.microsoft.com/office/powerpoint/2010/main" val="2850222549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zentace1" id="{986291D2-48A4-4830-8E41-A8E54D09C136}" vid="{E1F68AE5-6D95-4217-8A30-74515668DA46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BNDW</Template>
  <TotalTime>4062</TotalTime>
  <Words>882</Words>
  <Application>Microsoft Office PowerPoint</Application>
  <PresentationFormat>Širokoúhlá obrazovka</PresentationFormat>
  <Paragraphs>106</Paragraphs>
  <Slides>21</Slides>
  <Notes>10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21</vt:i4>
      </vt:variant>
    </vt:vector>
  </HeadingPairs>
  <TitlesOfParts>
    <vt:vector size="27" baseType="lpstr">
      <vt:lpstr>Arial</vt:lpstr>
      <vt:lpstr>Calibri</vt:lpstr>
      <vt:lpstr>Calibri Light</vt:lpstr>
      <vt:lpstr>Consolas</vt:lpstr>
      <vt:lpstr>Impact</vt:lpstr>
      <vt:lpstr>Motiv Office</vt:lpstr>
      <vt:lpstr>BRAVE NEW DIGITAL WORLD</vt:lpstr>
      <vt:lpstr>BUDOUCNOST RODU HOMO</vt:lpstr>
      <vt:lpstr>Prezentace aplikace PowerPoint</vt:lpstr>
      <vt:lpstr>BUDOUCNOST IDENTITY</vt:lpstr>
      <vt:lpstr>Prezentace aplikace PowerPoint</vt:lpstr>
      <vt:lpstr>BUDOUCNOST INFORMOVÁNÍ</vt:lpstr>
      <vt:lpstr>Prezentace aplikace PowerPoint</vt:lpstr>
      <vt:lpstr>BUDUCNOST INTERNETU</vt:lpstr>
      <vt:lpstr>BUDUCNOST INTERNETU</vt:lpstr>
      <vt:lpstr>BUDOUCNOST AUTENTIFIKACE </vt:lpstr>
      <vt:lpstr>BUDOUCNOST AUTENTIFIKACE</vt:lpstr>
      <vt:lpstr>BUDOUCNOST MĚST</vt:lpstr>
      <vt:lpstr>BUDOUCNOST MĚST</vt:lpstr>
      <vt:lpstr>Prezentace aplikace PowerPoint</vt:lpstr>
      <vt:lpstr>BUDOUCNOST KONFLIKTU</vt:lpstr>
      <vt:lpstr>Prezentace aplikace PowerPoint</vt:lpstr>
      <vt:lpstr>BUDOUCNOST KONFLIKTU</vt:lpstr>
      <vt:lpstr>BUDOUCNOST KONFLIKTU</vt:lpstr>
      <vt:lpstr>Prezentace aplikace PowerPoint</vt:lpstr>
      <vt:lpstr>BUDOUCNOST REVOLUCE</vt:lpstr>
      <vt:lpstr>BUDOUCNOST REVOLUCE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BRAVE NEW DIGITAL WORLD</dc:title>
  <dc:creator>Matěj Polák</dc:creator>
  <cp:lastModifiedBy>Matěj Polák</cp:lastModifiedBy>
  <cp:revision>78</cp:revision>
  <dcterms:created xsi:type="dcterms:W3CDTF">2019-11-09T16:29:26Z</dcterms:created>
  <dcterms:modified xsi:type="dcterms:W3CDTF">2020-12-08T06:41:24Z</dcterms:modified>
</cp:coreProperties>
</file>