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4BC8E1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6259" autoAdjust="0"/>
  </p:normalViewPr>
  <p:slideViewPr>
    <p:cSldViewPr snapToGrid="0">
      <p:cViewPr varScale="1">
        <p:scale>
          <a:sx n="86" d="100"/>
          <a:sy n="86" d="100"/>
        </p:scale>
        <p:origin x="466" y="53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A9DCEE-50A1-465C-9933-357859F50A3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3A540C5-6525-4A38-BE07-030644DCD7BB}">
      <dgm:prSet phldrT="[Text]"/>
      <dgm:spPr/>
      <dgm:t>
        <a:bodyPr/>
        <a:lstStyle/>
        <a:p>
          <a:r>
            <a:rPr lang="cs-CZ" dirty="0"/>
            <a:t>Praxe na spolupracující škole v rámci ZIP MUNI</a:t>
          </a:r>
        </a:p>
      </dgm:t>
    </dgm:pt>
    <dgm:pt modelId="{11BB7EF9-5F8D-4883-BD26-2F94B47F6BDD}" type="parTrans" cxnId="{A93D9D93-9F1B-4C3E-9ACD-7FFD51873D00}">
      <dgm:prSet/>
      <dgm:spPr/>
      <dgm:t>
        <a:bodyPr/>
        <a:lstStyle/>
        <a:p>
          <a:endParaRPr lang="cs-CZ"/>
        </a:p>
      </dgm:t>
    </dgm:pt>
    <dgm:pt modelId="{FDCEF384-51AB-4200-86FE-26D07A527635}" type="sibTrans" cxnId="{A93D9D93-9F1B-4C3E-9ACD-7FFD51873D00}">
      <dgm:prSet/>
      <dgm:spPr/>
      <dgm:t>
        <a:bodyPr/>
        <a:lstStyle/>
        <a:p>
          <a:endParaRPr lang="cs-CZ"/>
        </a:p>
      </dgm:t>
    </dgm:pt>
    <dgm:pt modelId="{C32F3F37-8B79-4199-A14D-A095A799F452}">
      <dgm:prSet phldrT="[Text]"/>
      <dgm:spPr/>
      <dgm:t>
        <a:bodyPr/>
        <a:lstStyle/>
        <a:p>
          <a:r>
            <a:rPr lang="cs-CZ" dirty="0"/>
            <a:t>Jak mám postupovat:</a:t>
          </a:r>
        </a:p>
      </dgm:t>
    </dgm:pt>
    <dgm:pt modelId="{16AA136D-38F9-4FA1-BF00-E966A5CADF8E}" type="parTrans" cxnId="{D32FFE5B-A94E-4FFE-B23C-94704456F832}">
      <dgm:prSet/>
      <dgm:spPr/>
      <dgm:t>
        <a:bodyPr/>
        <a:lstStyle/>
        <a:p>
          <a:endParaRPr lang="cs-CZ"/>
        </a:p>
      </dgm:t>
    </dgm:pt>
    <dgm:pt modelId="{9D9DD231-752A-44A9-B6F9-8A9BC8CA542A}" type="sibTrans" cxnId="{D32FFE5B-A94E-4FFE-B23C-94704456F832}">
      <dgm:prSet/>
      <dgm:spPr/>
      <dgm:t>
        <a:bodyPr/>
        <a:lstStyle/>
        <a:p>
          <a:endParaRPr lang="cs-CZ"/>
        </a:p>
      </dgm:t>
    </dgm:pt>
    <dgm:pt modelId="{8EC68170-DC35-4478-8860-3B47E501AFA1}">
      <dgm:prSet phldrT="[Text]"/>
      <dgm:spPr/>
      <dgm:t>
        <a:bodyPr/>
        <a:lstStyle/>
        <a:p>
          <a:r>
            <a:rPr lang="cs-CZ" dirty="0"/>
            <a:t>Praxe na škole nominované studentem</a:t>
          </a:r>
        </a:p>
      </dgm:t>
    </dgm:pt>
    <dgm:pt modelId="{53E0ED33-BBE1-4423-9805-A1947F05CBFE}" type="parTrans" cxnId="{31766E3F-6D82-4440-8F80-D8BD1CD8EE51}">
      <dgm:prSet/>
      <dgm:spPr/>
      <dgm:t>
        <a:bodyPr/>
        <a:lstStyle/>
        <a:p>
          <a:endParaRPr lang="cs-CZ"/>
        </a:p>
      </dgm:t>
    </dgm:pt>
    <dgm:pt modelId="{11C7A457-BBEE-4DF5-B915-68BDF8EAB411}" type="sibTrans" cxnId="{31766E3F-6D82-4440-8F80-D8BD1CD8EE51}">
      <dgm:prSet/>
      <dgm:spPr/>
      <dgm:t>
        <a:bodyPr/>
        <a:lstStyle/>
        <a:p>
          <a:endParaRPr lang="cs-CZ"/>
        </a:p>
      </dgm:t>
    </dgm:pt>
    <dgm:pt modelId="{C619A08F-9BD0-43C7-84AB-C469CDCC98E3}">
      <dgm:prSet phldrT="[Text]"/>
      <dgm:spPr/>
      <dgm:t>
        <a:bodyPr/>
        <a:lstStyle/>
        <a:p>
          <a:r>
            <a:rPr lang="cs-CZ" dirty="0"/>
            <a:t>Jak postupovat:</a:t>
          </a:r>
        </a:p>
      </dgm:t>
    </dgm:pt>
    <dgm:pt modelId="{23653CCD-CE6E-4F27-8F8F-9B6CF736F2B6}" type="parTrans" cxnId="{BE355724-5B54-40B5-B271-680D8E782EBA}">
      <dgm:prSet/>
      <dgm:spPr/>
      <dgm:t>
        <a:bodyPr/>
        <a:lstStyle/>
        <a:p>
          <a:endParaRPr lang="cs-CZ"/>
        </a:p>
      </dgm:t>
    </dgm:pt>
    <dgm:pt modelId="{7ECA8969-D8DA-408E-86DA-B6B6886D5823}" type="sibTrans" cxnId="{BE355724-5B54-40B5-B271-680D8E782EBA}">
      <dgm:prSet/>
      <dgm:spPr/>
      <dgm:t>
        <a:bodyPr/>
        <a:lstStyle/>
        <a:p>
          <a:endParaRPr lang="cs-CZ"/>
        </a:p>
      </dgm:t>
    </dgm:pt>
    <dgm:pt modelId="{2D911D63-1941-4DE5-A1A0-1C425EAEE098}">
      <dgm:prSet phldrT="[Text]"/>
      <dgm:spPr/>
      <dgm:t>
        <a:bodyPr/>
        <a:lstStyle/>
        <a:p>
          <a:r>
            <a:rPr lang="cs-CZ" dirty="0"/>
            <a:t>Na webu praxí nabídka volných míst</a:t>
          </a:r>
        </a:p>
      </dgm:t>
    </dgm:pt>
    <dgm:pt modelId="{3E46F05E-2385-46C8-A8DE-11C71CC54A16}" type="parTrans" cxnId="{C793EA14-A6DD-4178-93BF-37981724636A}">
      <dgm:prSet/>
      <dgm:spPr/>
    </dgm:pt>
    <dgm:pt modelId="{727B6810-3DAC-4AB4-9394-715E6FAB66C3}" type="sibTrans" cxnId="{C793EA14-A6DD-4178-93BF-37981724636A}">
      <dgm:prSet/>
      <dgm:spPr/>
    </dgm:pt>
    <dgm:pt modelId="{FBEB01B3-9F68-49D6-A821-F35F986BC3A6}">
      <dgm:prSet phldrT="[Text]"/>
      <dgm:spPr/>
      <dgm:t>
        <a:bodyPr/>
        <a:lstStyle/>
        <a:p>
          <a:r>
            <a:rPr lang="cs-CZ" dirty="0"/>
            <a:t>Je třeba předem si praxi na škole domluvit (snazší u škol, které už souhlasily se spoluprací s FF)</a:t>
          </a:r>
        </a:p>
      </dgm:t>
    </dgm:pt>
    <dgm:pt modelId="{9A03B512-3130-4414-8BB5-DF49C2CC18E8}" type="parTrans" cxnId="{F9C5D170-6FF6-42F4-A0F2-3E591E8B3B4B}">
      <dgm:prSet/>
      <dgm:spPr/>
    </dgm:pt>
    <dgm:pt modelId="{DF70A1A9-B178-4CD5-8897-43773DE9EA7E}" type="sibTrans" cxnId="{F9C5D170-6FF6-42F4-A0F2-3E591E8B3B4B}">
      <dgm:prSet/>
      <dgm:spPr/>
    </dgm:pt>
    <dgm:pt modelId="{1E15D0B1-8B68-4F8F-8EFD-34621322B562}">
      <dgm:prSet phldrT="[Text]"/>
      <dgm:spPr/>
      <dgm:t>
        <a:bodyPr/>
        <a:lstStyle/>
        <a:p>
          <a:r>
            <a:rPr lang="cs-CZ" dirty="0"/>
            <a:t>Kontaktovat Mgr. </a:t>
          </a:r>
          <a:r>
            <a:rPr lang="cs-CZ" dirty="0" err="1"/>
            <a:t>Egerlovou</a:t>
          </a:r>
          <a:r>
            <a:rPr lang="cs-CZ" dirty="0"/>
            <a:t> (požadované údaje viz web)</a:t>
          </a:r>
        </a:p>
      </dgm:t>
    </dgm:pt>
    <dgm:pt modelId="{4AA759AA-81D7-457F-B543-1D1495652D70}" type="parTrans" cxnId="{F21AA5C8-0189-4674-AD2E-C9BB9E5DEE86}">
      <dgm:prSet/>
      <dgm:spPr/>
    </dgm:pt>
    <dgm:pt modelId="{A54EB68C-7FE2-4649-8464-EC3316434520}" type="sibTrans" cxnId="{F21AA5C8-0189-4674-AD2E-C9BB9E5DEE86}">
      <dgm:prSet/>
      <dgm:spPr/>
    </dgm:pt>
    <dgm:pt modelId="{FB203DF3-8CDF-460C-A86E-205743CD180C}">
      <dgm:prSet phldrT="[Text]"/>
      <dgm:spPr/>
      <dgm:t>
        <a:bodyPr/>
        <a:lstStyle/>
        <a:p>
          <a:endParaRPr lang="cs-CZ" dirty="0"/>
        </a:p>
      </dgm:t>
    </dgm:pt>
    <dgm:pt modelId="{C447A1C0-76EF-441E-B71A-F4DE3A5A9E5A}" type="parTrans" cxnId="{12C34C8E-2EF1-47D6-AA2C-E32D248234ED}">
      <dgm:prSet/>
      <dgm:spPr/>
    </dgm:pt>
    <dgm:pt modelId="{7A36FB9A-026A-4341-9392-2E49700FCF51}" type="sibTrans" cxnId="{12C34C8E-2EF1-47D6-AA2C-E32D248234ED}">
      <dgm:prSet/>
      <dgm:spPr/>
    </dgm:pt>
    <dgm:pt modelId="{857A5529-2F5C-4BDC-BD13-0BC81276E863}">
      <dgm:prSet phldrT="[Text]"/>
      <dgm:spPr/>
      <dgm:t>
        <a:bodyPr/>
        <a:lstStyle/>
        <a:p>
          <a:r>
            <a:rPr lang="cs-CZ" dirty="0"/>
            <a:t>Vyplnit Protokol o přijetí studenta na PP – 3 stejnopisy (1 si necháte a naskenujete jej do Odevzdávárny, 1 necháte na ÚČL – dr. Hrdličková/dr. </a:t>
          </a:r>
          <a:r>
            <a:rPr lang="cs-CZ" dirty="0" err="1"/>
            <a:t>Urválková</a:t>
          </a:r>
          <a:r>
            <a:rPr lang="cs-CZ" dirty="0"/>
            <a:t>, 1 předáte provázejícímu učiteli)</a:t>
          </a:r>
        </a:p>
      </dgm:t>
    </dgm:pt>
    <dgm:pt modelId="{E5CA0DE3-0DB0-4693-84FC-5E9C40D41CE9}" type="parTrans" cxnId="{96E26BE9-5CBB-4DEB-9DA7-DA33540BED07}">
      <dgm:prSet/>
      <dgm:spPr/>
    </dgm:pt>
    <dgm:pt modelId="{6B9F2371-BE4B-4038-B25B-3CFF5A009B2F}" type="sibTrans" cxnId="{96E26BE9-5CBB-4DEB-9DA7-DA33540BED07}">
      <dgm:prSet/>
      <dgm:spPr/>
    </dgm:pt>
    <dgm:pt modelId="{AFB93DF7-FEE5-48A4-9D07-740BE8F78849}">
      <dgm:prSet phldrT="[Text]"/>
      <dgm:spPr/>
      <dgm:t>
        <a:bodyPr/>
        <a:lstStyle/>
        <a:p>
          <a:r>
            <a:rPr lang="cs-CZ" dirty="0"/>
            <a:t>Informovat dr. Hrdličkovou (mailem, v diskusním fóru) o tom, na které škole a u kterého učitele budete praxi vykonávat</a:t>
          </a:r>
        </a:p>
      </dgm:t>
    </dgm:pt>
    <dgm:pt modelId="{5910FAF5-7CEB-46A1-9141-1B3669028DFB}" type="parTrans" cxnId="{8EE59C8D-4134-4B2A-A3BE-CDBD592269DA}">
      <dgm:prSet/>
      <dgm:spPr/>
    </dgm:pt>
    <dgm:pt modelId="{AF3E73E9-83BA-4B89-8F71-E600A02B187A}" type="sibTrans" cxnId="{8EE59C8D-4134-4B2A-A3BE-CDBD592269DA}">
      <dgm:prSet/>
      <dgm:spPr/>
    </dgm:pt>
    <dgm:pt modelId="{5F79252D-126F-4EFE-9B58-F62BAA4E8BC2}">
      <dgm:prSet phldrT="[Text]"/>
      <dgm:spPr/>
      <dgm:t>
        <a:bodyPr/>
        <a:lstStyle/>
        <a:p>
          <a:r>
            <a:rPr lang="cs-CZ" dirty="0"/>
            <a:t>Informovat dr. Hrdličkovou (mailem, v diskusním fóru) o tom, na které škole a u kterého učitele budete praxi vykonávat</a:t>
          </a:r>
        </a:p>
      </dgm:t>
    </dgm:pt>
    <dgm:pt modelId="{E7A572B9-CC96-482B-8A92-A8545E0E107C}" type="parTrans" cxnId="{1B1B2FA4-162A-4FB1-9A39-1BDFFB03E491}">
      <dgm:prSet/>
      <dgm:spPr/>
    </dgm:pt>
    <dgm:pt modelId="{59DDF3AD-6661-469C-85AF-F92A3C30FFA8}" type="sibTrans" cxnId="{1B1B2FA4-162A-4FB1-9A39-1BDFFB03E491}">
      <dgm:prSet/>
      <dgm:spPr/>
    </dgm:pt>
    <dgm:pt modelId="{08D4ED76-8798-4FC3-8A6C-CD6661B1E705}">
      <dgm:prSet phldrT="[Text]"/>
      <dgm:spPr/>
      <dgm:t>
        <a:bodyPr/>
        <a:lstStyle/>
        <a:p>
          <a:r>
            <a:rPr lang="cs-CZ" dirty="0"/>
            <a:t>Kontaktovat Mgr. </a:t>
          </a:r>
          <a:r>
            <a:rPr lang="cs-CZ" dirty="0" err="1"/>
            <a:t>Egerlovou</a:t>
          </a:r>
          <a:r>
            <a:rPr lang="cs-CZ" dirty="0"/>
            <a:t> a sdělit jí údaje, které jsou blíže popsány na výše uvedeném webu</a:t>
          </a:r>
        </a:p>
      </dgm:t>
    </dgm:pt>
    <dgm:pt modelId="{BD479393-601D-4BA3-B96E-CEC1809BBC88}" type="parTrans" cxnId="{ECA6A343-F808-4A88-91D0-A9B176A30DE3}">
      <dgm:prSet/>
      <dgm:spPr/>
    </dgm:pt>
    <dgm:pt modelId="{E0595D24-DFA7-48F1-92EA-AC444318DE89}" type="sibTrans" cxnId="{ECA6A343-F808-4A88-91D0-A9B176A30DE3}">
      <dgm:prSet/>
      <dgm:spPr/>
    </dgm:pt>
    <dgm:pt modelId="{5B70367F-F61E-481F-A1B4-572667E38C2B}">
      <dgm:prSet phldrT="[Text]"/>
      <dgm:spPr/>
      <dgm:t>
        <a:bodyPr/>
        <a:lstStyle/>
        <a:p>
          <a:r>
            <a:rPr lang="cs-CZ" dirty="0"/>
            <a:t>Z administrativního hlediska snazší</a:t>
          </a:r>
        </a:p>
      </dgm:t>
    </dgm:pt>
    <dgm:pt modelId="{C134A0E7-E1D6-49A6-AAE6-B0161C84925E}" type="parTrans" cxnId="{6EE55595-1130-4DEA-B2EC-476D856C4AC9}">
      <dgm:prSet/>
      <dgm:spPr/>
    </dgm:pt>
    <dgm:pt modelId="{601F8C93-5423-42FC-8B39-0EEFF12491D4}" type="sibTrans" cxnId="{6EE55595-1130-4DEA-B2EC-476D856C4AC9}">
      <dgm:prSet/>
      <dgm:spPr/>
    </dgm:pt>
    <dgm:pt modelId="{6EFDBCA3-F484-4B41-9E36-39B9617CFD24}" type="pres">
      <dgm:prSet presAssocID="{EBA9DCEE-50A1-465C-9933-357859F50A30}" presName="Name0" presStyleCnt="0">
        <dgm:presLayoutVars>
          <dgm:dir/>
          <dgm:animLvl val="lvl"/>
          <dgm:resizeHandles val="exact"/>
        </dgm:presLayoutVars>
      </dgm:prSet>
      <dgm:spPr/>
    </dgm:pt>
    <dgm:pt modelId="{0FFBEF0F-38CF-4D8C-9B34-6D017AF76DFB}" type="pres">
      <dgm:prSet presAssocID="{43A540C5-6525-4A38-BE07-030644DCD7BB}" presName="composite" presStyleCnt="0"/>
      <dgm:spPr/>
    </dgm:pt>
    <dgm:pt modelId="{5917B7E2-0392-490A-9934-30B42496858E}" type="pres">
      <dgm:prSet presAssocID="{43A540C5-6525-4A38-BE07-030644DCD7BB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A4FF641D-9CA4-4532-BA82-3347ABAEDCEE}" type="pres">
      <dgm:prSet presAssocID="{43A540C5-6525-4A38-BE07-030644DCD7BB}" presName="desTx" presStyleLbl="alignAccFollowNode1" presStyleIdx="0" presStyleCnt="2">
        <dgm:presLayoutVars>
          <dgm:bulletEnabled val="1"/>
        </dgm:presLayoutVars>
      </dgm:prSet>
      <dgm:spPr/>
    </dgm:pt>
    <dgm:pt modelId="{FC12EF8A-2584-4B24-A063-F2E9CD69D75E}" type="pres">
      <dgm:prSet presAssocID="{FDCEF384-51AB-4200-86FE-26D07A527635}" presName="space" presStyleCnt="0"/>
      <dgm:spPr/>
    </dgm:pt>
    <dgm:pt modelId="{477F4B2B-6DE9-4215-B357-05A0547A38C7}" type="pres">
      <dgm:prSet presAssocID="{8EC68170-DC35-4478-8860-3B47E501AFA1}" presName="composite" presStyleCnt="0"/>
      <dgm:spPr/>
    </dgm:pt>
    <dgm:pt modelId="{BD04F3D5-4EE1-4BF3-9B56-CF6D8B42E257}" type="pres">
      <dgm:prSet presAssocID="{8EC68170-DC35-4478-8860-3B47E501AFA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05A363B2-CF6B-4831-944E-910A718603BE}" type="pres">
      <dgm:prSet presAssocID="{8EC68170-DC35-4478-8860-3B47E501AFA1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3C00EC0F-B525-417E-AB72-E2B4D35C02CF}" type="presOf" srcId="{1E15D0B1-8B68-4F8F-8EFD-34621322B562}" destId="{05A363B2-CF6B-4831-944E-910A718603BE}" srcOrd="0" destOrd="2" presId="urn:microsoft.com/office/officeart/2005/8/layout/hList1"/>
    <dgm:cxn modelId="{C793EA14-A6DD-4178-93BF-37981724636A}" srcId="{43A540C5-6525-4A38-BE07-030644DCD7BB}" destId="{2D911D63-1941-4DE5-A1A0-1C425EAEE098}" srcOrd="1" destOrd="0" parTransId="{3E46F05E-2385-46C8-A8DE-11C71CC54A16}" sibTransId="{727B6810-3DAC-4AB4-9394-715E6FAB66C3}"/>
    <dgm:cxn modelId="{745A8720-1D3C-411D-94FE-EB57D8A22994}" type="presOf" srcId="{5B70367F-F61E-481F-A1B4-572667E38C2B}" destId="{A4FF641D-9CA4-4532-BA82-3347ABAEDCEE}" srcOrd="0" destOrd="0" presId="urn:microsoft.com/office/officeart/2005/8/layout/hList1"/>
    <dgm:cxn modelId="{BE355724-5B54-40B5-B271-680D8E782EBA}" srcId="{8EC68170-DC35-4478-8860-3B47E501AFA1}" destId="{C619A08F-9BD0-43C7-84AB-C469CDCC98E3}" srcOrd="0" destOrd="0" parTransId="{23653CCD-CE6E-4F27-8F8F-9B6CF736F2B6}" sibTransId="{7ECA8969-D8DA-408E-86DA-B6B6886D5823}"/>
    <dgm:cxn modelId="{0612F42C-1DF6-4BB8-8961-39E485820896}" type="presOf" srcId="{5F79252D-126F-4EFE-9B58-F62BAA4E8BC2}" destId="{05A363B2-CF6B-4831-944E-910A718603BE}" srcOrd="0" destOrd="4" presId="urn:microsoft.com/office/officeart/2005/8/layout/hList1"/>
    <dgm:cxn modelId="{AE812E34-C9AC-47A6-B522-5D2AA63F825A}" type="presOf" srcId="{43A540C5-6525-4A38-BE07-030644DCD7BB}" destId="{5917B7E2-0392-490A-9934-30B42496858E}" srcOrd="0" destOrd="0" presId="urn:microsoft.com/office/officeart/2005/8/layout/hList1"/>
    <dgm:cxn modelId="{31766E3F-6D82-4440-8F80-D8BD1CD8EE51}" srcId="{EBA9DCEE-50A1-465C-9933-357859F50A30}" destId="{8EC68170-DC35-4478-8860-3B47E501AFA1}" srcOrd="1" destOrd="0" parTransId="{53E0ED33-BBE1-4423-9805-A1947F05CBFE}" sibTransId="{11C7A457-BBEE-4DF5-B915-68BDF8EAB411}"/>
    <dgm:cxn modelId="{D32FFE5B-A94E-4FFE-B23C-94704456F832}" srcId="{43A540C5-6525-4A38-BE07-030644DCD7BB}" destId="{C32F3F37-8B79-4199-A14D-A095A799F452}" srcOrd="2" destOrd="0" parTransId="{16AA136D-38F9-4FA1-BF00-E966A5CADF8E}" sibTransId="{9D9DD231-752A-44A9-B6F9-8A9BC8CA542A}"/>
    <dgm:cxn modelId="{ECA6A343-F808-4A88-91D0-A9B176A30DE3}" srcId="{C32F3F37-8B79-4199-A14D-A095A799F452}" destId="{08D4ED76-8798-4FC3-8A6C-CD6661B1E705}" srcOrd="0" destOrd="0" parTransId="{BD479393-601D-4BA3-B96E-CEC1809BBC88}" sibTransId="{E0595D24-DFA7-48F1-92EA-AC444318DE89}"/>
    <dgm:cxn modelId="{E591B16F-4CB9-428A-A52D-78ACB26D939B}" type="presOf" srcId="{C619A08F-9BD0-43C7-84AB-C469CDCC98E3}" destId="{05A363B2-CF6B-4831-944E-910A718603BE}" srcOrd="0" destOrd="0" presId="urn:microsoft.com/office/officeart/2005/8/layout/hList1"/>
    <dgm:cxn modelId="{4C3CD24F-48A3-4886-AA5E-E38FA0B0BEBF}" type="presOf" srcId="{2D911D63-1941-4DE5-A1A0-1C425EAEE098}" destId="{A4FF641D-9CA4-4532-BA82-3347ABAEDCEE}" srcOrd="0" destOrd="1" presId="urn:microsoft.com/office/officeart/2005/8/layout/hList1"/>
    <dgm:cxn modelId="{F9C5D170-6FF6-42F4-A0F2-3E591E8B3B4B}" srcId="{C619A08F-9BD0-43C7-84AB-C469CDCC98E3}" destId="{FBEB01B3-9F68-49D6-A821-F35F986BC3A6}" srcOrd="0" destOrd="0" parTransId="{9A03B512-3130-4414-8BB5-DF49C2CC18E8}" sibTransId="{DF70A1A9-B178-4CD5-8897-43773DE9EA7E}"/>
    <dgm:cxn modelId="{8780997D-FEE3-4A62-A619-815AD93411D9}" type="presOf" srcId="{FB203DF3-8CDF-460C-A86E-205743CD180C}" destId="{05A363B2-CF6B-4831-944E-910A718603BE}" srcOrd="0" destOrd="5" presId="urn:microsoft.com/office/officeart/2005/8/layout/hList1"/>
    <dgm:cxn modelId="{099DFC7D-E8D8-42EB-959A-41B849173974}" type="presOf" srcId="{FBEB01B3-9F68-49D6-A821-F35F986BC3A6}" destId="{05A363B2-CF6B-4831-944E-910A718603BE}" srcOrd="0" destOrd="1" presId="urn:microsoft.com/office/officeart/2005/8/layout/hList1"/>
    <dgm:cxn modelId="{8EE59C8D-4134-4B2A-A3BE-CDBD592269DA}" srcId="{C32F3F37-8B79-4199-A14D-A095A799F452}" destId="{AFB93DF7-FEE5-48A4-9D07-740BE8F78849}" srcOrd="1" destOrd="0" parTransId="{5910FAF5-7CEB-46A1-9141-1B3669028DFB}" sibTransId="{AF3E73E9-83BA-4B89-8F71-E600A02B187A}"/>
    <dgm:cxn modelId="{12C34C8E-2EF1-47D6-AA2C-E32D248234ED}" srcId="{8EC68170-DC35-4478-8860-3B47E501AFA1}" destId="{FB203DF3-8CDF-460C-A86E-205743CD180C}" srcOrd="1" destOrd="0" parTransId="{C447A1C0-76EF-441E-B71A-F4DE3A5A9E5A}" sibTransId="{7A36FB9A-026A-4341-9392-2E49700FCF51}"/>
    <dgm:cxn modelId="{A93D9D93-9F1B-4C3E-9ACD-7FFD51873D00}" srcId="{EBA9DCEE-50A1-465C-9933-357859F50A30}" destId="{43A540C5-6525-4A38-BE07-030644DCD7BB}" srcOrd="0" destOrd="0" parTransId="{11BB7EF9-5F8D-4883-BD26-2F94B47F6BDD}" sibTransId="{FDCEF384-51AB-4200-86FE-26D07A527635}"/>
    <dgm:cxn modelId="{352CB593-2600-4512-924F-1440B11727B5}" type="presOf" srcId="{08D4ED76-8798-4FC3-8A6C-CD6661B1E705}" destId="{A4FF641D-9CA4-4532-BA82-3347ABAEDCEE}" srcOrd="0" destOrd="3" presId="urn:microsoft.com/office/officeart/2005/8/layout/hList1"/>
    <dgm:cxn modelId="{6EE55595-1130-4DEA-B2EC-476D856C4AC9}" srcId="{43A540C5-6525-4A38-BE07-030644DCD7BB}" destId="{5B70367F-F61E-481F-A1B4-572667E38C2B}" srcOrd="0" destOrd="0" parTransId="{C134A0E7-E1D6-49A6-AAE6-B0161C84925E}" sibTransId="{601F8C93-5423-42FC-8B39-0EEFF12491D4}"/>
    <dgm:cxn modelId="{4B1C20A1-B1C8-450D-9B41-8F718685E40E}" type="presOf" srcId="{C32F3F37-8B79-4199-A14D-A095A799F452}" destId="{A4FF641D-9CA4-4532-BA82-3347ABAEDCEE}" srcOrd="0" destOrd="2" presId="urn:microsoft.com/office/officeart/2005/8/layout/hList1"/>
    <dgm:cxn modelId="{1B1B2FA4-162A-4FB1-9A39-1BDFFB03E491}" srcId="{C619A08F-9BD0-43C7-84AB-C469CDCC98E3}" destId="{5F79252D-126F-4EFE-9B58-F62BAA4E8BC2}" srcOrd="3" destOrd="0" parTransId="{E7A572B9-CC96-482B-8A92-A8545E0E107C}" sibTransId="{59DDF3AD-6661-469C-85AF-F92A3C30FFA8}"/>
    <dgm:cxn modelId="{F21AA5C8-0189-4674-AD2E-C9BB9E5DEE86}" srcId="{C619A08F-9BD0-43C7-84AB-C469CDCC98E3}" destId="{1E15D0B1-8B68-4F8F-8EFD-34621322B562}" srcOrd="1" destOrd="0" parTransId="{4AA759AA-81D7-457F-B543-1D1495652D70}" sibTransId="{A54EB68C-7FE2-4649-8464-EC3316434520}"/>
    <dgm:cxn modelId="{B5FD80D8-BF2D-4316-BBC1-2D9080442545}" type="presOf" srcId="{EBA9DCEE-50A1-465C-9933-357859F50A30}" destId="{6EFDBCA3-F484-4B41-9E36-39B9617CFD24}" srcOrd="0" destOrd="0" presId="urn:microsoft.com/office/officeart/2005/8/layout/hList1"/>
    <dgm:cxn modelId="{51C030DC-A7F4-4781-BD63-B58C4863B5D2}" type="presOf" srcId="{AFB93DF7-FEE5-48A4-9D07-740BE8F78849}" destId="{A4FF641D-9CA4-4532-BA82-3347ABAEDCEE}" srcOrd="0" destOrd="4" presId="urn:microsoft.com/office/officeart/2005/8/layout/hList1"/>
    <dgm:cxn modelId="{47E4E5E1-AE4D-457C-A0D5-594B36D480D6}" type="presOf" srcId="{8EC68170-DC35-4478-8860-3B47E501AFA1}" destId="{BD04F3D5-4EE1-4BF3-9B56-CF6D8B42E257}" srcOrd="0" destOrd="0" presId="urn:microsoft.com/office/officeart/2005/8/layout/hList1"/>
    <dgm:cxn modelId="{96E26BE9-5CBB-4DEB-9DA7-DA33540BED07}" srcId="{C619A08F-9BD0-43C7-84AB-C469CDCC98E3}" destId="{857A5529-2F5C-4BDC-BD13-0BC81276E863}" srcOrd="2" destOrd="0" parTransId="{E5CA0DE3-0DB0-4693-84FC-5E9C40D41CE9}" sibTransId="{6B9F2371-BE4B-4038-B25B-3CFF5A009B2F}"/>
    <dgm:cxn modelId="{864074F7-0213-41D8-A365-19C700E72B2E}" type="presOf" srcId="{857A5529-2F5C-4BDC-BD13-0BC81276E863}" destId="{05A363B2-CF6B-4831-944E-910A718603BE}" srcOrd="0" destOrd="3" presId="urn:microsoft.com/office/officeart/2005/8/layout/hList1"/>
    <dgm:cxn modelId="{219AF55E-AD7C-4912-981B-5363EB0056D8}" type="presParOf" srcId="{6EFDBCA3-F484-4B41-9E36-39B9617CFD24}" destId="{0FFBEF0F-38CF-4D8C-9B34-6D017AF76DFB}" srcOrd="0" destOrd="0" presId="urn:microsoft.com/office/officeart/2005/8/layout/hList1"/>
    <dgm:cxn modelId="{E0EF4C04-0EEF-434E-9476-B93F892153EC}" type="presParOf" srcId="{0FFBEF0F-38CF-4D8C-9B34-6D017AF76DFB}" destId="{5917B7E2-0392-490A-9934-30B42496858E}" srcOrd="0" destOrd="0" presId="urn:microsoft.com/office/officeart/2005/8/layout/hList1"/>
    <dgm:cxn modelId="{4B9621E4-3B69-471F-8A23-C99477C990C7}" type="presParOf" srcId="{0FFBEF0F-38CF-4D8C-9B34-6D017AF76DFB}" destId="{A4FF641D-9CA4-4532-BA82-3347ABAEDCEE}" srcOrd="1" destOrd="0" presId="urn:microsoft.com/office/officeart/2005/8/layout/hList1"/>
    <dgm:cxn modelId="{8C8DDBC9-C51F-442B-9ECD-6F3331DD36BB}" type="presParOf" srcId="{6EFDBCA3-F484-4B41-9E36-39B9617CFD24}" destId="{FC12EF8A-2584-4B24-A063-F2E9CD69D75E}" srcOrd="1" destOrd="0" presId="urn:microsoft.com/office/officeart/2005/8/layout/hList1"/>
    <dgm:cxn modelId="{1D2C09A7-B5C2-49A1-88BC-6F9B6946DB88}" type="presParOf" srcId="{6EFDBCA3-F484-4B41-9E36-39B9617CFD24}" destId="{477F4B2B-6DE9-4215-B357-05A0547A38C7}" srcOrd="2" destOrd="0" presId="urn:microsoft.com/office/officeart/2005/8/layout/hList1"/>
    <dgm:cxn modelId="{9AF43BFD-7A19-425B-8611-CCAAEA0EF6E1}" type="presParOf" srcId="{477F4B2B-6DE9-4215-B357-05A0547A38C7}" destId="{BD04F3D5-4EE1-4BF3-9B56-CF6D8B42E257}" srcOrd="0" destOrd="0" presId="urn:microsoft.com/office/officeart/2005/8/layout/hList1"/>
    <dgm:cxn modelId="{96406677-22BD-44AA-AC59-D8F23E78FF26}" type="presParOf" srcId="{477F4B2B-6DE9-4215-B357-05A0547A38C7}" destId="{05A363B2-CF6B-4831-944E-910A718603B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17B7E2-0392-490A-9934-30B42496858E}">
      <dsp:nvSpPr>
        <dsp:cNvPr id="0" name=""/>
        <dsp:cNvSpPr/>
      </dsp:nvSpPr>
      <dsp:spPr>
        <a:xfrm>
          <a:off x="52" y="65743"/>
          <a:ext cx="5024314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Praxe na spolupracující škole v rámci ZIP MUNI</a:t>
          </a:r>
        </a:p>
      </dsp:txBody>
      <dsp:txXfrm>
        <a:off x="52" y="65743"/>
        <a:ext cx="5024314" cy="460800"/>
      </dsp:txXfrm>
    </dsp:sp>
    <dsp:sp modelId="{A4FF641D-9CA4-4532-BA82-3347ABAEDCEE}">
      <dsp:nvSpPr>
        <dsp:cNvPr id="0" name=""/>
        <dsp:cNvSpPr/>
      </dsp:nvSpPr>
      <dsp:spPr>
        <a:xfrm>
          <a:off x="52" y="526543"/>
          <a:ext cx="5024314" cy="354791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Z administrativního hlediska snazší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Na webu praxí nabídka volných míst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Jak mám postupovat: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Kontaktovat Mgr. </a:t>
          </a:r>
          <a:r>
            <a:rPr lang="cs-CZ" sz="1600" kern="1200" dirty="0" err="1"/>
            <a:t>Egerlovou</a:t>
          </a:r>
          <a:r>
            <a:rPr lang="cs-CZ" sz="1600" kern="1200" dirty="0"/>
            <a:t> a sdělit jí údaje, které jsou blíže popsány na výše uvedeném webu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Informovat dr. Hrdličkovou (mailem, v diskusním fóru) o tom, na které škole a u kterého učitele budete praxi vykonávat</a:t>
          </a:r>
        </a:p>
      </dsp:txBody>
      <dsp:txXfrm>
        <a:off x="52" y="526543"/>
        <a:ext cx="5024314" cy="3547912"/>
      </dsp:txXfrm>
    </dsp:sp>
    <dsp:sp modelId="{BD04F3D5-4EE1-4BF3-9B56-CF6D8B42E257}">
      <dsp:nvSpPr>
        <dsp:cNvPr id="0" name=""/>
        <dsp:cNvSpPr/>
      </dsp:nvSpPr>
      <dsp:spPr>
        <a:xfrm>
          <a:off x="5727771" y="65743"/>
          <a:ext cx="5024314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Praxe na škole nominované studentem</a:t>
          </a:r>
        </a:p>
      </dsp:txBody>
      <dsp:txXfrm>
        <a:off x="5727771" y="65743"/>
        <a:ext cx="5024314" cy="460800"/>
      </dsp:txXfrm>
    </dsp:sp>
    <dsp:sp modelId="{05A363B2-CF6B-4831-944E-910A718603BE}">
      <dsp:nvSpPr>
        <dsp:cNvPr id="0" name=""/>
        <dsp:cNvSpPr/>
      </dsp:nvSpPr>
      <dsp:spPr>
        <a:xfrm>
          <a:off x="5727771" y="526543"/>
          <a:ext cx="5024314" cy="354791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Jak postupovat: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Je třeba předem si praxi na škole domluvit (snazší u škol, které už souhlasily se spoluprací s FF)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Kontaktovat Mgr. </a:t>
          </a:r>
          <a:r>
            <a:rPr lang="cs-CZ" sz="1600" kern="1200" dirty="0" err="1"/>
            <a:t>Egerlovou</a:t>
          </a:r>
          <a:r>
            <a:rPr lang="cs-CZ" sz="1600" kern="1200" dirty="0"/>
            <a:t> (požadované údaje viz web)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Vyplnit Protokol o přijetí studenta na PP – 3 stejnopisy (1 si necháte a naskenujete jej do Odevzdávárny, 1 necháte na ÚČL – dr. Hrdličková/dr. </a:t>
          </a:r>
          <a:r>
            <a:rPr lang="cs-CZ" sz="1600" kern="1200" dirty="0" err="1"/>
            <a:t>Urválková</a:t>
          </a:r>
          <a:r>
            <a:rPr lang="cs-CZ" sz="1600" kern="1200" dirty="0"/>
            <a:t>, 1 předáte provázejícímu učiteli)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Informovat dr. Hrdličkovou (mailem, v diskusním fóru) o tom, na které škole a u kterého učitele budete praxi vykonávat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/>
        </a:p>
      </dsp:txBody>
      <dsp:txXfrm>
        <a:off x="5727771" y="526543"/>
        <a:ext cx="5024314" cy="35479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1557010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1557010" cy="106560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58771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58771" cy="1065600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4175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26416" y="2014200"/>
            <a:ext cx="4139168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143794@mail.muni.cz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143794@mail.muni.cz" TargetMode="External"/><Relationship Id="rId2" Type="http://schemas.openxmlformats.org/officeDocument/2006/relationships/hyperlink" Target="mailto:dorota.egerlova@phil.muni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Zuzana.Urvalkova@phil.muni.cz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il.muni.cz/student/pedagogicke-prax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96C6951-E4C2-9240-87BC-947665C7B0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7E5609-4816-414F-8C39-34D2019DA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1981200"/>
            <a:ext cx="11361600" cy="2090745"/>
          </a:xfrm>
        </p:spPr>
        <p:txBody>
          <a:bodyPr/>
          <a:lstStyle/>
          <a:p>
            <a:pPr algn="ctr"/>
            <a:r>
              <a:rPr lang="sk-SK" dirty="0" err="1"/>
              <a:t>Učitelství</a:t>
            </a:r>
            <a:r>
              <a:rPr lang="sk-SK" dirty="0"/>
              <a:t> českého jazyka a </a:t>
            </a:r>
            <a:r>
              <a:rPr lang="sk-SK" dirty="0" err="1"/>
              <a:t>literatury</a:t>
            </a:r>
            <a:br>
              <a:rPr lang="sk-SK" dirty="0"/>
            </a:br>
            <a:br>
              <a:rPr lang="sk-SK" dirty="0"/>
            </a:br>
            <a:r>
              <a:rPr lang="sk-SK" dirty="0"/>
              <a:t>Praxe 2020/2021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635D4B4B-3993-4E43-971B-B585C7CA0B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sk-SK" dirty="0" err="1"/>
              <a:t>Prezentace</a:t>
            </a:r>
            <a:r>
              <a:rPr lang="sk-SK" dirty="0"/>
              <a:t> pro 2. ročník NS</a:t>
            </a:r>
          </a:p>
        </p:txBody>
      </p:sp>
    </p:spTree>
    <p:extLst>
      <p:ext uri="{BB962C8B-B14F-4D97-AF65-F5344CB8AC3E}">
        <p14:creationId xmlns:p14="http://schemas.microsoft.com/office/powerpoint/2010/main" val="3791263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18B01D-F031-47EC-944E-5189C9F945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6E501771-0C3F-4458-9AB8-AFE12A3EB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v průběhu plnění praxe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6AB92EF6-F915-45EE-8232-DA85155EB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Konzultovat s provázejícím učitelem</a:t>
            </a:r>
          </a:p>
          <a:p>
            <a:r>
              <a:rPr lang="cs-CZ" dirty="0"/>
              <a:t>Absolvovat workshopy (lze i předem)</a:t>
            </a:r>
          </a:p>
          <a:p>
            <a:r>
              <a:rPr lang="cs-CZ" dirty="0"/>
              <a:t>Potíže (absence, neochota ze strany provázejícího učitele apod.) sdělit dr. Hrdličkové, dr. </a:t>
            </a:r>
            <a:r>
              <a:rPr lang="cs-CZ" dirty="0" err="1"/>
              <a:t>Urválkové</a:t>
            </a:r>
            <a:r>
              <a:rPr lang="cs-CZ" dirty="0"/>
              <a:t> či (v případě dlouhodobé absence) i Mgr. </a:t>
            </a:r>
            <a:r>
              <a:rPr lang="cs-CZ" dirty="0" err="1"/>
              <a:t>Egerlové</a:t>
            </a:r>
            <a:endParaRPr lang="cs-CZ" dirty="0"/>
          </a:p>
          <a:p>
            <a:r>
              <a:rPr lang="cs-CZ" dirty="0"/>
              <a:t>Vést si reflektivní deník a portfolio</a:t>
            </a:r>
          </a:p>
          <a:p>
            <a:r>
              <a:rPr lang="cs-CZ" dirty="0"/>
              <a:t>Fakultativní: zůstat spolu a také s námi v kontaktu – ideálně prostřednictvím diskusních fór a na workshopech, v případě zájmu si můžeme domluvit i společnou či individuální schůzku v prostředí MS </a:t>
            </a:r>
            <a:r>
              <a:rPr lang="cs-CZ" dirty="0" err="1"/>
              <a:t>Teams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6756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A5EAB4-94F0-467B-B9BB-C1CBECD18B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376D1C-4B09-4707-8469-9AF109F1A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co se provázející učitelé často ptají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A4C66C8-4389-40C4-A193-0C03D60224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Tandemová výuka</a:t>
            </a:r>
            <a:r>
              <a:rPr lang="cs-CZ" dirty="0"/>
              <a:t> – široká škála typů dle možností a zkušeností daného učitele (zapojení dvou praktikantů, výuka rozdělená mezi mentora a praktikanta, „předání“ části hodiny praktikantovi, aktivní forma </a:t>
            </a:r>
            <a:r>
              <a:rPr lang="cs-CZ" dirty="0" err="1"/>
              <a:t>asistenství</a:t>
            </a:r>
            <a:r>
              <a:rPr lang="cs-CZ" dirty="0"/>
              <a:t> apod.)</a:t>
            </a:r>
          </a:p>
          <a:p>
            <a:r>
              <a:rPr lang="cs-CZ" dirty="0"/>
              <a:t>Položka </a:t>
            </a:r>
            <a:r>
              <a:rPr lang="cs-CZ" b="1" dirty="0"/>
              <a:t>„další činnosti“</a:t>
            </a:r>
            <a:r>
              <a:rPr lang="cs-CZ" dirty="0"/>
              <a:t>: náslechy, pomoc s opravováním písemných prací, tvorba učebních pomůcek, doprovod žáků na exkurzi, organizace projektového dne/exkurze/výletu apod., příprava školních projektů, účast na třídních schůzkách, pomoc se školní/třídní dokumentací, třídnické hodiny, suplování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756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34F6DDE-1C62-46EF-A4A4-2F2A0AFFC9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953A580-E859-49C4-9CE4-94A895B63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co se často ptáte 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ED32A76-C427-4B50-A37C-445C4C546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Doučování</a:t>
            </a:r>
            <a:r>
              <a:rPr lang="cs-CZ" dirty="0"/>
              <a:t>: ideálně přímo ve škole, ale je možné se domluvit i individuálně se žákem; vzhledem k situaci a aktuálnímu uzavření SŠ doporučujeme realizovat po domluvě s provázejícím učitelem</a:t>
            </a:r>
          </a:p>
        </p:txBody>
      </p:sp>
    </p:spTree>
    <p:extLst>
      <p:ext uri="{BB962C8B-B14F-4D97-AF65-F5344CB8AC3E}">
        <p14:creationId xmlns:p14="http://schemas.microsoft.com/office/powerpoint/2010/main" val="1505137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741321-4752-41E7-9E9B-EE14574B7F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812D51F-B256-489C-B03D-8CF2C56FD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Praxe a online výuka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1D94ECF-2A75-4751-A3F4-839621758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Plně podporujeme Vaše zapojení.</a:t>
            </a:r>
          </a:p>
          <a:p>
            <a:r>
              <a:rPr lang="cs-CZ" dirty="0"/>
              <a:t>Buďte provázejícímu učiteli maximálně nápomocni.</a:t>
            </a:r>
          </a:p>
          <a:p>
            <a:r>
              <a:rPr lang="cs-CZ" dirty="0"/>
              <a:t>Pokud má provázející učitel pochybnosti, bojí se Vám svěřit samostatnou výuku a současně ví, že nemá čas jí být přítomen (např. proto, že zrovna učí 2. skupinu), můžete Vy sami nebo Váš provázející učitel kontaktovat dr. Hrdličkovou (</a:t>
            </a:r>
            <a:r>
              <a:rPr lang="cs-CZ" dirty="0">
                <a:hlinkClick r:id="rId2"/>
              </a:rPr>
              <a:t>143794@mail.muni.cz</a:t>
            </a:r>
            <a:r>
              <a:rPr lang="cs-CZ" dirty="0"/>
              <a:t>) – může se připojit k Vaší online výuce jako supervizor/konzultant.</a:t>
            </a:r>
          </a:p>
        </p:txBody>
      </p:sp>
    </p:spTree>
    <p:extLst>
      <p:ext uri="{BB962C8B-B14F-4D97-AF65-F5344CB8AC3E}">
        <p14:creationId xmlns:p14="http://schemas.microsoft.com/office/powerpoint/2010/main" val="335877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642B81-6624-428E-A393-C5885597D2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3871FA6-E077-4D16-A2DA-57C1BA34A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Workshopy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362F3BD-8E61-4E3D-B980-BD820593A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Témata a termíny budou upřesněny v příštím týdnu</a:t>
            </a:r>
          </a:p>
          <a:p>
            <a:r>
              <a:rPr lang="cs-CZ" dirty="0"/>
              <a:t>Předpokládaná témata pro tento semestr:</a:t>
            </a:r>
          </a:p>
          <a:p>
            <a:pPr lvl="1"/>
            <a:r>
              <a:rPr lang="cs-CZ" dirty="0"/>
              <a:t>Základy práva pro učitele</a:t>
            </a:r>
          </a:p>
          <a:p>
            <a:pPr lvl="1"/>
            <a:r>
              <a:rPr lang="cs-CZ" dirty="0"/>
              <a:t>Spolupráce učitele a asistenta, základy práce se žáky se speciálními potřebami</a:t>
            </a:r>
          </a:p>
          <a:p>
            <a:pPr lvl="1"/>
            <a:r>
              <a:rPr lang="cs-CZ" dirty="0"/>
              <a:t>IT dovednosti pro učitele II (Google nástroje, Microsoft nástroje)</a:t>
            </a:r>
          </a:p>
          <a:p>
            <a:pPr lvl="1"/>
            <a:r>
              <a:rPr lang="cs-CZ" dirty="0"/>
              <a:t>Primární prevence rizikového chování ve škole?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Jaké téma by zajímalo Vás? Navrhněte jej!</a:t>
            </a:r>
          </a:p>
        </p:txBody>
      </p:sp>
    </p:spTree>
    <p:extLst>
      <p:ext uri="{BB962C8B-B14F-4D97-AF65-F5344CB8AC3E}">
        <p14:creationId xmlns:p14="http://schemas.microsoft.com/office/powerpoint/2010/main" val="3168005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C206EB-A553-41CE-90DA-0F80D8ECF1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22A6F929-26E9-4471-B353-F53A3476A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492652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Uzavření a reflexe praxe</a:t>
            </a:r>
          </a:p>
        </p:txBody>
      </p:sp>
    </p:spTree>
    <p:extLst>
      <p:ext uri="{BB962C8B-B14F-4D97-AF65-F5344CB8AC3E}">
        <p14:creationId xmlns:p14="http://schemas.microsoft.com/office/powerpoint/2010/main" val="2348831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826153-DF70-4A8B-84E3-7450AD1128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C353D5E9-D6C6-4D41-A9B1-99E5AE9FD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studenta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9AB1805-0DD0-4792-8E4E-C0815444E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 </a:t>
            </a:r>
            <a:r>
              <a:rPr lang="cs-CZ" dirty="0" err="1"/>
              <a:t>Odevzdáváren</a:t>
            </a:r>
            <a:r>
              <a:rPr lang="cs-CZ" dirty="0"/>
              <a:t> naskenovat a/nebo vložit</a:t>
            </a:r>
          </a:p>
          <a:p>
            <a:pPr lvl="1"/>
            <a:r>
              <a:rPr lang="cs-CZ" dirty="0"/>
              <a:t>Potvrzení o absolvování PP (ne v případě praxe ve škole zapojené do ZIP MUNI)</a:t>
            </a:r>
          </a:p>
          <a:p>
            <a:pPr lvl="1"/>
            <a:r>
              <a:rPr lang="cs-CZ" dirty="0"/>
              <a:t>Reflektivní deník</a:t>
            </a:r>
          </a:p>
          <a:p>
            <a:pPr lvl="1"/>
            <a:r>
              <a:rPr lang="cs-CZ" dirty="0"/>
              <a:t>Portfolio či jeho část (povinně musí obsahovat přehled činností, min. přípravu na 2 hodiny jazykové/slohové a 2 hodiny literární, didaktickou pomůcku – např. pracovní list, hru, odkaz na e-learning apod.)</a:t>
            </a:r>
          </a:p>
          <a:p>
            <a:r>
              <a:rPr lang="cs-CZ" dirty="0"/>
              <a:t>Vyplnit sebe/hodnoticí nástroj v </a:t>
            </a:r>
            <a:r>
              <a:rPr lang="cs-CZ" dirty="0" err="1"/>
              <a:t>ISu</a:t>
            </a:r>
            <a:endParaRPr lang="cs-CZ" dirty="0"/>
          </a:p>
          <a:p>
            <a:r>
              <a:rPr lang="cs-CZ" dirty="0"/>
              <a:t>Absolvovat:</a:t>
            </a:r>
          </a:p>
          <a:p>
            <a:pPr lvl="1"/>
            <a:r>
              <a:rPr lang="cs-CZ" dirty="0"/>
              <a:t>Rozhovor s vyučujícími oborových didaktik (min. o části praxe) – dr. Vlastimil Čech</a:t>
            </a:r>
          </a:p>
          <a:p>
            <a:pPr lvl="1"/>
            <a:r>
              <a:rPr lang="cs-CZ" dirty="0"/>
              <a:t>Společnou reflexi</a:t>
            </a:r>
          </a:p>
          <a:p>
            <a:pPr lvl="1"/>
            <a:r>
              <a:rPr lang="cs-CZ" dirty="0"/>
              <a:t>Reflexi s dr. Hrdličkovou či dr. </a:t>
            </a:r>
            <a:r>
              <a:rPr lang="cs-CZ" dirty="0" err="1"/>
              <a:t>Urválkovou</a:t>
            </a:r>
            <a:r>
              <a:rPr lang="cs-CZ" dirty="0"/>
              <a:t> (součástí bude kontrola splnění všech povinností, tj. lze až po splnění všech povinností)</a:t>
            </a:r>
          </a:p>
        </p:txBody>
      </p:sp>
    </p:spTree>
    <p:extLst>
      <p:ext uri="{BB962C8B-B14F-4D97-AF65-F5344CB8AC3E}">
        <p14:creationId xmlns:p14="http://schemas.microsoft.com/office/powerpoint/2010/main" val="15860834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731C85B-3441-4091-98BC-615A030D65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E1C927-9E77-4248-A330-394A14BFA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Koho a jak kontaktovat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69889E5-32D1-4ABF-AF45-E21502E81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Garantka programu: prof. PhDr. Michaela </a:t>
            </a:r>
            <a:r>
              <a:rPr lang="cs-CZ" dirty="0" err="1"/>
              <a:t>Soleiman</a:t>
            </a:r>
            <a:r>
              <a:rPr lang="cs-CZ" dirty="0"/>
              <a:t> </a:t>
            </a:r>
            <a:r>
              <a:rPr lang="cs-CZ" dirty="0" err="1"/>
              <a:t>pour</a:t>
            </a:r>
            <a:r>
              <a:rPr lang="cs-CZ" dirty="0"/>
              <a:t> </a:t>
            </a:r>
            <a:r>
              <a:rPr lang="cs-CZ" dirty="0" err="1"/>
              <a:t>Hashemi</a:t>
            </a:r>
            <a:r>
              <a:rPr lang="cs-CZ" dirty="0"/>
              <a:t>, CSc.</a:t>
            </a:r>
          </a:p>
          <a:p>
            <a:r>
              <a:rPr lang="cs-CZ" dirty="0"/>
              <a:t>Smluvní a administrativní zajištění praxe, otázky ke spolupráci se školami: Mgr. Dorota </a:t>
            </a:r>
            <a:r>
              <a:rPr lang="cs-CZ" dirty="0" err="1"/>
              <a:t>Egerlová</a:t>
            </a:r>
            <a:endParaRPr lang="cs-CZ" dirty="0"/>
          </a:p>
          <a:p>
            <a:pPr lvl="1"/>
            <a:r>
              <a:rPr lang="cs-CZ" dirty="0">
                <a:hlinkClick r:id="rId2"/>
              </a:rPr>
              <a:t>dorota.egerlova@phil.muni.cz</a:t>
            </a:r>
            <a:endParaRPr lang="cs-CZ" dirty="0"/>
          </a:p>
          <a:p>
            <a:pPr lvl="1"/>
            <a:r>
              <a:rPr lang="de-DE" dirty="0"/>
              <a:t>tel.: +420 549 49 3483, +420 771 126 602</a:t>
            </a:r>
            <a:endParaRPr lang="cs-CZ" dirty="0"/>
          </a:p>
          <a:p>
            <a:pPr lvl="1"/>
            <a:r>
              <a:rPr lang="cs-CZ" dirty="0"/>
              <a:t>Schránka Pedagogické praxe v podatelně (budova D, za skleněnými dveřmi v přízemí)</a:t>
            </a:r>
          </a:p>
          <a:p>
            <a:r>
              <a:rPr lang="cs-CZ" dirty="0"/>
              <a:t>Obsahová rovina praxe (rozsah, činnosti, povinnosti – kromě administrativních, zápočet): </a:t>
            </a:r>
          </a:p>
          <a:p>
            <a:pPr lvl="1"/>
            <a:r>
              <a:rPr lang="cs-CZ" dirty="0"/>
              <a:t>dr. Hrdličková (</a:t>
            </a:r>
            <a:r>
              <a:rPr lang="cs-CZ" dirty="0">
                <a:hlinkClick r:id="rId3"/>
              </a:rPr>
              <a:t>143794@mail.muni.cz</a:t>
            </a:r>
            <a:r>
              <a:rPr lang="cs-CZ" dirty="0"/>
              <a:t>; MS </a:t>
            </a:r>
            <a:r>
              <a:rPr lang="cs-CZ" dirty="0" err="1"/>
              <a:t>Teams</a:t>
            </a:r>
            <a:r>
              <a:rPr lang="cs-CZ" dirty="0"/>
              <a:t> – ideálně po předchozí domluvě e-mailem)</a:t>
            </a:r>
          </a:p>
          <a:p>
            <a:pPr lvl="1"/>
            <a:r>
              <a:rPr lang="cs-CZ" dirty="0"/>
              <a:t>dr. </a:t>
            </a:r>
            <a:r>
              <a:rPr lang="cs-CZ" dirty="0" err="1"/>
              <a:t>Urválková</a:t>
            </a:r>
            <a:r>
              <a:rPr lang="cs-CZ" dirty="0"/>
              <a:t> (</a:t>
            </a:r>
            <a:r>
              <a:rPr lang="cs-CZ" dirty="0">
                <a:hlinkClick r:id="rId4"/>
              </a:rPr>
              <a:t>Zuzana.Urvalkova@phil.muni.cz</a:t>
            </a:r>
            <a:r>
              <a:rPr lang="cs-CZ" dirty="0"/>
              <a:t>)</a:t>
            </a:r>
          </a:p>
          <a:p>
            <a:pPr marL="3240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3968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007AF3-2C1C-46D9-B6CA-3447751F29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0099DA-5673-45C7-95CA-B32EF5DB9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Co zůstává stejné?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4CFB967-615F-4F15-AB5C-F6523BEAE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 fáze praxe – domlouvání, plnění, reflexe</a:t>
            </a:r>
          </a:p>
          <a:p>
            <a:r>
              <a:rPr lang="cs-CZ" dirty="0"/>
              <a:t>Rozsah praxe</a:t>
            </a:r>
          </a:p>
          <a:p>
            <a:r>
              <a:rPr lang="cs-CZ" dirty="0"/>
              <a:t>Praxi si nadále lze „rozdělit“ na dva semestry (zapisujete si ji v tom, kdy ji dokončíte)</a:t>
            </a:r>
          </a:p>
          <a:p>
            <a:r>
              <a:rPr lang="cs-CZ" dirty="0"/>
              <a:t>Vstřícnost ze strany obou ústavů zejména v případě distanční výuky</a:t>
            </a:r>
          </a:p>
        </p:txBody>
      </p:sp>
    </p:spTree>
    <p:extLst>
      <p:ext uri="{BB962C8B-B14F-4D97-AF65-F5344CB8AC3E}">
        <p14:creationId xmlns:p14="http://schemas.microsoft.com/office/powerpoint/2010/main" val="832981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8FED0EA-8A14-43FF-B608-22532958D2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A4D769-C66A-4D7C-92A2-E543AA67A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změnilo?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CD1B834-9BB9-4EC1-BF3C-7ECC5309C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Fakultní koordinátorka praxí: Mgr. Dorota </a:t>
            </a:r>
            <a:r>
              <a:rPr lang="cs-CZ" dirty="0" err="1"/>
              <a:t>Egerlová</a:t>
            </a:r>
            <a:endParaRPr lang="cs-CZ" dirty="0"/>
          </a:p>
          <a:p>
            <a:r>
              <a:rPr lang="cs-CZ" dirty="0"/>
              <a:t>Zapojení Mgr. Zuzany </a:t>
            </a:r>
            <a:r>
              <a:rPr lang="cs-CZ" dirty="0" err="1"/>
              <a:t>Urválkové</a:t>
            </a:r>
            <a:r>
              <a:rPr lang="cs-CZ" dirty="0"/>
              <a:t>, Ph.D.</a:t>
            </a:r>
          </a:p>
          <a:p>
            <a:r>
              <a:rPr lang="cs-CZ" dirty="0"/>
              <a:t>Vyjednávání smluv</a:t>
            </a:r>
          </a:p>
          <a:p>
            <a:r>
              <a:rPr lang="cs-CZ" dirty="0"/>
              <a:t>Společenská situace (podmínky online výuky)</a:t>
            </a:r>
          </a:p>
          <a:p>
            <a:r>
              <a:rPr lang="cs-CZ" dirty="0"/>
              <a:t>Podmínky ukončení: reflexe, workshopy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564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8DF03B-D1A1-4888-9003-CA6C69D2D5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2F65E6E-A427-45B4-BDF5-2C1414D59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 základní fáze praxe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9CFB0E3-B81E-42A0-BA3D-74AFCA12B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Domlouvání praxe a její smluvní ošetření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Realizace (plnění) praxe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Reflexe praxe</a:t>
            </a:r>
          </a:p>
        </p:txBody>
      </p:sp>
    </p:spTree>
    <p:extLst>
      <p:ext uri="{BB962C8B-B14F-4D97-AF65-F5344CB8AC3E}">
        <p14:creationId xmlns:p14="http://schemas.microsoft.com/office/powerpoint/2010/main" val="1976772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45E2CE8-6CEA-42D5-832E-C8F037F5DE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5E407958-CC5A-41A5-9B14-A50BE31BB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773389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Domlouvání a smluvní zajištění praxe</a:t>
            </a:r>
          </a:p>
        </p:txBody>
      </p:sp>
    </p:spTree>
    <p:extLst>
      <p:ext uri="{BB962C8B-B14F-4D97-AF65-F5344CB8AC3E}">
        <p14:creationId xmlns:p14="http://schemas.microsoft.com/office/powerpoint/2010/main" val="1386152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8292B89-2811-42E7-A0F5-118440FF73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B2ED0C81-5469-4624-93BB-EBD2819D6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199" cy="635558"/>
          </a:xfrm>
        </p:spPr>
        <p:txBody>
          <a:bodyPr/>
          <a:lstStyle/>
          <a:p>
            <a:r>
              <a:rPr lang="cs-CZ" dirty="0"/>
              <a:t>Zdroj důležitých informací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4C4BE18-C441-48A9-92FC-08F6C3A0C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>
                <a:hlinkClick r:id="rId2"/>
              </a:rPr>
              <a:t>https://www.phil.muni.cz/student/pedagogicke-praxe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0778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7CDA70-F01C-43F4-B8DC-0D0B157F86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63A4F9F-9D65-4997-BE20-3C52F3405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 základní možnosti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3643B356-E7EF-4E3D-AC35-2D52AE1193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8602266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143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C2E6DF4-D277-437C-948C-3A95105E05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EFF425B7-E209-417C-B7C6-113635621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645052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Realizace praxe</a:t>
            </a:r>
          </a:p>
        </p:txBody>
      </p:sp>
    </p:spTree>
    <p:extLst>
      <p:ext uri="{BB962C8B-B14F-4D97-AF65-F5344CB8AC3E}">
        <p14:creationId xmlns:p14="http://schemas.microsoft.com/office/powerpoint/2010/main" val="4164937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B17C04-A435-4E33-AAAC-AC62B41362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76B8EA3-0488-4061-B08B-F10012D2D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Rozsah praxe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E90843A3-1379-40B9-A953-52906228E724}"/>
              </a:ext>
            </a:extLst>
          </p:cNvPr>
          <p:cNvGraphicFramePr>
            <a:graphicFrameLocks noGrp="1"/>
          </p:cNvGraphicFramePr>
          <p:nvPr>
            <p:ph idx="29"/>
            <p:extLst>
              <p:ext uri="{D42A27DB-BD31-4B8C-83A1-F6EECF244321}">
                <p14:modId xmlns:p14="http://schemas.microsoft.com/office/powerpoint/2010/main" val="3517162810"/>
              </p:ext>
            </p:extLst>
          </p:nvPr>
        </p:nvGraphicFramePr>
        <p:xfrm>
          <a:off x="720000" y="2002865"/>
          <a:ext cx="8977453" cy="3347174"/>
        </p:xfrm>
        <a:graphic>
          <a:graphicData uri="http://schemas.openxmlformats.org/drawingml/2006/table">
            <a:tbl>
              <a:tblPr/>
              <a:tblGrid>
                <a:gridCol w="1871984">
                  <a:extLst>
                    <a:ext uri="{9D8B030D-6E8A-4147-A177-3AD203B41FA5}">
                      <a16:colId xmlns:a16="http://schemas.microsoft.com/office/drawing/2014/main" val="3096816989"/>
                    </a:ext>
                  </a:extLst>
                </a:gridCol>
                <a:gridCol w="1544546">
                  <a:extLst>
                    <a:ext uri="{9D8B030D-6E8A-4147-A177-3AD203B41FA5}">
                      <a16:colId xmlns:a16="http://schemas.microsoft.com/office/drawing/2014/main" val="666645168"/>
                    </a:ext>
                  </a:extLst>
                </a:gridCol>
                <a:gridCol w="1033790">
                  <a:extLst>
                    <a:ext uri="{9D8B030D-6E8A-4147-A177-3AD203B41FA5}">
                      <a16:colId xmlns:a16="http://schemas.microsoft.com/office/drawing/2014/main" val="2422652424"/>
                    </a:ext>
                  </a:extLst>
                </a:gridCol>
                <a:gridCol w="1045667">
                  <a:extLst>
                    <a:ext uri="{9D8B030D-6E8A-4147-A177-3AD203B41FA5}">
                      <a16:colId xmlns:a16="http://schemas.microsoft.com/office/drawing/2014/main" val="1601989896"/>
                    </a:ext>
                  </a:extLst>
                </a:gridCol>
                <a:gridCol w="1497035">
                  <a:extLst>
                    <a:ext uri="{9D8B030D-6E8A-4147-A177-3AD203B41FA5}">
                      <a16:colId xmlns:a16="http://schemas.microsoft.com/office/drawing/2014/main" val="2700256204"/>
                    </a:ext>
                  </a:extLst>
                </a:gridCol>
                <a:gridCol w="986276">
                  <a:extLst>
                    <a:ext uri="{9D8B030D-6E8A-4147-A177-3AD203B41FA5}">
                      <a16:colId xmlns:a16="http://schemas.microsoft.com/office/drawing/2014/main" val="3782993856"/>
                    </a:ext>
                  </a:extLst>
                </a:gridCol>
                <a:gridCol w="998155">
                  <a:extLst>
                    <a:ext uri="{9D8B030D-6E8A-4147-A177-3AD203B41FA5}">
                      <a16:colId xmlns:a16="http://schemas.microsoft.com/office/drawing/2014/main" val="1209199980"/>
                    </a:ext>
                  </a:extLst>
                </a:gridCol>
              </a:tblGrid>
              <a:tr h="476824">
                <a:tc rowSpan="2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455" marR="99455" marT="49727" marB="49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Pedagogická praxe průběžná (UCJ01)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455" marR="99455" marT="49727" marB="49727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Pedagogická praxe souvislá (UCJ02)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455" marR="99455" marT="49727" marB="49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75259"/>
                  </a:ext>
                </a:extLst>
              </a:tr>
              <a:tr h="21802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Completus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Maior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Minor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Completus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Maior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Minor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5824497"/>
                  </a:ext>
                </a:extLst>
              </a:tr>
              <a:tr h="21802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kreditů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3300982"/>
                  </a:ext>
                </a:extLst>
              </a:tr>
              <a:tr h="21802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ukončení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01106"/>
                  </a:ext>
                </a:extLst>
              </a:tr>
              <a:tr h="21802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hodin celkem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0800915"/>
                  </a:ext>
                </a:extLst>
              </a:tr>
              <a:tr h="390556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přímá výuka (hod)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017780"/>
                  </a:ext>
                </a:extLst>
              </a:tr>
              <a:tr h="21802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doučování (hod)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9723792"/>
                  </a:ext>
                </a:extLst>
              </a:tr>
              <a:tr h="21802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tandem (hod)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8462185"/>
                  </a:ext>
                </a:extLst>
              </a:tr>
              <a:tr h="390556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další činnosti (hod)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8067137"/>
                  </a:ext>
                </a:extLst>
              </a:tr>
              <a:tr h="56309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reflexe s didaktikem (hod)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171481"/>
                  </a:ext>
                </a:extLst>
              </a:tr>
              <a:tr h="21802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příprava (hod)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8" marR="8288" marT="8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451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281527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4397A367-7152-4083-82A1-F6B78A4C190F}" vid="{923409CC-8BE3-4428-A336-08A8819629F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1034</Words>
  <Application>Microsoft Office PowerPoint</Application>
  <PresentationFormat>Širokoúhlá obrazovka</PresentationFormat>
  <Paragraphs>167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Tahoma</vt:lpstr>
      <vt:lpstr>Wingdings</vt:lpstr>
      <vt:lpstr>Prezentace_MU_CZ</vt:lpstr>
      <vt:lpstr>Učitelství českého jazyka a literatury  Praxe 2020/2021</vt:lpstr>
      <vt:lpstr>Co zůstává stejné?</vt:lpstr>
      <vt:lpstr>Co se změnilo?</vt:lpstr>
      <vt:lpstr>3 základní fáze praxe</vt:lpstr>
      <vt:lpstr>Domlouvání a smluvní zajištění praxe</vt:lpstr>
      <vt:lpstr>Zdroj důležitých informací</vt:lpstr>
      <vt:lpstr>2 základní možnosti</vt:lpstr>
      <vt:lpstr>Realizace praxe</vt:lpstr>
      <vt:lpstr>Rozsah praxe</vt:lpstr>
      <vt:lpstr>Povinnosti v průběhu plnění praxe</vt:lpstr>
      <vt:lpstr>Na co se provázející učitelé často ptají</vt:lpstr>
      <vt:lpstr>Na co se často ptáte Vy</vt:lpstr>
      <vt:lpstr>Praxe a online výuka</vt:lpstr>
      <vt:lpstr>Workshopy</vt:lpstr>
      <vt:lpstr>Uzavření a reflexe praxe</vt:lpstr>
      <vt:lpstr>Povinnosti studenta</vt:lpstr>
      <vt:lpstr>Koho a jak kontaktovat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Učitelství českého jazyka a literatury  Praxe 2020/2021</dc:title>
  <dc:creator>Marcela Hrdličková</dc:creator>
  <cp:lastModifiedBy>Marcela Hrdličková</cp:lastModifiedBy>
  <cp:revision>12</cp:revision>
  <dcterms:created xsi:type="dcterms:W3CDTF">2020-10-05T11:29:46Z</dcterms:created>
  <dcterms:modified xsi:type="dcterms:W3CDTF">2020-10-06T18:06:30Z</dcterms:modified>
</cp:coreProperties>
</file>