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notesMasterIdLst>
    <p:notesMasterId r:id="rId23"/>
  </p:notesMasterIdLst>
  <p:sldIdLst>
    <p:sldId id="256" r:id="rId2"/>
    <p:sldId id="262" r:id="rId3"/>
    <p:sldId id="263" r:id="rId4"/>
    <p:sldId id="258" r:id="rId5"/>
    <p:sldId id="259" r:id="rId6"/>
    <p:sldId id="260" r:id="rId7"/>
    <p:sldId id="261" r:id="rId8"/>
    <p:sldId id="264" r:id="rId9"/>
    <p:sldId id="268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94"/>
  </p:normalViewPr>
  <p:slideViewPr>
    <p:cSldViewPr snapToGrid="0" snapToObjects="1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EE7C9-107A-2842-99EC-1DCA673DCCA2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9B430-FA76-8345-BAF2-53581476F5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92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11/2/20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62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11/2/20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8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30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11/2/20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6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11/2/20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5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11/2/20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0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11/2/20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24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11/2/20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1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11/2/20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0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11/2/20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5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11/2/20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1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11/2/20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90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74" r:id="rId6"/>
    <p:sldLayoutId id="2147483769" r:id="rId7"/>
    <p:sldLayoutId id="2147483770" r:id="rId8"/>
    <p:sldLayoutId id="2147483771" r:id="rId9"/>
    <p:sldLayoutId id="2147483773" r:id="rId10"/>
    <p:sldLayoutId id="2147483772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A6BEC-2117-4639-B799-28CB54E8E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24" r="8423" b="2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F2A051-7BE8-5840-9FC0-75F983411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459" y="1346268"/>
            <a:ext cx="6435612" cy="3066706"/>
          </a:xfrm>
        </p:spPr>
        <p:txBody>
          <a:bodyPr anchor="b">
            <a:normAutofit fontScale="90000"/>
          </a:bodyPr>
          <a:lstStyle/>
          <a:p>
            <a:r>
              <a:rPr lang="cs-CZ" sz="6000" dirty="0"/>
              <a:t>Ukrajinština pro začátečníky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BECE2B-5697-4B4A-AD62-2018264AB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212" y="4412974"/>
            <a:ext cx="4162357" cy="1576188"/>
          </a:xfrm>
        </p:spPr>
        <p:txBody>
          <a:bodyPr anchor="t">
            <a:normAutofit/>
          </a:bodyPr>
          <a:lstStyle/>
          <a:p>
            <a:r>
              <a:rPr lang="cs-CZ" dirty="0"/>
              <a:t>Podzim 2020</a:t>
            </a:r>
          </a:p>
        </p:txBody>
      </p:sp>
    </p:spTree>
    <p:extLst>
      <p:ext uri="{BB962C8B-B14F-4D97-AF65-F5344CB8AC3E}">
        <p14:creationId xmlns:p14="http://schemas.microsoft.com/office/powerpoint/2010/main" val="451524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158" y="1068946"/>
            <a:ext cx="4960104" cy="47355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92" y="912854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583" y="1197735"/>
            <a:ext cx="4641209" cy="447461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899553-BE46-094A-94A8-92F6C966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75" y="1685677"/>
            <a:ext cx="4215520" cy="236267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4400" dirty="0" err="1"/>
              <a:t>Хто</a:t>
            </a:r>
            <a:r>
              <a:rPr lang="en-US" sz="4400" dirty="0"/>
              <a:t> </a:t>
            </a:r>
            <a:r>
              <a:rPr lang="en-US" sz="4400" dirty="0" err="1"/>
              <a:t>це</a:t>
            </a:r>
            <a:r>
              <a:rPr lang="en-US" sz="4400" dirty="0"/>
              <a:t>? </a:t>
            </a:r>
          </a:p>
        </p:txBody>
      </p:sp>
      <p:pic>
        <p:nvPicPr>
          <p:cNvPr id="6" name="Obrázek 5" descr="Obsah obrázku fotka, text, noviny, mnoho&#10;&#10;Popis byl vytvořen automaticky">
            <a:extLst>
              <a:ext uri="{FF2B5EF4-FFF2-40B4-BE49-F238E27FC236}">
                <a16:creationId xmlns:a16="http://schemas.microsoft.com/office/drawing/2014/main" id="{35A6F25F-24E8-F14D-A15B-E434665C1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792" r="8764" b="2688"/>
          <a:stretch/>
        </p:blipFill>
        <p:spPr>
          <a:xfrm>
            <a:off x="6337643" y="64848"/>
            <a:ext cx="5056565" cy="67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7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Obrázek 2" descr="Obsah obrázku osoba, podepsat, tráva, exteriér&#10;&#10;Popis byl vytvořen automaticky">
            <a:extLst>
              <a:ext uri="{FF2B5EF4-FFF2-40B4-BE49-F238E27FC236}">
                <a16:creationId xmlns:a16="http://schemas.microsoft.com/office/drawing/2014/main" id="{E8EA6CC2-3880-1540-B285-9278AF26B6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983" r="-1" b="23028"/>
          <a:stretch/>
        </p:blipFill>
        <p:spPr>
          <a:xfrm>
            <a:off x="20" y="1"/>
            <a:ext cx="12191674" cy="5716988"/>
          </a:xfrm>
          <a:custGeom>
            <a:avLst/>
            <a:gdLst/>
            <a:ahLst/>
            <a:cxnLst/>
            <a:rect l="l" t="t" r="r" b="b"/>
            <a:pathLst>
              <a:path w="12191694" h="5716988">
                <a:moveTo>
                  <a:pt x="0" y="0"/>
                </a:moveTo>
                <a:lnTo>
                  <a:pt x="12191694" y="0"/>
                </a:lnTo>
                <a:lnTo>
                  <a:pt x="12191694" y="238046"/>
                </a:lnTo>
                <a:lnTo>
                  <a:pt x="12191694" y="493101"/>
                </a:lnTo>
                <a:lnTo>
                  <a:pt x="12191694" y="705998"/>
                </a:lnTo>
                <a:lnTo>
                  <a:pt x="12191694" y="737843"/>
                </a:lnTo>
                <a:lnTo>
                  <a:pt x="12191694" y="1378272"/>
                </a:lnTo>
                <a:lnTo>
                  <a:pt x="12191694" y="1387220"/>
                </a:lnTo>
                <a:lnTo>
                  <a:pt x="12191694" y="1479151"/>
                </a:lnTo>
                <a:lnTo>
                  <a:pt x="12191694" y="2573423"/>
                </a:lnTo>
                <a:lnTo>
                  <a:pt x="12191694" y="4527530"/>
                </a:lnTo>
                <a:lnTo>
                  <a:pt x="12165034" y="4543744"/>
                </a:lnTo>
                <a:cubicBezTo>
                  <a:pt x="10850144" y="5296517"/>
                  <a:pt x="8470558" y="5716988"/>
                  <a:pt x="5753357" y="5716988"/>
                </a:cubicBezTo>
                <a:cubicBezTo>
                  <a:pt x="3357905" y="5716988"/>
                  <a:pt x="2231342" y="5036357"/>
                  <a:pt x="858976" y="4343341"/>
                </a:cubicBezTo>
                <a:cubicBezTo>
                  <a:pt x="609057" y="4217140"/>
                  <a:pt x="364243" y="4092093"/>
                  <a:pt x="137598" y="3964708"/>
                </a:cubicBezTo>
                <a:lnTo>
                  <a:pt x="0" y="3882805"/>
                </a:lnTo>
                <a:lnTo>
                  <a:pt x="0" y="2573423"/>
                </a:lnTo>
                <a:lnTo>
                  <a:pt x="0" y="1387220"/>
                </a:lnTo>
                <a:lnTo>
                  <a:pt x="0" y="1378272"/>
                </a:lnTo>
                <a:lnTo>
                  <a:pt x="0" y="1253139"/>
                </a:lnTo>
                <a:lnTo>
                  <a:pt x="0" y="737843"/>
                </a:lnTo>
                <a:lnTo>
                  <a:pt x="0" y="705998"/>
                </a:lnTo>
                <a:lnTo>
                  <a:pt x="0" y="493101"/>
                </a:lnTo>
                <a:lnTo>
                  <a:pt x="0" y="2380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295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62C4E0-3703-F445-A3CC-A59C7A0B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F9CCFBAC-C3EC-1745-BE51-311B4CCBB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850" y="442220"/>
            <a:ext cx="11544300" cy="20574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19A0305-CBE2-FD4A-B29D-1C0E7E9650AD}"/>
              </a:ext>
            </a:extLst>
          </p:cNvPr>
          <p:cNvSpPr txBox="1"/>
          <p:nvPr/>
        </p:nvSpPr>
        <p:spPr>
          <a:xfrm>
            <a:off x="684602" y="3096768"/>
            <a:ext cx="110806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Питання</a:t>
            </a:r>
          </a:p>
          <a:p>
            <a:endParaRPr lang="uk-UA" dirty="0"/>
          </a:p>
          <a:p>
            <a:r>
              <a:rPr lang="uk-UA" dirty="0"/>
              <a:t>Хто ви?		</a:t>
            </a:r>
          </a:p>
          <a:p>
            <a:r>
              <a:rPr lang="uk-UA" dirty="0"/>
              <a:t>				Я студент. Я вчитель. Я математик. Я журналіст.</a:t>
            </a:r>
          </a:p>
          <a:p>
            <a:r>
              <a:rPr lang="uk-UA" dirty="0"/>
              <a:t>Яка ваша професія? 		</a:t>
            </a:r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Чим ви займаєтесь? 			</a:t>
            </a:r>
          </a:p>
          <a:p>
            <a:r>
              <a:rPr lang="uk-UA" dirty="0"/>
              <a:t>			Я навчаюся в університеті. Я працюю вчителем в університеті.</a:t>
            </a:r>
          </a:p>
          <a:p>
            <a:r>
              <a:rPr lang="uk-UA" dirty="0"/>
              <a:t>			Я працюю журналістом в газеті, на телебаченні.</a:t>
            </a:r>
          </a:p>
          <a:p>
            <a:r>
              <a:rPr lang="uk-UA" dirty="0"/>
              <a:t>Де ви працюєте?</a:t>
            </a:r>
          </a:p>
          <a:p>
            <a:endParaRPr lang="cs-CZ" dirty="0"/>
          </a:p>
        </p:txBody>
      </p:sp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F23C94B2-8838-204D-8520-C0EF3C2C1B89}"/>
              </a:ext>
            </a:extLst>
          </p:cNvPr>
          <p:cNvCxnSpPr>
            <a:cxnSpLocks/>
          </p:cNvCxnSpPr>
          <p:nvPr/>
        </p:nvCxnSpPr>
        <p:spPr>
          <a:xfrm>
            <a:off x="1731264" y="3803904"/>
            <a:ext cx="2465832" cy="243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>
            <a:extLst>
              <a:ext uri="{FF2B5EF4-FFF2-40B4-BE49-F238E27FC236}">
                <a16:creationId xmlns:a16="http://schemas.microsoft.com/office/drawing/2014/main" id="{A33BCCEB-F6B5-E048-A6A2-D7C5473E8746}"/>
              </a:ext>
            </a:extLst>
          </p:cNvPr>
          <p:cNvCxnSpPr>
            <a:cxnSpLocks/>
          </p:cNvCxnSpPr>
          <p:nvPr/>
        </p:nvCxnSpPr>
        <p:spPr>
          <a:xfrm flipV="1">
            <a:off x="3118104" y="4157472"/>
            <a:ext cx="1249680" cy="210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>
            <a:extLst>
              <a:ext uri="{FF2B5EF4-FFF2-40B4-BE49-F238E27FC236}">
                <a16:creationId xmlns:a16="http://schemas.microsoft.com/office/drawing/2014/main" id="{B6364C3F-7441-C742-B4BE-32A027803A95}"/>
              </a:ext>
            </a:extLst>
          </p:cNvPr>
          <p:cNvCxnSpPr>
            <a:cxnSpLocks/>
          </p:cNvCxnSpPr>
          <p:nvPr/>
        </p:nvCxnSpPr>
        <p:spPr>
          <a:xfrm>
            <a:off x="2243328" y="5325534"/>
            <a:ext cx="1232916" cy="207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>
            <a:extLst>
              <a:ext uri="{FF2B5EF4-FFF2-40B4-BE49-F238E27FC236}">
                <a16:creationId xmlns:a16="http://schemas.microsoft.com/office/drawing/2014/main" id="{FCFE719C-F60A-F64C-B914-05AD34ACE93B}"/>
              </a:ext>
            </a:extLst>
          </p:cNvPr>
          <p:cNvCxnSpPr>
            <a:cxnSpLocks/>
          </p:cNvCxnSpPr>
          <p:nvPr/>
        </p:nvCxnSpPr>
        <p:spPr>
          <a:xfrm flipV="1">
            <a:off x="2732532" y="5646251"/>
            <a:ext cx="672084" cy="376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9689AEB2-3533-904C-BFCB-42C21294B527}"/>
              </a:ext>
            </a:extLst>
          </p:cNvPr>
          <p:cNvCxnSpPr>
            <a:cxnSpLocks/>
          </p:cNvCxnSpPr>
          <p:nvPr/>
        </p:nvCxnSpPr>
        <p:spPr>
          <a:xfrm flipV="1">
            <a:off x="3068574" y="4262967"/>
            <a:ext cx="1299210" cy="884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565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7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20" name="Group 11">
            <a:extLst>
              <a:ext uri="{FF2B5EF4-FFF2-40B4-BE49-F238E27FC236}">
                <a16:creationId xmlns:a16="http://schemas.microsoft.com/office/drawing/2014/main" id="{6CCEEF8A-4A3A-4B35-AA57-D804767F5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21" name="Freeform: Shape 12">
              <a:extLst>
                <a:ext uri="{FF2B5EF4-FFF2-40B4-BE49-F238E27FC236}">
                  <a16:creationId xmlns:a16="http://schemas.microsoft.com/office/drawing/2014/main" id="{55A741C2-AB82-4BF5-9324-5D0B56A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13">
              <a:extLst>
                <a:ext uri="{FF2B5EF4-FFF2-40B4-BE49-F238E27FC236}">
                  <a16:creationId xmlns:a16="http://schemas.microsoft.com/office/drawing/2014/main" id="{DCD46807-BF17-4E5D-90A8-A062604C0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3" name="Freeform: Shape 14">
              <a:extLst>
                <a:ext uri="{FF2B5EF4-FFF2-40B4-BE49-F238E27FC236}">
                  <a16:creationId xmlns:a16="http://schemas.microsoft.com/office/drawing/2014/main" id="{823926DB-76C8-474A-B5FB-F43C59E33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3C1F5347-E00A-4E12-AC11-18E0B1AF2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67D102E-6709-7C4E-8BE1-E49F232B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562" y="59727"/>
            <a:ext cx="6857365" cy="780859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 algn="ctr"/>
            <a:r>
              <a:rPr lang="en-US" dirty="0" err="1"/>
              <a:t>Професія</a:t>
            </a:r>
            <a:endParaRPr lang="en-US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9852B387-F45A-5746-98A8-B352D9900C4D}"/>
              </a:ext>
            </a:extLst>
          </p:cNvPr>
          <p:cNvSpPr txBox="1">
            <a:spLocks/>
          </p:cNvSpPr>
          <p:nvPr/>
        </p:nvSpPr>
        <p:spPr>
          <a:xfrm>
            <a:off x="883419" y="979342"/>
            <a:ext cx="10844212" cy="5409883"/>
          </a:xfrm>
          <a:prstGeom prst="rect">
            <a:avLst/>
          </a:prstGeom>
        </p:spPr>
        <p:txBody>
          <a:bodyPr vert="horz" lIns="109728" tIns="109728" rIns="109728" bIns="91440" numCol="3" rtlCol="0">
            <a:no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вчитель – вчителька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письменник – письменниця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студент – студентка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митець – </a:t>
            </a:r>
            <a:r>
              <a:rPr lang="uk-UA" sz="16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мисткиня</a:t>
            </a:r>
            <a:endParaRPr lang="uk-UA" sz="1600" b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актор – актриса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медсестра – </a:t>
            </a:r>
            <a:r>
              <a:rPr lang="uk-UA" sz="16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медбрат</a:t>
            </a:r>
            <a:endParaRPr lang="uk-UA" sz="1600" b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художник – художниця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лікар – лікарка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водій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перукар – перукарка 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повар (кухар – кухарка)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журналіст – журналістка 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спеціаліст(ка)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продавець – </a:t>
            </a:r>
            <a:r>
              <a:rPr lang="uk-UA" sz="16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продавчиня</a:t>
            </a:r>
            <a:endParaRPr lang="uk-UA" sz="1600" b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перекладач – перекладачка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поліцейський – поліцейська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пожежник 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інженер(ка)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чиновник – чиновниця 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музикант(ка)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співак – співачка 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спортсмен(ка)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учений – учена 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робочий – робоча 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механік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листоноша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директор(ка)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програміст(ка)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бізнесмен – </a:t>
            </a:r>
            <a:r>
              <a:rPr lang="uk-UA" sz="1600" b="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гов</a:t>
            </a:r>
            <a:r>
              <a:rPr lang="uk-UA" sz="1600" b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uk-UA" sz="1600" b="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бізнесменка</a:t>
            </a:r>
            <a:r>
              <a:rPr lang="uk-UA" sz="1600" b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менеджер(ка)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бухгалтер(ка)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ветеринар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офіціант – офіціантка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військовий – військова</a:t>
            </a:r>
          </a:p>
          <a:p>
            <a:pPr>
              <a:spcBef>
                <a:spcPts val="930"/>
              </a:spcBef>
              <a:buFont typeface="Corbel" panose="020B0503020204020204" pitchFamily="34" charset="0"/>
            </a:pPr>
            <a:r>
              <a:rPr lang="uk-UA" sz="16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лінгвіст – лінгвістка (мовознавець)</a:t>
            </a:r>
          </a:p>
        </p:txBody>
      </p:sp>
    </p:spTree>
    <p:extLst>
      <p:ext uri="{BB962C8B-B14F-4D97-AF65-F5344CB8AC3E}">
        <p14:creationId xmlns:p14="http://schemas.microsoft.com/office/powerpoint/2010/main" val="2780784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F50A80E-5DCB-4320-9947-73BF2D6F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E9C9717-43F9-44EA-9215-3F2D15B1C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004D1-3DCE-405F-9046-6DE912409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319957-918B-4BBC-B357-957813808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4E5F18F-9D70-4BE5-8A38-603463EE8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6" y="0"/>
            <a:ext cx="10678291" cy="6858000"/>
            <a:chOff x="547626" y="0"/>
            <a:chExt cx="10678291" cy="685800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91F8D69-709A-4575-A393-B4C26481A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66083" y="0"/>
              <a:ext cx="9841377" cy="6858000"/>
            </a:xfrm>
            <a:custGeom>
              <a:avLst/>
              <a:gdLst>
                <a:gd name="connsiteX0" fmla="*/ 8218354 w 9841377"/>
                <a:gd name="connsiteY0" fmla="*/ 0 h 6858000"/>
                <a:gd name="connsiteX1" fmla="*/ 5551962 w 9841377"/>
                <a:gd name="connsiteY1" fmla="*/ 0 h 6858000"/>
                <a:gd name="connsiteX2" fmla="*/ 5482342 w 9841377"/>
                <a:gd name="connsiteY2" fmla="*/ 0 h 6858000"/>
                <a:gd name="connsiteX3" fmla="*/ 4359035 w 9841377"/>
                <a:gd name="connsiteY3" fmla="*/ 0 h 6858000"/>
                <a:gd name="connsiteX4" fmla="*/ 4289415 w 9841377"/>
                <a:gd name="connsiteY4" fmla="*/ 0 h 6858000"/>
                <a:gd name="connsiteX5" fmla="*/ 1623023 w 9841377"/>
                <a:gd name="connsiteY5" fmla="*/ 0 h 6858000"/>
                <a:gd name="connsiteX6" fmla="*/ 1600899 w 9841377"/>
                <a:gd name="connsiteY6" fmla="*/ 14997 h 6858000"/>
                <a:gd name="connsiteX7" fmla="*/ 0 w 9841377"/>
                <a:gd name="connsiteY7" fmla="*/ 3621656 h 6858000"/>
                <a:gd name="connsiteX8" fmla="*/ 1874350 w 9841377"/>
                <a:gd name="connsiteY8" fmla="*/ 6374814 h 6858000"/>
                <a:gd name="connsiteX9" fmla="*/ 2390998 w 9841377"/>
                <a:gd name="connsiteY9" fmla="*/ 6780599 h 6858000"/>
                <a:gd name="connsiteX10" fmla="*/ 2502754 w 9841377"/>
                <a:gd name="connsiteY10" fmla="*/ 6858000 h 6858000"/>
                <a:gd name="connsiteX11" fmla="*/ 4289415 w 9841377"/>
                <a:gd name="connsiteY11" fmla="*/ 6858000 h 6858000"/>
                <a:gd name="connsiteX12" fmla="*/ 4359035 w 9841377"/>
                <a:gd name="connsiteY12" fmla="*/ 6858000 h 6858000"/>
                <a:gd name="connsiteX13" fmla="*/ 5482342 w 9841377"/>
                <a:gd name="connsiteY13" fmla="*/ 6858000 h 6858000"/>
                <a:gd name="connsiteX14" fmla="*/ 5551962 w 9841377"/>
                <a:gd name="connsiteY14" fmla="*/ 6858000 h 6858000"/>
                <a:gd name="connsiteX15" fmla="*/ 7338623 w 9841377"/>
                <a:gd name="connsiteY15" fmla="*/ 6858000 h 6858000"/>
                <a:gd name="connsiteX16" fmla="*/ 7450379 w 9841377"/>
                <a:gd name="connsiteY16" fmla="*/ 6780599 h 6858000"/>
                <a:gd name="connsiteX17" fmla="*/ 7967027 w 9841377"/>
                <a:gd name="connsiteY17" fmla="*/ 6374814 h 6858000"/>
                <a:gd name="connsiteX18" fmla="*/ 9841377 w 9841377"/>
                <a:gd name="connsiteY18" fmla="*/ 3621656 h 6858000"/>
                <a:gd name="connsiteX19" fmla="*/ 8240478 w 9841377"/>
                <a:gd name="connsiteY19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841377" h="6858000">
                  <a:moveTo>
                    <a:pt x="8218354" y="0"/>
                  </a:moveTo>
                  <a:lnTo>
                    <a:pt x="5551962" y="0"/>
                  </a:lnTo>
                  <a:lnTo>
                    <a:pt x="5482342" y="0"/>
                  </a:lnTo>
                  <a:lnTo>
                    <a:pt x="4359035" y="0"/>
                  </a:lnTo>
                  <a:lnTo>
                    <a:pt x="4289415" y="0"/>
                  </a:lnTo>
                  <a:lnTo>
                    <a:pt x="1623023" y="0"/>
                  </a:lnTo>
                  <a:lnTo>
                    <a:pt x="1600899" y="14997"/>
                  </a:lnTo>
                  <a:cubicBezTo>
                    <a:pt x="573736" y="754641"/>
                    <a:pt x="0" y="2093192"/>
                    <a:pt x="0" y="3621656"/>
                  </a:cubicBezTo>
                  <a:cubicBezTo>
                    <a:pt x="0" y="4969131"/>
                    <a:pt x="928725" y="5602839"/>
                    <a:pt x="1874350" y="6374814"/>
                  </a:cubicBezTo>
                  <a:cubicBezTo>
                    <a:pt x="2046553" y="6515397"/>
                    <a:pt x="2217180" y="6653108"/>
                    <a:pt x="2390998" y="6780599"/>
                  </a:cubicBezTo>
                  <a:lnTo>
                    <a:pt x="2502754" y="6858000"/>
                  </a:lnTo>
                  <a:lnTo>
                    <a:pt x="4289415" y="6858000"/>
                  </a:lnTo>
                  <a:lnTo>
                    <a:pt x="4359035" y="6858000"/>
                  </a:lnTo>
                  <a:lnTo>
                    <a:pt x="5482342" y="6858000"/>
                  </a:lnTo>
                  <a:lnTo>
                    <a:pt x="5551962" y="6858000"/>
                  </a:lnTo>
                  <a:lnTo>
                    <a:pt x="7338623" y="6858000"/>
                  </a:lnTo>
                  <a:lnTo>
                    <a:pt x="7450379" y="6780599"/>
                  </a:lnTo>
                  <a:cubicBezTo>
                    <a:pt x="7624197" y="6653108"/>
                    <a:pt x="7794824" y="6515397"/>
                    <a:pt x="7967027" y="6374814"/>
                  </a:cubicBezTo>
                  <a:cubicBezTo>
                    <a:pt x="8912652" y="5602839"/>
                    <a:pt x="9841377" y="4969131"/>
                    <a:pt x="9841377" y="3621656"/>
                  </a:cubicBezTo>
                  <a:cubicBezTo>
                    <a:pt x="9841377" y="2093192"/>
                    <a:pt x="9267641" y="754641"/>
                    <a:pt x="8240478" y="14997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0981015-32A2-4B76-9F2E-0A8D6EC8EC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6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38532F4-8B67-47B7-B58A-5DD3E1BE5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60922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87DA9F-8DB2-4D48-8716-A928FBB8A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26724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95EA065-AC5D-431D-927E-87FF05884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9619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E37E2DD-C7FE-4D6C-8F1D-5031E96A7F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7618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78B68BA-AB87-4EB5-97C2-F1F304E19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4494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C6B46A4-DE5A-5342-A3EC-7885C81C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22" y="1127760"/>
            <a:ext cx="10883452" cy="5730240"/>
          </a:xfrm>
        </p:spPr>
        <p:txBody>
          <a:bodyPr vert="horz" lIns="109728" tIns="109728" rIns="109728" bIns="91440" numCol="3" rtlCol="0" anchor="b">
            <a:noAutofit/>
          </a:bodyPr>
          <a:lstStyle/>
          <a:p>
            <a:pPr>
              <a:lnSpc>
                <a:spcPct val="120000"/>
              </a:lnSpc>
            </a:pP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українець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MUŽ (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чоловік)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Angličan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англієць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Američan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американець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Čech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Francouz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італієць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Němec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Polák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поляк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росіянин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Slovák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словак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Španěl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іспанець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Bulhar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болгарин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 І НАЦІОНАЛЬНОСТІ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ŽENA (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жінка)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Angličanka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Američanka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Češka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чешка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Francouzka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француженка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італійка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Němka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німкеня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полячка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росіянка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словачка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Španělka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Bulharka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болгарка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ZEMĚ (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країна)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Anglie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Англія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Česko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Чехія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Francie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Itálie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Італія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Německo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Polsko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Польща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Rusko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Slovensko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Словаччина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Španělsko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Іспанія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Bulharsko - </a:t>
            </a:r>
            <a: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Болгарія</a:t>
            </a:r>
            <a:br>
              <a:rPr lang="uk-UA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059537D8-282D-EE47-9C0D-74ED42FDE5C1}"/>
              </a:ext>
            </a:extLst>
          </p:cNvPr>
          <p:cNvSpPr txBox="1">
            <a:spLocks/>
          </p:cNvSpPr>
          <p:nvPr/>
        </p:nvSpPr>
        <p:spPr>
          <a:xfrm>
            <a:off x="1743456" y="2334768"/>
            <a:ext cx="9282635" cy="3395472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97500"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2904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F50A80E-5DCB-4320-9947-73BF2D6F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E9C9717-43F9-44EA-9215-3F2D15B1C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66004D1-3DCE-405F-9046-6DE912409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319957-918B-4BBC-B357-957813808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2689967-BCE4-4CB3-AB4A-E9B6EC055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7C86C65-70F5-4826-A10D-0E4FB096B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0736" y="1948070"/>
            <a:ext cx="5261264" cy="4909930"/>
          </a:xfrm>
          <a:custGeom>
            <a:avLst/>
            <a:gdLst>
              <a:gd name="connsiteX0" fmla="*/ 2739575 w 5261264"/>
              <a:gd name="connsiteY0" fmla="*/ 1369 h 4909930"/>
              <a:gd name="connsiteX1" fmla="*/ 3931992 w 5261264"/>
              <a:gd name="connsiteY1" fmla="*/ 357115 h 4909930"/>
              <a:gd name="connsiteX2" fmla="*/ 5228644 w 5261264"/>
              <a:gd name="connsiteY2" fmla="*/ 1704869 h 4909930"/>
              <a:gd name="connsiteX3" fmla="*/ 5261264 w 5261264"/>
              <a:gd name="connsiteY3" fmla="*/ 1769901 h 4909930"/>
              <a:gd name="connsiteX4" fmla="*/ 5261264 w 5261264"/>
              <a:gd name="connsiteY4" fmla="*/ 4640262 h 4909930"/>
              <a:gd name="connsiteX5" fmla="*/ 5239287 w 5261264"/>
              <a:gd name="connsiteY5" fmla="*/ 4674079 h 4909930"/>
              <a:gd name="connsiteX6" fmla="*/ 5039558 w 5261264"/>
              <a:gd name="connsiteY6" fmla="*/ 4893028 h 4909930"/>
              <a:gd name="connsiteX7" fmla="*/ 5018342 w 5261264"/>
              <a:gd name="connsiteY7" fmla="*/ 4909930 h 4909930"/>
              <a:gd name="connsiteX8" fmla="*/ 962510 w 5261264"/>
              <a:gd name="connsiteY8" fmla="*/ 4909930 h 4909930"/>
              <a:gd name="connsiteX9" fmla="*/ 821338 w 5261264"/>
              <a:gd name="connsiteY9" fmla="*/ 4707517 h 4909930"/>
              <a:gd name="connsiteX10" fmla="*/ 448558 w 5261264"/>
              <a:gd name="connsiteY10" fmla="*/ 3922606 h 4909930"/>
              <a:gd name="connsiteX11" fmla="*/ 221727 w 5261264"/>
              <a:gd name="connsiteY11" fmla="*/ 1588926 h 4909930"/>
              <a:gd name="connsiteX12" fmla="*/ 2739575 w 5261264"/>
              <a:gd name="connsiteY12" fmla="*/ 1369 h 49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6A857B9-D582-4DD3-82BC-5CBF33E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5856" y="1391478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FCA064-5324-D148-9944-095C04F85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523" y="-73128"/>
            <a:ext cx="4708452" cy="1275601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uk-UA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Вправи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48DB528-CEE1-450E-9D70-38B97A906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8038" y="-9274"/>
            <a:ext cx="4164597" cy="2593830"/>
          </a:xfrm>
          <a:custGeom>
            <a:avLst/>
            <a:gdLst>
              <a:gd name="connsiteX0" fmla="*/ 133289 w 4164597"/>
              <a:gd name="connsiteY0" fmla="*/ 0 h 2593830"/>
              <a:gd name="connsiteX1" fmla="*/ 4092252 w 4164597"/>
              <a:gd name="connsiteY1" fmla="*/ 0 h 2593830"/>
              <a:gd name="connsiteX2" fmla="*/ 4093505 w 4164597"/>
              <a:gd name="connsiteY2" fmla="*/ 4697 h 2593830"/>
              <a:gd name="connsiteX3" fmla="*/ 4164597 w 4164597"/>
              <a:gd name="connsiteY3" fmla="*/ 667356 h 2593830"/>
              <a:gd name="connsiteX4" fmla="*/ 3948235 w 4164597"/>
              <a:gd name="connsiteY4" fmla="*/ 1308175 h 2593830"/>
              <a:gd name="connsiteX5" fmla="*/ 3307638 w 4164597"/>
              <a:gd name="connsiteY5" fmla="*/ 1904868 h 2593830"/>
              <a:gd name="connsiteX6" fmla="*/ 3166793 w 4164597"/>
              <a:gd name="connsiteY6" fmla="*/ 2019010 h 2593830"/>
              <a:gd name="connsiteX7" fmla="*/ 2009464 w 4164597"/>
              <a:gd name="connsiteY7" fmla="*/ 2593830 h 2593830"/>
              <a:gd name="connsiteX8" fmla="*/ 484916 w 4164597"/>
              <a:gd name="connsiteY8" fmla="*/ 1659479 h 2593830"/>
              <a:gd name="connsiteX9" fmla="*/ 322444 w 4164597"/>
              <a:gd name="connsiteY9" fmla="*/ 1420446 h 2593830"/>
              <a:gd name="connsiteX10" fmla="*/ 0 w 4164597"/>
              <a:gd name="connsiteY10" fmla="*/ 667356 h 2593830"/>
              <a:gd name="connsiteX11" fmla="*/ 109866 w 4164597"/>
              <a:gd name="connsiteY11" fmla="*/ 54693 h 259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4597" h="2593830">
                <a:moveTo>
                  <a:pt x="133289" y="0"/>
                </a:moveTo>
                <a:lnTo>
                  <a:pt x="4092252" y="0"/>
                </a:lnTo>
                <a:lnTo>
                  <a:pt x="4093505" y="4697"/>
                </a:lnTo>
                <a:cubicBezTo>
                  <a:pt x="4140342" y="213236"/>
                  <a:pt x="4164597" y="435919"/>
                  <a:pt x="4164597" y="667356"/>
                </a:cubicBezTo>
                <a:cubicBezTo>
                  <a:pt x="4164597" y="913589"/>
                  <a:pt x="4097838" y="1111209"/>
                  <a:pt x="3948235" y="1308175"/>
                </a:cubicBezTo>
                <a:cubicBezTo>
                  <a:pt x="3791750" y="1514209"/>
                  <a:pt x="3556619" y="1703978"/>
                  <a:pt x="3307638" y="1904868"/>
                </a:cubicBezTo>
                <a:cubicBezTo>
                  <a:pt x="3261702" y="1941888"/>
                  <a:pt x="3214247" y="1980217"/>
                  <a:pt x="3166793" y="2019010"/>
                </a:cubicBezTo>
                <a:cubicBezTo>
                  <a:pt x="2742021" y="2366203"/>
                  <a:pt x="2431999" y="2593830"/>
                  <a:pt x="2009464" y="2593830"/>
                </a:cubicBezTo>
                <a:cubicBezTo>
                  <a:pt x="1365648" y="2593830"/>
                  <a:pt x="909688" y="2314413"/>
                  <a:pt x="484916" y="1659479"/>
                </a:cubicBezTo>
                <a:cubicBezTo>
                  <a:pt x="429330" y="1573757"/>
                  <a:pt x="374993" y="1495793"/>
                  <a:pt x="322444" y="1420446"/>
                </a:cubicBezTo>
                <a:cubicBezTo>
                  <a:pt x="104652" y="1108029"/>
                  <a:pt x="0" y="945558"/>
                  <a:pt x="0" y="667356"/>
                </a:cubicBezTo>
                <a:cubicBezTo>
                  <a:pt x="0" y="460178"/>
                  <a:pt x="36898" y="254891"/>
                  <a:pt x="109866" y="54693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E3E61E5-7309-4B68-89DB-E5CAE4841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6185" y="0"/>
            <a:ext cx="4013331" cy="2509504"/>
          </a:xfrm>
          <a:custGeom>
            <a:avLst/>
            <a:gdLst>
              <a:gd name="connsiteX0" fmla="*/ 165872 w 4013331"/>
              <a:gd name="connsiteY0" fmla="*/ 0 h 2509504"/>
              <a:gd name="connsiteX1" fmla="*/ 3920309 w 4013331"/>
              <a:gd name="connsiteY1" fmla="*/ 0 h 2509504"/>
              <a:gd name="connsiteX2" fmla="*/ 3944821 w 4013331"/>
              <a:gd name="connsiteY2" fmla="*/ 89161 h 2509504"/>
              <a:gd name="connsiteX3" fmla="*/ 4013331 w 4013331"/>
              <a:gd name="connsiteY3" fmla="*/ 708622 h 2509504"/>
              <a:gd name="connsiteX4" fmla="*/ 3804827 w 4013331"/>
              <a:gd name="connsiteY4" fmla="*/ 1307663 h 2509504"/>
              <a:gd name="connsiteX5" fmla="*/ 3187498 w 4013331"/>
              <a:gd name="connsiteY5" fmla="*/ 1865458 h 2509504"/>
              <a:gd name="connsiteX6" fmla="*/ 3051769 w 4013331"/>
              <a:gd name="connsiteY6" fmla="*/ 1972158 h 2509504"/>
              <a:gd name="connsiteX7" fmla="*/ 1936476 w 4013331"/>
              <a:gd name="connsiteY7" fmla="*/ 2509504 h 2509504"/>
              <a:gd name="connsiteX8" fmla="*/ 467303 w 4013331"/>
              <a:gd name="connsiteY8" fmla="*/ 1636066 h 2509504"/>
              <a:gd name="connsiteX9" fmla="*/ 310732 w 4013331"/>
              <a:gd name="connsiteY9" fmla="*/ 1412615 h 2509504"/>
              <a:gd name="connsiteX10" fmla="*/ 0 w 4013331"/>
              <a:gd name="connsiteY10" fmla="*/ 708622 h 2509504"/>
              <a:gd name="connsiteX11" fmla="*/ 105875 w 4013331"/>
              <a:gd name="connsiteY11" fmla="*/ 135898 h 25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13331" h="2509504">
                <a:moveTo>
                  <a:pt x="165872" y="0"/>
                </a:moveTo>
                <a:lnTo>
                  <a:pt x="3920309" y="0"/>
                </a:lnTo>
                <a:lnTo>
                  <a:pt x="3944821" y="89161"/>
                </a:lnTo>
                <a:cubicBezTo>
                  <a:pt x="3989957" y="284106"/>
                  <a:pt x="4013331" y="492271"/>
                  <a:pt x="4013331" y="708622"/>
                </a:cubicBezTo>
                <a:cubicBezTo>
                  <a:pt x="4013331" y="938801"/>
                  <a:pt x="3948997" y="1123538"/>
                  <a:pt x="3804827" y="1307663"/>
                </a:cubicBezTo>
                <a:cubicBezTo>
                  <a:pt x="3654026" y="1500266"/>
                  <a:pt x="3427436" y="1677663"/>
                  <a:pt x="3187498" y="1865458"/>
                </a:cubicBezTo>
                <a:cubicBezTo>
                  <a:pt x="3143231" y="1900064"/>
                  <a:pt x="3097499" y="1935893"/>
                  <a:pt x="3051769" y="1972158"/>
                </a:cubicBezTo>
                <a:cubicBezTo>
                  <a:pt x="2642425" y="2296716"/>
                  <a:pt x="2343664" y="2509504"/>
                  <a:pt x="1936476" y="2509504"/>
                </a:cubicBezTo>
                <a:cubicBezTo>
                  <a:pt x="1316045" y="2509504"/>
                  <a:pt x="876648" y="2248303"/>
                  <a:pt x="467303" y="1636066"/>
                </a:cubicBezTo>
                <a:cubicBezTo>
                  <a:pt x="413736" y="1555930"/>
                  <a:pt x="361372" y="1483050"/>
                  <a:pt x="310732" y="1412615"/>
                </a:cubicBezTo>
                <a:cubicBezTo>
                  <a:pt x="100850" y="1120566"/>
                  <a:pt x="0" y="968686"/>
                  <a:pt x="0" y="708622"/>
                </a:cubicBezTo>
                <a:cubicBezTo>
                  <a:pt x="0" y="514950"/>
                  <a:pt x="35558" y="323046"/>
                  <a:pt x="105875" y="135898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904A42-15F0-4BEF-A06A-DCCD3D2C1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125" y="0"/>
            <a:ext cx="4389519" cy="2684308"/>
          </a:xfrm>
          <a:custGeom>
            <a:avLst/>
            <a:gdLst>
              <a:gd name="connsiteX0" fmla="*/ 106190 w 4389519"/>
              <a:gd name="connsiteY0" fmla="*/ 0 h 2684308"/>
              <a:gd name="connsiteX1" fmla="*/ 4339652 w 4389519"/>
              <a:gd name="connsiteY1" fmla="*/ 0 h 2684308"/>
              <a:gd name="connsiteX2" fmla="*/ 4368235 w 4389519"/>
              <a:gd name="connsiteY2" fmla="*/ 183124 h 2684308"/>
              <a:gd name="connsiteX3" fmla="*/ 4376420 w 4389519"/>
              <a:gd name="connsiteY3" fmla="*/ 846236 h 2684308"/>
              <a:gd name="connsiteX4" fmla="*/ 4090147 w 4389519"/>
              <a:gd name="connsiteY4" fmla="*/ 1502099 h 2684308"/>
              <a:gd name="connsiteX5" fmla="*/ 3362552 w 4389519"/>
              <a:gd name="connsiteY5" fmla="*/ 2072468 h 2684308"/>
              <a:gd name="connsiteX6" fmla="*/ 3204152 w 4389519"/>
              <a:gd name="connsiteY6" fmla="*/ 2179892 h 2684308"/>
              <a:gd name="connsiteX7" fmla="*/ 1936072 w 4389519"/>
              <a:gd name="connsiteY7" fmla="*/ 2679731 h 2684308"/>
              <a:gd name="connsiteX8" fmla="*/ 421690 w 4389519"/>
              <a:gd name="connsiteY8" fmla="*/ 1554434 h 2684308"/>
              <a:gd name="connsiteX9" fmla="*/ 273167 w 4389519"/>
              <a:gd name="connsiteY9" fmla="*/ 1287451 h 2684308"/>
              <a:gd name="connsiteX10" fmla="*/ 4118 w 4389519"/>
              <a:gd name="connsiteY10" fmla="*/ 463709 h 2684308"/>
              <a:gd name="connsiteX11" fmla="*/ 61565 w 4389519"/>
              <a:gd name="connsiteY11" fmla="*/ 140457 h 268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19" h="2684308">
                <a:moveTo>
                  <a:pt x="106190" y="0"/>
                </a:moveTo>
                <a:lnTo>
                  <a:pt x="4339652" y="0"/>
                </a:lnTo>
                <a:lnTo>
                  <a:pt x="4368235" y="183124"/>
                </a:lnTo>
                <a:cubicBezTo>
                  <a:pt x="4393363" y="394800"/>
                  <a:pt x="4396437" y="617440"/>
                  <a:pt x="4376420" y="846236"/>
                </a:cubicBezTo>
                <a:cubicBezTo>
                  <a:pt x="4353703" y="1105885"/>
                  <a:pt x="4265383" y="1308143"/>
                  <a:pt x="4090147" y="1502099"/>
                </a:cubicBezTo>
                <a:cubicBezTo>
                  <a:pt x="3906850" y="1704987"/>
                  <a:pt x="3642485" y="1883499"/>
                  <a:pt x="3362552" y="2072468"/>
                </a:cubicBezTo>
                <a:cubicBezTo>
                  <a:pt x="3310910" y="2107285"/>
                  <a:pt x="3257553" y="2143343"/>
                  <a:pt x="3204152" y="2179892"/>
                </a:cubicBezTo>
                <a:cubicBezTo>
                  <a:pt x="2726165" y="2506987"/>
                  <a:pt x="2379682" y="2718542"/>
                  <a:pt x="1936072" y="2679731"/>
                </a:cubicBezTo>
                <a:cubicBezTo>
                  <a:pt x="1260149" y="2620595"/>
                  <a:pt x="807225" y="2284071"/>
                  <a:pt x="421690" y="1554434"/>
                </a:cubicBezTo>
                <a:cubicBezTo>
                  <a:pt x="371240" y="1458934"/>
                  <a:pt x="321385" y="1371732"/>
                  <a:pt x="273167" y="1287451"/>
                </a:cubicBezTo>
                <a:cubicBezTo>
                  <a:pt x="73334" y="938007"/>
                  <a:pt x="-21548" y="757071"/>
                  <a:pt x="4118" y="463709"/>
                </a:cubicBezTo>
                <a:cubicBezTo>
                  <a:pt x="13675" y="354475"/>
                  <a:pt x="32873" y="246587"/>
                  <a:pt x="61565" y="14045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B4D6438-495E-40D8-A2AF-D6697DA07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867" y="1"/>
            <a:ext cx="3401415" cy="2207855"/>
          </a:xfrm>
          <a:custGeom>
            <a:avLst/>
            <a:gdLst>
              <a:gd name="connsiteX0" fmla="*/ 181555 w 3401415"/>
              <a:gd name="connsiteY0" fmla="*/ 0 h 2207855"/>
              <a:gd name="connsiteX1" fmla="*/ 3298827 w 3401415"/>
              <a:gd name="connsiteY1" fmla="*/ 0 h 2207855"/>
              <a:gd name="connsiteX2" fmla="*/ 3311223 w 3401415"/>
              <a:gd name="connsiteY2" fmla="*/ 34797 h 2207855"/>
              <a:gd name="connsiteX3" fmla="*/ 3401415 w 3401415"/>
              <a:gd name="connsiteY3" fmla="*/ 681555 h 2207855"/>
              <a:gd name="connsiteX4" fmla="*/ 3224702 w 3401415"/>
              <a:gd name="connsiteY4" fmla="*/ 1189259 h 2207855"/>
              <a:gd name="connsiteX5" fmla="*/ 2701498 w 3401415"/>
              <a:gd name="connsiteY5" fmla="*/ 1662006 h 2207855"/>
              <a:gd name="connsiteX6" fmla="*/ 2586463 w 3401415"/>
              <a:gd name="connsiteY6" fmla="*/ 1752439 h 2207855"/>
              <a:gd name="connsiteX7" fmla="*/ 1641219 w 3401415"/>
              <a:gd name="connsiteY7" fmla="*/ 2207855 h 2207855"/>
              <a:gd name="connsiteX8" fmla="*/ 396053 w 3401415"/>
              <a:gd name="connsiteY8" fmla="*/ 1467590 h 2207855"/>
              <a:gd name="connsiteX9" fmla="*/ 263354 w 3401415"/>
              <a:gd name="connsiteY9" fmla="*/ 1278210 h 2207855"/>
              <a:gd name="connsiteX10" fmla="*/ 0 w 3401415"/>
              <a:gd name="connsiteY10" fmla="*/ 681555 h 2207855"/>
              <a:gd name="connsiteX11" fmla="*/ 159122 w 3401415"/>
              <a:gd name="connsiteY11" fmla="*/ 38981 h 220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01415" h="2207855">
                <a:moveTo>
                  <a:pt x="181555" y="0"/>
                </a:moveTo>
                <a:lnTo>
                  <a:pt x="3298827" y="0"/>
                </a:lnTo>
                <a:lnTo>
                  <a:pt x="3311223" y="34797"/>
                </a:lnTo>
                <a:cubicBezTo>
                  <a:pt x="3370461" y="233986"/>
                  <a:pt x="3401415" y="452351"/>
                  <a:pt x="3401415" y="681555"/>
                </a:cubicBezTo>
                <a:cubicBezTo>
                  <a:pt x="3401415" y="876639"/>
                  <a:pt x="3346890" y="1033208"/>
                  <a:pt x="3224702" y="1189259"/>
                </a:cubicBezTo>
                <a:cubicBezTo>
                  <a:pt x="3096894" y="1352496"/>
                  <a:pt x="2904852" y="1502846"/>
                  <a:pt x="2701498" y="1662006"/>
                </a:cubicBezTo>
                <a:cubicBezTo>
                  <a:pt x="2663980" y="1691337"/>
                  <a:pt x="2625221" y="1721703"/>
                  <a:pt x="2586463" y="1752439"/>
                </a:cubicBezTo>
                <a:cubicBezTo>
                  <a:pt x="2239532" y="2027511"/>
                  <a:pt x="1986324" y="2207855"/>
                  <a:pt x="1641219" y="2207855"/>
                </a:cubicBezTo>
                <a:cubicBezTo>
                  <a:pt x="1115386" y="2207855"/>
                  <a:pt x="742984" y="1986480"/>
                  <a:pt x="396053" y="1467590"/>
                </a:cubicBezTo>
                <a:cubicBezTo>
                  <a:pt x="350654" y="1399674"/>
                  <a:pt x="306273" y="1337906"/>
                  <a:pt x="263354" y="1278210"/>
                </a:cubicBezTo>
                <a:cubicBezTo>
                  <a:pt x="85473" y="1030689"/>
                  <a:pt x="0" y="901968"/>
                  <a:pt x="0" y="681555"/>
                </a:cubicBezTo>
                <a:cubicBezTo>
                  <a:pt x="0" y="462698"/>
                  <a:pt x="53576" y="246506"/>
                  <a:pt x="159122" y="38981"/>
                </a:cubicBezTo>
                <a:close/>
              </a:path>
            </a:pathLst>
          </a:custGeom>
          <a:noFill/>
          <a:ln w="158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5208F27-B5FE-414B-B2F7-340BD4053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3449" y="1550504"/>
            <a:ext cx="5448246" cy="5307496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90B1E87-EDFB-4D74-B288-2C27E290A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959" y="2256518"/>
            <a:ext cx="4930889" cy="4601483"/>
          </a:xfrm>
          <a:custGeom>
            <a:avLst/>
            <a:gdLst>
              <a:gd name="connsiteX0" fmla="*/ 2486925 w 4930889"/>
              <a:gd name="connsiteY0" fmla="*/ 1243 h 4601483"/>
              <a:gd name="connsiteX1" fmla="*/ 3569374 w 4930889"/>
              <a:gd name="connsiteY1" fmla="*/ 324181 h 4601483"/>
              <a:gd name="connsiteX2" fmla="*/ 4856238 w 4930889"/>
              <a:gd name="connsiteY2" fmla="*/ 1766524 h 4601483"/>
              <a:gd name="connsiteX3" fmla="*/ 4930889 w 4930889"/>
              <a:gd name="connsiteY3" fmla="*/ 1950930 h 4601483"/>
              <a:gd name="connsiteX4" fmla="*/ 4930888 w 4930889"/>
              <a:gd name="connsiteY4" fmla="*/ 3928933 h 4601483"/>
              <a:gd name="connsiteX5" fmla="*/ 4836868 w 4930889"/>
              <a:gd name="connsiteY5" fmla="*/ 4118750 h 4601483"/>
              <a:gd name="connsiteX6" fmla="*/ 4475082 w 4930889"/>
              <a:gd name="connsiteY6" fmla="*/ 4521220 h 4601483"/>
              <a:gd name="connsiteX7" fmla="*/ 4350095 w 4930889"/>
              <a:gd name="connsiteY7" fmla="*/ 4601483 h 4601483"/>
              <a:gd name="connsiteX8" fmla="*/ 997316 w 4930889"/>
              <a:gd name="connsiteY8" fmla="*/ 4601483 h 4601483"/>
              <a:gd name="connsiteX9" fmla="*/ 892840 w 4930889"/>
              <a:gd name="connsiteY9" fmla="*/ 4484501 h 4601483"/>
              <a:gd name="connsiteX10" fmla="*/ 407191 w 4930889"/>
              <a:gd name="connsiteY10" fmla="*/ 3560852 h 4601483"/>
              <a:gd name="connsiteX11" fmla="*/ 201279 w 4930889"/>
              <a:gd name="connsiteY11" fmla="*/ 1442391 h 4601483"/>
              <a:gd name="connsiteX12" fmla="*/ 2486925 w 4930889"/>
              <a:gd name="connsiteY12" fmla="*/ 1243 h 46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9" h="4601483">
                <a:moveTo>
                  <a:pt x="2486925" y="1243"/>
                </a:moveTo>
                <a:cubicBezTo>
                  <a:pt x="2843347" y="13472"/>
                  <a:pt x="3209341" y="116316"/>
                  <a:pt x="3569374" y="324181"/>
                </a:cubicBezTo>
                <a:cubicBezTo>
                  <a:pt x="4132718" y="649428"/>
                  <a:pt x="4585943" y="1173553"/>
                  <a:pt x="4856238" y="1766524"/>
                </a:cubicBezTo>
                <a:lnTo>
                  <a:pt x="4930889" y="1950930"/>
                </a:lnTo>
                <a:lnTo>
                  <a:pt x="4930888" y="3928933"/>
                </a:lnTo>
                <a:lnTo>
                  <a:pt x="4836868" y="4118750"/>
                </a:lnTo>
                <a:cubicBezTo>
                  <a:pt x="4733861" y="4297163"/>
                  <a:pt x="4611785" y="4422507"/>
                  <a:pt x="4475082" y="4521220"/>
                </a:cubicBezTo>
                <a:lnTo>
                  <a:pt x="4350095" y="4601483"/>
                </a:lnTo>
                <a:lnTo>
                  <a:pt x="997316" y="4601483"/>
                </a:lnTo>
                <a:lnTo>
                  <a:pt x="892840" y="4484501"/>
                </a:lnTo>
                <a:cubicBezTo>
                  <a:pt x="678469" y="4214961"/>
                  <a:pt x="542824" y="3894419"/>
                  <a:pt x="407191" y="3560852"/>
                </a:cubicBezTo>
                <a:cubicBezTo>
                  <a:pt x="109259" y="2828169"/>
                  <a:pt x="-222537" y="2176461"/>
                  <a:pt x="201279" y="1442391"/>
                </a:cubicBezTo>
                <a:cubicBezTo>
                  <a:pt x="727747" y="530521"/>
                  <a:pt x="1576073" y="-30011"/>
                  <a:pt x="2486925" y="1243"/>
                </a:cubicBezTo>
                <a:close/>
              </a:path>
            </a:pathLst>
          </a:custGeom>
          <a:noFill/>
          <a:ln w="158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0D7555A-859F-B44D-8B0C-5275805710A7}"/>
              </a:ext>
            </a:extLst>
          </p:cNvPr>
          <p:cNvSpPr txBox="1"/>
          <p:nvPr/>
        </p:nvSpPr>
        <p:spPr>
          <a:xfrm>
            <a:off x="1375409" y="1361500"/>
            <a:ext cx="103289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cs-CZ" b="1" dirty="0"/>
              <a:t>Řekněte ukrajinsky:</a:t>
            </a:r>
          </a:p>
          <a:p>
            <a:endParaRPr lang="cs-CZ" dirty="0"/>
          </a:p>
          <a:p>
            <a:r>
              <a:rPr lang="cs-CZ" dirty="0"/>
              <a:t>1. Eva není Ruska. Je Češka. …………………………………………………………………………………………………</a:t>
            </a:r>
          </a:p>
          <a:p>
            <a:r>
              <a:rPr lang="cs-CZ" dirty="0"/>
              <a:t>2. Marina není Němka. Je Bulharka. ……………………………………………………………………………………</a:t>
            </a:r>
          </a:p>
          <a:p>
            <a:r>
              <a:rPr lang="cs-CZ" dirty="0"/>
              <a:t>3. Petr není Čech. Je Slovák. …………………………………………………………………………………………………</a:t>
            </a:r>
          </a:p>
          <a:p>
            <a:r>
              <a:rPr lang="cs-CZ" dirty="0"/>
              <a:t>4. Pedro není Francouz. Je Španěl. ………………………………………………………………………………………</a:t>
            </a:r>
          </a:p>
          <a:p>
            <a:r>
              <a:rPr lang="cs-CZ" dirty="0"/>
              <a:t>5. Robert není Rus. Je Američan. …………………………………………………………………………………………</a:t>
            </a:r>
          </a:p>
          <a:p>
            <a:r>
              <a:rPr lang="cs-CZ" dirty="0"/>
              <a:t>6. </a:t>
            </a:r>
            <a:r>
              <a:rPr lang="ru-RU" dirty="0"/>
              <a:t>С</a:t>
            </a:r>
            <a:r>
              <a:rPr lang="cs-CZ" dirty="0" err="1"/>
              <a:t>ristofer</a:t>
            </a:r>
            <a:r>
              <a:rPr lang="cs-CZ" dirty="0"/>
              <a:t> není Angličan. Je Francouz. …………………………………………………………………………………</a:t>
            </a:r>
          </a:p>
          <a:p>
            <a:r>
              <a:rPr lang="cs-CZ" dirty="0"/>
              <a:t>7. </a:t>
            </a:r>
            <a:r>
              <a:rPr lang="cs-CZ" dirty="0" err="1"/>
              <a:t>Katarzyna</a:t>
            </a:r>
            <a:r>
              <a:rPr lang="cs-CZ" dirty="0"/>
              <a:t> není Slovenka. Je Polka. ……………………………………………………………………………………</a:t>
            </a:r>
          </a:p>
          <a:p>
            <a:r>
              <a:rPr lang="cs-CZ" dirty="0"/>
              <a:t>8. Mario není Španěl. Je Ital. 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4016922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E5456-A315-5F47-A623-CBE066F2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112" y="243840"/>
            <a:ext cx="9582912" cy="206843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dirty="0" err="1"/>
              <a:t>Зверніть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 err="1"/>
              <a:t>Чехі</a:t>
            </a:r>
            <a:r>
              <a:rPr lang="ru-RU" dirty="0" err="1">
                <a:solidFill>
                  <a:srgbClr val="00B0F0"/>
                </a:solidFill>
              </a:rPr>
              <a:t>я</a:t>
            </a:r>
            <a:r>
              <a:rPr lang="ru-RU" dirty="0"/>
              <a:t> - </a:t>
            </a:r>
            <a:r>
              <a:rPr lang="ru-RU" dirty="0" err="1"/>
              <a:t>Звідки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? Я з </a:t>
            </a:r>
            <a:r>
              <a:rPr lang="ru-RU" dirty="0" err="1"/>
              <a:t>Чехі</a:t>
            </a:r>
            <a:r>
              <a:rPr lang="ru-RU" dirty="0" err="1">
                <a:solidFill>
                  <a:srgbClr val="00B0F0"/>
                </a:solidFill>
              </a:rPr>
              <a:t>ї</a:t>
            </a:r>
            <a:r>
              <a:rPr lang="ru-RU" dirty="0"/>
              <a:t>.</a:t>
            </a:r>
            <a:br>
              <a:rPr lang="ru-RU" dirty="0"/>
            </a:br>
            <a:r>
              <a:rPr lang="ru-RU" sz="2200" dirty="0" err="1"/>
              <a:t>Англі</a:t>
            </a:r>
            <a:r>
              <a:rPr lang="ru-RU" sz="2200" dirty="0" err="1">
                <a:solidFill>
                  <a:srgbClr val="00B0F0"/>
                </a:solidFill>
              </a:rPr>
              <a:t>я</a:t>
            </a:r>
            <a:r>
              <a:rPr lang="ru-RU" sz="2200" dirty="0"/>
              <a:t> - з </a:t>
            </a:r>
            <a:r>
              <a:rPr lang="ru-RU" sz="2200" dirty="0" err="1"/>
              <a:t>Англі</a:t>
            </a:r>
            <a:r>
              <a:rPr lang="ru-RU" sz="2200" dirty="0" err="1">
                <a:solidFill>
                  <a:srgbClr val="00B0F0"/>
                </a:solidFill>
              </a:rPr>
              <a:t>ї</a:t>
            </a:r>
            <a:r>
              <a:rPr lang="ru-RU" sz="2200" dirty="0"/>
              <a:t>, </a:t>
            </a:r>
            <a:r>
              <a:rPr lang="ru-RU" sz="2200" dirty="0" err="1"/>
              <a:t>Польщ</a:t>
            </a:r>
            <a:r>
              <a:rPr lang="ru-RU" sz="2200" dirty="0" err="1">
                <a:solidFill>
                  <a:srgbClr val="00B0F0"/>
                </a:solidFill>
              </a:rPr>
              <a:t>а</a:t>
            </a:r>
            <a:r>
              <a:rPr lang="ru-RU" sz="2200" dirty="0"/>
              <a:t> - з </a:t>
            </a:r>
            <a:r>
              <a:rPr lang="ru-RU" sz="2200" dirty="0" err="1"/>
              <a:t>Польщ</a:t>
            </a:r>
            <a:r>
              <a:rPr lang="ru-RU" sz="2200" dirty="0" err="1">
                <a:solidFill>
                  <a:srgbClr val="00B0F0"/>
                </a:solidFill>
              </a:rPr>
              <a:t>і</a:t>
            </a:r>
            <a:r>
              <a:rPr lang="ru-RU" sz="2200" dirty="0"/>
              <a:t>, США - з США, </a:t>
            </a:r>
            <a:r>
              <a:rPr lang="ru-RU" sz="2200" dirty="0" err="1"/>
              <a:t>Словачинн</a:t>
            </a:r>
            <a:r>
              <a:rPr lang="ru-RU" sz="2200" dirty="0" err="1">
                <a:solidFill>
                  <a:srgbClr val="00B0F0"/>
                </a:solidFill>
              </a:rPr>
              <a:t>а</a:t>
            </a:r>
            <a:r>
              <a:rPr lang="ru-RU" sz="2200" dirty="0"/>
              <a:t> – </a:t>
            </a:r>
            <a:r>
              <a:rPr lang="ru-RU" sz="2200" dirty="0" err="1"/>
              <a:t>зі</a:t>
            </a:r>
            <a:r>
              <a:rPr lang="ru-RU" sz="2200" dirty="0"/>
              <a:t> </a:t>
            </a:r>
            <a:r>
              <a:rPr lang="ru-RU" sz="2200" dirty="0" err="1"/>
              <a:t>Словачинн</a:t>
            </a:r>
            <a:r>
              <a:rPr lang="ru-RU" sz="2200" dirty="0" err="1">
                <a:solidFill>
                  <a:srgbClr val="00B0F0"/>
                </a:solidFill>
              </a:rPr>
              <a:t>и</a:t>
            </a:r>
            <a:r>
              <a:rPr lang="ru-RU" sz="2200" dirty="0"/>
              <a:t>, Америк</a:t>
            </a:r>
            <a:r>
              <a:rPr lang="ru-RU" sz="2200" dirty="0">
                <a:solidFill>
                  <a:srgbClr val="00B0F0"/>
                </a:solidFill>
              </a:rPr>
              <a:t>а</a:t>
            </a:r>
            <a:r>
              <a:rPr lang="ru-RU" sz="2200" dirty="0"/>
              <a:t> - з Америк</a:t>
            </a:r>
            <a:r>
              <a:rPr lang="ru-RU" sz="2200" dirty="0">
                <a:solidFill>
                  <a:srgbClr val="00B0F0"/>
                </a:solidFill>
              </a:rPr>
              <a:t>и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2BE430-DF83-DD4D-8ADD-DD4C9747C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656" y="2312276"/>
            <a:ext cx="5860518" cy="4301884"/>
          </a:xfrm>
        </p:spPr>
        <p:txBody>
          <a:bodyPr>
            <a:normAutofit/>
          </a:bodyPr>
          <a:lstStyle/>
          <a:p>
            <a:r>
              <a:rPr lang="ru-RU" b="1" dirty="0"/>
              <a:t>Б) </a:t>
            </a:r>
            <a:r>
              <a:rPr lang="ru-RU" b="1" dirty="0" err="1"/>
              <a:t>Запитуйте</a:t>
            </a:r>
            <a:r>
              <a:rPr lang="ru-RU" b="1" dirty="0"/>
              <a:t> один у одного. </a:t>
            </a:r>
            <a:r>
              <a:rPr lang="ru-RU" b="1" dirty="0" err="1"/>
              <a:t>Відповідайте</a:t>
            </a:r>
            <a:r>
              <a:rPr lang="ru-RU" b="1" dirty="0"/>
              <a:t>. </a:t>
            </a:r>
            <a:r>
              <a:rPr lang="ru-RU" b="1" dirty="0" err="1"/>
              <a:t>Керуйтеся</a:t>
            </a:r>
            <a:r>
              <a:rPr lang="ru-RU" b="1" dirty="0"/>
              <a:t> </a:t>
            </a:r>
            <a:r>
              <a:rPr lang="ru-RU" b="1" dirty="0" err="1"/>
              <a:t>пропозиціями</a:t>
            </a:r>
            <a:r>
              <a:rPr lang="ru-RU" b="1" dirty="0"/>
              <a:t> з </a:t>
            </a:r>
            <a:r>
              <a:rPr lang="ru-RU" b="1" dirty="0" err="1"/>
              <a:t>частини</a:t>
            </a:r>
            <a:r>
              <a:rPr lang="ru-RU" b="1" dirty="0"/>
              <a:t> А.</a:t>
            </a:r>
          </a:p>
          <a:p>
            <a:r>
              <a:rPr lang="ru-RU" i="1" dirty="0"/>
              <a:t>приклад:</a:t>
            </a:r>
          </a:p>
          <a:p>
            <a:r>
              <a:rPr lang="ru-RU" dirty="0"/>
              <a:t>Ева з </a:t>
            </a:r>
            <a:r>
              <a:rPr lang="ru-RU" dirty="0" err="1"/>
              <a:t>Чехії</a:t>
            </a:r>
            <a:r>
              <a:rPr lang="ru-RU" dirty="0"/>
              <a:t>? </a:t>
            </a:r>
          </a:p>
          <a:p>
            <a:r>
              <a:rPr lang="ru-RU" dirty="0"/>
              <a:t>Так, вона з </a:t>
            </a:r>
            <a:r>
              <a:rPr lang="ru-RU" dirty="0" err="1"/>
              <a:t>Чехії</a:t>
            </a:r>
            <a:r>
              <a:rPr lang="ru-RU" dirty="0"/>
              <a:t>. Вона чешка.</a:t>
            </a:r>
          </a:p>
          <a:p>
            <a:r>
              <a:rPr lang="ru-RU" dirty="0"/>
              <a:t>Ева з </a:t>
            </a:r>
            <a:r>
              <a:rPr lang="ru-RU" dirty="0" err="1"/>
              <a:t>Росії</a:t>
            </a:r>
            <a:r>
              <a:rPr lang="ru-RU" dirty="0"/>
              <a:t>? </a:t>
            </a:r>
          </a:p>
          <a:p>
            <a:r>
              <a:rPr lang="ru-RU" dirty="0" err="1"/>
              <a:t>Ні</a:t>
            </a:r>
            <a:r>
              <a:rPr lang="ru-RU" dirty="0"/>
              <a:t>, вона не з </a:t>
            </a:r>
            <a:r>
              <a:rPr lang="ru-RU" dirty="0" err="1"/>
              <a:t>Росії</a:t>
            </a:r>
            <a:r>
              <a:rPr lang="ru-RU" dirty="0"/>
              <a:t>, вона з </a:t>
            </a:r>
            <a:r>
              <a:rPr lang="ru-RU" dirty="0" err="1"/>
              <a:t>Чехії</a:t>
            </a:r>
            <a:r>
              <a:rPr lang="ru-RU" dirty="0"/>
              <a:t>. Вона не </a:t>
            </a:r>
            <a:r>
              <a:rPr lang="ru-RU" dirty="0" err="1"/>
              <a:t>росіянка</a:t>
            </a:r>
            <a:r>
              <a:rPr lang="ru-RU" dirty="0"/>
              <a:t>, вона чешка.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381B80A-45AD-0943-966B-8E53351509FA}"/>
              </a:ext>
            </a:extLst>
          </p:cNvPr>
          <p:cNvSpPr txBox="1"/>
          <p:nvPr/>
        </p:nvSpPr>
        <p:spPr>
          <a:xfrm>
            <a:off x="942618" y="2312276"/>
            <a:ext cx="4744975" cy="421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arenR"/>
            </a:pPr>
            <a:r>
              <a:rPr lang="cs-CZ" b="1" dirty="0"/>
              <a:t>Řekněte ukrajinsky: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dirty="0"/>
              <a:t>Eva není Ruska. Je Češka</a:t>
            </a:r>
            <a:r>
              <a:rPr lang="uk-UA" dirty="0"/>
              <a:t>.</a:t>
            </a:r>
          </a:p>
          <a:p>
            <a:pPr>
              <a:lnSpc>
                <a:spcPct val="150000"/>
              </a:lnSpc>
            </a:pPr>
            <a:r>
              <a:rPr lang="cs-CZ" dirty="0"/>
              <a:t>2. Marina není Němka. Je Bulharka.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uk-UA" dirty="0"/>
              <a:t>3</a:t>
            </a:r>
            <a:r>
              <a:rPr lang="cs-CZ" dirty="0"/>
              <a:t>. Petr není Čech. Je Slovák. 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cs-CZ" dirty="0"/>
              <a:t>4. Pedro není Francouz. Je Španěl. 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cs-CZ" dirty="0"/>
              <a:t>5. Robert není Rus. Je Američan. 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cs-CZ" dirty="0"/>
              <a:t>6. </a:t>
            </a:r>
            <a:r>
              <a:rPr lang="ru-RU" dirty="0"/>
              <a:t>С</a:t>
            </a:r>
            <a:r>
              <a:rPr lang="cs-CZ" dirty="0" err="1"/>
              <a:t>ristofer</a:t>
            </a:r>
            <a:r>
              <a:rPr lang="cs-CZ" dirty="0"/>
              <a:t> není Angličan. Je Francouz. 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cs-CZ" dirty="0"/>
              <a:t>7. </a:t>
            </a:r>
            <a:r>
              <a:rPr lang="cs-CZ" dirty="0" err="1"/>
              <a:t>Katarzyna</a:t>
            </a:r>
            <a:r>
              <a:rPr lang="cs-CZ" dirty="0"/>
              <a:t> není Slovenka. Je Polka. 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cs-CZ" dirty="0"/>
              <a:t>8. Mario není Španěl. Je Ital. </a:t>
            </a:r>
          </a:p>
        </p:txBody>
      </p:sp>
    </p:spTree>
    <p:extLst>
      <p:ext uri="{BB962C8B-B14F-4D97-AF65-F5344CB8AC3E}">
        <p14:creationId xmlns:p14="http://schemas.microsoft.com/office/powerpoint/2010/main" val="3144943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F9BA1B-044A-F44D-B72B-0A95666FA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067" y="266217"/>
            <a:ext cx="8770571" cy="73419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Запам’ятайте!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B20FAC-E0E0-834D-9D51-0AEF873F1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134" y="2095017"/>
            <a:ext cx="9815331" cy="4496765"/>
          </a:xfrm>
        </p:spPr>
        <p:txBody>
          <a:bodyPr>
            <a:normAutofit/>
          </a:bodyPr>
          <a:lstStyle/>
          <a:p>
            <a:r>
              <a:rPr lang="uk-UA" dirty="0"/>
              <a:t>- Добрий день! Мене звати Іван. Я студент. Я навчаюся в університеті імені Івана Франка.</a:t>
            </a:r>
          </a:p>
          <a:p>
            <a:r>
              <a:rPr lang="uk-UA" dirty="0"/>
              <a:t>- Добрий день! Я </a:t>
            </a:r>
            <a:r>
              <a:rPr lang="uk-UA" dirty="0" err="1"/>
              <a:t>Роберто</a:t>
            </a:r>
            <a:r>
              <a:rPr lang="uk-UA" dirty="0"/>
              <a:t>. Я лектор іспанської мови. Я працюю в університеті імені Івана Франка.</a:t>
            </a:r>
          </a:p>
          <a:p>
            <a:pPr marL="285750" indent="-285750">
              <a:buFontTx/>
              <a:buChar char="-"/>
            </a:pPr>
            <a:r>
              <a:rPr lang="uk-UA" dirty="0"/>
              <a:t>Доброго дня! Мене звуть </a:t>
            </a:r>
            <a:r>
              <a:rPr lang="uk-UA" dirty="0" err="1"/>
              <a:t>Луціє</a:t>
            </a:r>
            <a:r>
              <a:rPr lang="uk-UA" dirty="0"/>
              <a:t>. Я навчаюсь в університеті </a:t>
            </a:r>
            <a:r>
              <a:rPr lang="uk-UA" dirty="0" err="1"/>
              <a:t>Масарика</a:t>
            </a:r>
            <a:r>
              <a:rPr lang="uk-UA" dirty="0"/>
              <a:t>, а також працюю лектором чеської мови. Я вивчаю англійську мову та викладаю чеську мову.</a:t>
            </a:r>
          </a:p>
          <a:p>
            <a:pPr marL="285750" indent="-285750">
              <a:buFontTx/>
              <a:buChar char="-"/>
            </a:pPr>
            <a:r>
              <a:rPr lang="uk-UA" dirty="0"/>
              <a:t>Доброго дня! Мене звуть Анна. Я навчаюсь в університеті імені Тараса Шевченка. Я вивчаю економіку. Я працюю в ресторані. Я офіціантка. </a:t>
            </a:r>
          </a:p>
          <a:p>
            <a:endParaRPr lang="uk-UA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98D2628-1012-1748-BA85-7BF87091F57D}"/>
              </a:ext>
            </a:extLst>
          </p:cNvPr>
          <p:cNvSpPr txBox="1">
            <a:spLocks/>
          </p:cNvSpPr>
          <p:nvPr/>
        </p:nvSpPr>
        <p:spPr>
          <a:xfrm>
            <a:off x="1710714" y="894220"/>
            <a:ext cx="8770571" cy="1315250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/>
              <a:t>Я навчаюся. Я працюю.</a:t>
            </a:r>
          </a:p>
          <a:p>
            <a:pPr algn="ctr"/>
            <a:r>
              <a:rPr lang="uk-UA" dirty="0"/>
              <a:t>Я вивчаю (що?) Я викладаю (що?)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705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108DB-7255-304C-A784-6493445D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529" y="477532"/>
            <a:ext cx="8770571" cy="65737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Сім‘я / Родина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552B15-73B7-C04B-BE2B-C93C72397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176041"/>
            <a:ext cx="9725073" cy="4595149"/>
          </a:xfrm>
        </p:spPr>
        <p:txBody>
          <a:bodyPr numCol="2"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МАМА, МАТІР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máma, matka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ТАТО, БАТЬКО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táta, otec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ДОЧКА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dcera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sestra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bratr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ДЯДЯ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strýc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ТІТКА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teta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БАБУСЯ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babička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ДІДУСЬ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dědeček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ДВОЮРІДНА СЕСТРА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sestřenice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ДВОЮРІДНИЙ БРАТ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bratranec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manžel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ДРУЖИНА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manželka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ПЛЕМІННИК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synovec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ПЛЕМІННИЦЯ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neteř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СВЕКОР і СВЕКРУХА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otec a matka manžele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ТЕСТЬ і ТЕЩА –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otec a matka manželky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ВНУК і ВНУЧКА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84AD288-505E-0540-BEAB-19E143F46047}"/>
              </a:ext>
            </a:extLst>
          </p:cNvPr>
          <p:cNvSpPr txBox="1">
            <a:spLocks/>
          </p:cNvSpPr>
          <p:nvPr/>
        </p:nvSpPr>
        <p:spPr>
          <a:xfrm>
            <a:off x="1710714" y="1134907"/>
            <a:ext cx="9725073" cy="893180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/>
              <a:t>батьки – </a:t>
            </a:r>
            <a:r>
              <a:rPr lang="cs-CZ" dirty="0"/>
              <a:t>rodiče </a:t>
            </a:r>
            <a:endParaRPr lang="uk-UA" dirty="0"/>
          </a:p>
          <a:p>
            <a:pPr algn="ctr"/>
            <a:r>
              <a:rPr lang="uk-UA" dirty="0"/>
              <a:t>родич, родичка, родичі – </a:t>
            </a:r>
            <a:r>
              <a:rPr lang="cs-CZ" dirty="0"/>
              <a:t>příbuzný, příbuzná, příbuzní</a:t>
            </a:r>
            <a:r>
              <a:rPr lang="uk-UA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405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3491E147-3BF9-6640-8D01-65B494AE2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3946" r="3372"/>
          <a:stretch/>
        </p:blipFill>
        <p:spPr>
          <a:xfrm>
            <a:off x="1108256" y="1819909"/>
            <a:ext cx="10550345" cy="361823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936BE89-D864-FA49-BC14-F376E7D7A485}"/>
              </a:ext>
            </a:extLst>
          </p:cNvPr>
          <p:cNvSpPr txBox="1"/>
          <p:nvPr/>
        </p:nvSpPr>
        <p:spPr>
          <a:xfrm>
            <a:off x="3014662" y="942975"/>
            <a:ext cx="620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Присвійні займенники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4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A45393-CB28-EA42-8D59-54B8460C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512" y="-191764"/>
            <a:ext cx="8770571" cy="2142484"/>
          </a:xfrm>
        </p:spPr>
        <p:txBody>
          <a:bodyPr/>
          <a:lstStyle/>
          <a:p>
            <a:pPr algn="ctr"/>
            <a:r>
              <a:rPr lang="cs-CZ" dirty="0"/>
              <a:t>Abeceda</a:t>
            </a:r>
            <a:br>
              <a:rPr lang="cs-CZ" dirty="0"/>
            </a:br>
            <a:r>
              <a:rPr lang="cs-CZ" dirty="0"/>
              <a:t>Samohlásky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6FCA32-B529-3F44-B525-1F671BE82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349" y="2141588"/>
            <a:ext cx="1552219" cy="3651504"/>
          </a:xfrm>
        </p:spPr>
        <p:txBody>
          <a:bodyPr>
            <a:normAutofit fontScale="92500"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а 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у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[U u]</a:t>
            </a:r>
            <a:endParaRPr lang="uk-UA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о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е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і</a:t>
            </a:r>
          </a:p>
          <a:p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FBBC29A7-C50B-7842-B7B2-3A397FC4C21C}"/>
              </a:ext>
            </a:extLst>
          </p:cNvPr>
          <p:cNvSpPr txBox="1">
            <a:spLocks/>
          </p:cNvSpPr>
          <p:nvPr/>
        </p:nvSpPr>
        <p:spPr>
          <a:xfrm>
            <a:off x="4543780" y="2324468"/>
            <a:ext cx="7038619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Souhlásky, které po měkkých konsonantech označuji samohlásku: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я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йа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[</a:t>
            </a:r>
            <a:r>
              <a:rPr lang="uk-UA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‘а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Ярослав, яблуко</a:t>
            </a:r>
          </a:p>
          <a:p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йу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[</a:t>
            </a:r>
            <a:r>
              <a:rPr lang="uk-UA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‘у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Юрій, ювілей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є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йе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[</a:t>
            </a:r>
            <a:r>
              <a:rPr lang="uk-UA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‘е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[Je]</a:t>
            </a:r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Євген, Європа</a:t>
            </a:r>
          </a:p>
          <a:p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йі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[</a:t>
            </a:r>
            <a:r>
              <a:rPr lang="uk-UA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‘і</a:t>
            </a:r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[Ji]</a:t>
            </a:r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їжа, їжак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917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8557FF-7078-7145-84AF-21BA2259D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575" y="1229298"/>
            <a:ext cx="9469249" cy="14833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Вік</a:t>
            </a:r>
            <a:br>
              <a:rPr lang="uk-UA" dirty="0"/>
            </a:br>
            <a:r>
              <a:rPr lang="uk-UA" dirty="0"/>
              <a:t>Скільки тобі років? Скільки вам років?</a:t>
            </a:r>
            <a:br>
              <a:rPr lang="uk-UA" dirty="0"/>
            </a:br>
            <a:r>
              <a:rPr lang="uk-UA" dirty="0"/>
              <a:t>Скільки йому / їй років? </a:t>
            </a:r>
            <a:br>
              <a:rPr lang="uk-UA" dirty="0"/>
            </a:br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CA338A8C-7ED2-514C-A1A7-DFFFA5F2EE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660094"/>
              </p:ext>
            </p:extLst>
          </p:nvPr>
        </p:nvGraphicFramePr>
        <p:xfrm>
          <a:off x="664153" y="2222150"/>
          <a:ext cx="3438203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71449">
                  <a:extLst>
                    <a:ext uri="{9D8B030D-6E8A-4147-A177-3AD203B41FA5}">
                      <a16:colId xmlns:a16="http://schemas.microsoft.com/office/drawing/2014/main" val="1764066215"/>
                    </a:ext>
                  </a:extLst>
                </a:gridCol>
                <a:gridCol w="1666754">
                  <a:extLst>
                    <a:ext uri="{9D8B030D-6E8A-4147-A177-3AD203B41FA5}">
                      <a16:colId xmlns:a16="http://schemas.microsoft.com/office/drawing/2014/main" val="1214371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Я  - МЕНІ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МИ - НАМ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387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ТИ - ТОБІ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ВИ  - ВАМ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506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ВІН - ЙОМУ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ВОНИ - ЇМ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064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ВОНА - ЇЙ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62253"/>
                  </a:ext>
                </a:extLst>
              </a:tr>
            </a:tbl>
          </a:graphicData>
        </a:graphic>
      </p:graphicFrame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252BC0FF-9EBD-6943-89BA-ACC4483A9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204401"/>
              </p:ext>
            </p:extLst>
          </p:nvPr>
        </p:nvGraphicFramePr>
        <p:xfrm>
          <a:off x="5486399" y="2441839"/>
          <a:ext cx="6308203" cy="3777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330">
                  <a:extLst>
                    <a:ext uri="{9D8B030D-6E8A-4147-A177-3AD203B41FA5}">
                      <a16:colId xmlns:a16="http://schemas.microsoft.com/office/drawing/2014/main" val="1091704023"/>
                    </a:ext>
                  </a:extLst>
                </a:gridCol>
                <a:gridCol w="2453833">
                  <a:extLst>
                    <a:ext uri="{9D8B030D-6E8A-4147-A177-3AD203B41FA5}">
                      <a16:colId xmlns:a16="http://schemas.microsoft.com/office/drawing/2014/main" val="1115742082"/>
                    </a:ext>
                  </a:extLst>
                </a:gridCol>
                <a:gridCol w="2176040">
                  <a:extLst>
                    <a:ext uri="{9D8B030D-6E8A-4147-A177-3AD203B41FA5}">
                      <a16:colId xmlns:a16="http://schemas.microsoft.com/office/drawing/2014/main" val="3274891743"/>
                    </a:ext>
                  </a:extLst>
                </a:gridCol>
              </a:tblGrid>
              <a:tr h="440257">
                <a:tc>
                  <a:txBody>
                    <a:bodyPr/>
                    <a:lstStyle/>
                    <a:p>
                      <a:r>
                        <a:rPr lang="uk-UA" dirty="0"/>
                        <a:t>1 - один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11 – одинадцять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20 – двадцять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94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2 – два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12 – дванадцять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30 – тридцять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7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3 – три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13 – тринадцять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40 – сорок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785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4 – чотири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14 - чотирнадцять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50 – п'ятдесят 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538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5 – п‘ять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15 – п’ятнадцять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60 – шістдесят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745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6 – шість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16 – шістнадцять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70 – сімдесят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491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7 – сім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17 – сімнадцять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80 – вісімдесят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75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8 – вісім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18 - вісімнадцять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90 – дев'яносто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219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9 – дев‘ять 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19 – дев’ятнадцять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100 – сто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81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10 – десять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601638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47AF13B-D115-1E4F-A4FB-20708C9D8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692641"/>
              </p:ext>
            </p:extLst>
          </p:nvPr>
        </p:nvGraphicFramePr>
        <p:xfrm>
          <a:off x="664153" y="3911403"/>
          <a:ext cx="4629873" cy="25298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629873">
                  <a:extLst>
                    <a:ext uri="{9D8B030D-6E8A-4147-A177-3AD203B41FA5}">
                      <a16:colId xmlns:a16="http://schemas.microsoft.com/office/drawing/2014/main" val="3553400779"/>
                    </a:ext>
                  </a:extLst>
                </a:gridCol>
              </a:tblGrid>
              <a:tr h="593394">
                <a:tc>
                  <a:txBody>
                    <a:bodyPr/>
                    <a:lstStyle/>
                    <a:p>
                      <a:r>
                        <a:rPr lang="uk-UA" dirty="0"/>
                        <a:t>один РІК</a:t>
                      </a:r>
                    </a:p>
                    <a:p>
                      <a:r>
                        <a:rPr lang="uk-UA" dirty="0"/>
                        <a:t>два, три, чотири РОКИ</a:t>
                      </a:r>
                      <a:endParaRPr lang="uk-UA" sz="1600" dirty="0"/>
                    </a:p>
                    <a:p>
                      <a:r>
                        <a:rPr lang="uk-UA" sz="1800" dirty="0"/>
                        <a:t>п‘ять, шість, одинадцять, … РОКІВ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АЛЕ!!!</a:t>
                      </a:r>
                    </a:p>
                    <a:p>
                      <a:r>
                        <a:rPr lang="uk-UA" dirty="0"/>
                        <a:t>двадцять </a:t>
                      </a:r>
                      <a:r>
                        <a:rPr lang="uk-UA" dirty="0">
                          <a:solidFill>
                            <a:srgbClr val="0070C0"/>
                          </a:solidFill>
                        </a:rPr>
                        <a:t>один </a:t>
                      </a:r>
                      <a:r>
                        <a:rPr lang="uk-UA" dirty="0"/>
                        <a:t>РІК</a:t>
                      </a:r>
                    </a:p>
                    <a:p>
                      <a:r>
                        <a:rPr lang="uk-UA" dirty="0"/>
                        <a:t>двадцять </a:t>
                      </a:r>
                      <a:r>
                        <a:rPr lang="uk-UA" dirty="0">
                          <a:solidFill>
                            <a:srgbClr val="0070C0"/>
                          </a:solidFill>
                        </a:rPr>
                        <a:t>два, три, чотири </a:t>
                      </a:r>
                      <a:r>
                        <a:rPr lang="uk-UA" dirty="0"/>
                        <a:t>РОКИ</a:t>
                      </a:r>
                    </a:p>
                    <a:p>
                      <a:r>
                        <a:rPr lang="uk-UA" dirty="0"/>
                        <a:t>двадцять </a:t>
                      </a:r>
                      <a:r>
                        <a:rPr lang="uk-UA" dirty="0">
                          <a:solidFill>
                            <a:srgbClr val="0070C0"/>
                          </a:solidFill>
                        </a:rPr>
                        <a:t>п’ять, шість, … </a:t>
                      </a:r>
                      <a:r>
                        <a:rPr lang="uk-UA" dirty="0"/>
                        <a:t>РОКІВ</a:t>
                      </a:r>
                    </a:p>
                    <a:p>
                      <a:r>
                        <a:rPr lang="uk-UA" sz="1600" dirty="0"/>
                        <a:t>тридцять </a:t>
                      </a:r>
                      <a:r>
                        <a:rPr lang="uk-UA" sz="1600" dirty="0">
                          <a:solidFill>
                            <a:srgbClr val="0070C0"/>
                          </a:solidFill>
                        </a:rPr>
                        <a:t>один</a:t>
                      </a:r>
                      <a:r>
                        <a:rPr lang="uk-UA" sz="1600" dirty="0"/>
                        <a:t> РІК, тридцять </a:t>
                      </a:r>
                      <a:r>
                        <a:rPr lang="uk-UA" sz="1600" dirty="0">
                          <a:solidFill>
                            <a:srgbClr val="0070C0"/>
                          </a:solidFill>
                        </a:rPr>
                        <a:t>два</a:t>
                      </a:r>
                      <a:r>
                        <a:rPr lang="uk-UA" sz="1600" dirty="0"/>
                        <a:t> РОКИ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952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371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F437A2-AD4A-5B45-BF0C-DD4DA675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541" y="-1022667"/>
            <a:ext cx="4148511" cy="2045334"/>
          </a:xfrm>
        </p:spPr>
        <p:txBody>
          <a:bodyPr anchor="b">
            <a:normAutofit/>
          </a:bodyPr>
          <a:lstStyle/>
          <a:p>
            <a:r>
              <a:rPr lang="uk-UA" dirty="0"/>
              <a:t>Хто який?</a:t>
            </a:r>
            <a:endParaRPr lang="cs-CZ" dirty="0"/>
          </a:p>
        </p:txBody>
      </p:sp>
      <p:pic>
        <p:nvPicPr>
          <p:cNvPr id="1025" name="Picture 1" descr="page1image3168352">
            <a:extLst>
              <a:ext uri="{FF2B5EF4-FFF2-40B4-BE49-F238E27FC236}">
                <a16:creationId xmlns:a16="http://schemas.microsoft.com/office/drawing/2014/main" id="{21A9670F-3266-0141-A425-B5F7E34C7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659" y="164149"/>
            <a:ext cx="7846001" cy="249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image3174592">
            <a:extLst>
              <a:ext uri="{FF2B5EF4-FFF2-40B4-BE49-F238E27FC236}">
                <a16:creationId xmlns:a16="http://schemas.microsoft.com/office/drawing/2014/main" id="{4042698D-0BB5-8247-89A2-454640C87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62" y="3250722"/>
            <a:ext cx="7845857" cy="343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39284A-2EB9-D94D-A709-2D5C03F43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1705" y="1121833"/>
            <a:ext cx="3819636" cy="5561452"/>
          </a:xfrm>
        </p:spPr>
        <p:txBody>
          <a:bodyPr>
            <a:normAutofit/>
          </a:bodyPr>
          <a:lstStyle/>
          <a:p>
            <a:r>
              <a:rPr lang="uk-UA" dirty="0"/>
              <a:t>У кого коротке волосся?</a:t>
            </a:r>
          </a:p>
          <a:p>
            <a:r>
              <a:rPr lang="uk-UA" dirty="0"/>
              <a:t>Хто високий?</a:t>
            </a:r>
          </a:p>
          <a:p>
            <a:r>
              <a:rPr lang="uk-UA" dirty="0"/>
              <a:t>Хто низький?</a:t>
            </a:r>
          </a:p>
          <a:p>
            <a:r>
              <a:rPr lang="uk-UA" dirty="0"/>
              <a:t>Хто носить окуляри?</a:t>
            </a:r>
          </a:p>
          <a:p>
            <a:r>
              <a:rPr lang="uk-UA" dirty="0"/>
              <a:t>Хто шатен?</a:t>
            </a:r>
          </a:p>
          <a:p>
            <a:r>
              <a:rPr lang="uk-UA" dirty="0"/>
              <a:t>Хто має руде волосся?</a:t>
            </a:r>
          </a:p>
          <a:p>
            <a:r>
              <a:rPr lang="uk-UA" dirty="0"/>
              <a:t>У кого довге волосся?</a:t>
            </a:r>
          </a:p>
          <a:p>
            <a:r>
              <a:rPr lang="uk-UA" dirty="0"/>
              <a:t>У кого є борода?</a:t>
            </a:r>
          </a:p>
          <a:p>
            <a:r>
              <a:rPr lang="uk-UA" dirty="0"/>
              <a:t>Хто із них блондин?</a:t>
            </a:r>
          </a:p>
          <a:p>
            <a:r>
              <a:rPr lang="uk-UA" dirty="0"/>
              <a:t>Хто сумний?</a:t>
            </a:r>
          </a:p>
          <a:p>
            <a:r>
              <a:rPr lang="uk-UA" dirty="0"/>
              <a:t>Хто веселий?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43F292F-B21F-0E4F-B1E6-21FECEC42F64}"/>
              </a:ext>
            </a:extLst>
          </p:cNvPr>
          <p:cNvSpPr txBox="1"/>
          <p:nvPr/>
        </p:nvSpPr>
        <p:spPr>
          <a:xfrm>
            <a:off x="170659" y="244977"/>
            <a:ext cx="813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Дмитро                    Ольга               Ігор                 Марина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167F02-A1E7-0E46-8C1F-02F4D04050E2}"/>
              </a:ext>
            </a:extLst>
          </p:cNvPr>
          <p:cNvSpPr txBox="1"/>
          <p:nvPr/>
        </p:nvSpPr>
        <p:spPr>
          <a:xfrm>
            <a:off x="531021" y="2881390"/>
            <a:ext cx="735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Ірина		Олег		</a:t>
            </a:r>
            <a:r>
              <a:rPr lang="uk-UA"/>
              <a:t>     Лілія	   Микола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0D57FB-6CA3-BE4C-82D1-698C9C78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27685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Abeceda</a:t>
            </a:r>
            <a:br>
              <a:rPr lang="cs-CZ" dirty="0"/>
            </a:br>
            <a:r>
              <a:rPr lang="cs-CZ" dirty="0"/>
              <a:t>Souhlásky – konsonanty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CB7A95-9434-E442-98E9-DB5BC7012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00" y="2239124"/>
            <a:ext cx="11564899" cy="3930028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б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[b]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уся	З з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[z]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	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[p]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ір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[c]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ибуля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[v]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		Й й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[j]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	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	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ех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г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[h]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риб	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[k]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іт		С с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[s]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ветр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кола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 ґ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[g]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азда	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 л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[l]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ітр	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[t]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еа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	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šč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</a:p>
          <a:p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[d]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		М м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[m]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	Ф ф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[f]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утбол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лял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 ж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аба 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[n]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іж		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[ch]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ліб	‘ - м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ясо, здоров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				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ACD869-73E8-8B41-8FC6-319BB3FD3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Seznamování, základy řečové etikety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ПРИВІТАННЯ</a:t>
            </a:r>
            <a:endParaRPr lang="cs-CZ" dirty="0"/>
          </a:p>
        </p:txBody>
      </p:sp>
      <p:pic>
        <p:nvPicPr>
          <p:cNvPr id="8" name="Obrázek 7" descr="Obsah obrázku interiér, položky, stůl, displej&#10;&#10;Popis byl vytvořen automaticky">
            <a:extLst>
              <a:ext uri="{FF2B5EF4-FFF2-40B4-BE49-F238E27FC236}">
                <a16:creationId xmlns:a16="http://schemas.microsoft.com/office/drawing/2014/main" id="{A6FBEB6D-2E97-1D49-A491-CFB1A112B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8325" y="2330444"/>
            <a:ext cx="85344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7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B14CA-46EB-2348-98D2-1219CBC9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616" y="0"/>
            <a:ext cx="8770571" cy="2161556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Seznamování, základy řečové etikety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ПРОЩАННЯ</a:t>
            </a:r>
            <a:endParaRPr lang="cs-CZ" dirty="0"/>
          </a:p>
        </p:txBody>
      </p:sp>
      <p:pic>
        <p:nvPicPr>
          <p:cNvPr id="5" name="Obrázek 4" descr="Obsah obrázku interiér, stůl, položky, zubní kartáček&#10;&#10;Popis byl vytvořen automaticky">
            <a:extLst>
              <a:ext uri="{FF2B5EF4-FFF2-40B4-BE49-F238E27FC236}">
                <a16:creationId xmlns:a16="http://schemas.microsoft.com/office/drawing/2014/main" id="{8C461FAB-DBC2-0949-972C-9ECE44B30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5402" y="2297938"/>
            <a:ext cx="9086785" cy="409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19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495175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0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5964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ázek 3" descr="Obsah obrázku text, osoba, žena, fotka&#10;&#10;Popis byl vytvořen automaticky">
            <a:extLst>
              <a:ext uri="{FF2B5EF4-FFF2-40B4-BE49-F238E27FC236}">
                <a16:creationId xmlns:a16="http://schemas.microsoft.com/office/drawing/2014/main" id="{EF5F0DE2-B283-244C-884F-7E2AB217BD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6368" b="2674"/>
          <a:stretch/>
        </p:blipFill>
        <p:spPr>
          <a:xfrm>
            <a:off x="-1" y="10"/>
            <a:ext cx="10293244" cy="6857990"/>
          </a:xfrm>
          <a:custGeom>
            <a:avLst/>
            <a:gdLst/>
            <a:ahLst/>
            <a:cxnLst/>
            <a:rect l="l" t="t" r="r" b="b"/>
            <a:pathLst>
              <a:path w="10293244" h="6858000">
                <a:moveTo>
                  <a:pt x="0" y="0"/>
                </a:moveTo>
                <a:lnTo>
                  <a:pt x="947949" y="0"/>
                </a:lnTo>
                <a:lnTo>
                  <a:pt x="3371353" y="0"/>
                </a:lnTo>
                <a:lnTo>
                  <a:pt x="5289223" y="0"/>
                </a:lnTo>
                <a:lnTo>
                  <a:pt x="5484191" y="0"/>
                </a:lnTo>
                <a:lnTo>
                  <a:pt x="5653963" y="0"/>
                </a:lnTo>
                <a:lnTo>
                  <a:pt x="6142799" y="0"/>
                </a:lnTo>
                <a:lnTo>
                  <a:pt x="6723887" y="0"/>
                </a:lnTo>
                <a:lnTo>
                  <a:pt x="7520328" y="0"/>
                </a:lnTo>
                <a:lnTo>
                  <a:pt x="8636365" y="0"/>
                </a:lnTo>
                <a:lnTo>
                  <a:pt x="8658951" y="14997"/>
                </a:lnTo>
                <a:cubicBezTo>
                  <a:pt x="9707540" y="754641"/>
                  <a:pt x="10293244" y="2093192"/>
                  <a:pt x="10293244" y="3621656"/>
                </a:cubicBezTo>
                <a:cubicBezTo>
                  <a:pt x="10293244" y="4969131"/>
                  <a:pt x="9345146" y="5602839"/>
                  <a:pt x="8379796" y="6374814"/>
                </a:cubicBezTo>
                <a:cubicBezTo>
                  <a:pt x="8204000" y="6515397"/>
                  <a:pt x="8029814" y="6653108"/>
                  <a:pt x="7852370" y="6780599"/>
                </a:cubicBezTo>
                <a:lnTo>
                  <a:pt x="7738283" y="6858000"/>
                </a:lnTo>
                <a:lnTo>
                  <a:pt x="7520328" y="6858000"/>
                </a:lnTo>
                <a:lnTo>
                  <a:pt x="6723887" y="6858000"/>
                </a:lnTo>
                <a:lnTo>
                  <a:pt x="6142799" y="6858000"/>
                </a:lnTo>
                <a:lnTo>
                  <a:pt x="5653963" y="6858000"/>
                </a:lnTo>
                <a:lnTo>
                  <a:pt x="5484191" y="6858000"/>
                </a:lnTo>
                <a:lnTo>
                  <a:pt x="5289223" y="6858000"/>
                </a:lnTo>
                <a:lnTo>
                  <a:pt x="3371353" y="6858000"/>
                </a:lnTo>
                <a:lnTo>
                  <a:pt x="947949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71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54BE45-4C82-2A41-AC7C-EC56ABC96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045" y="1346200"/>
            <a:ext cx="5624118" cy="328453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E1C70B4-E636-0645-B225-9549C24EDF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237" r="2473" b="5254"/>
          <a:stretch/>
        </p:blipFill>
        <p:spPr>
          <a:xfrm>
            <a:off x="13565" y="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D9E4F948-C2F8-CD45-A216-B14335EDF7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3700"/>
          <a:stretch/>
        </p:blipFill>
        <p:spPr>
          <a:xfrm>
            <a:off x="6090045" y="234945"/>
            <a:ext cx="5833731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48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FD1B7087-48A7-1C48-B68B-9326870C76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5830"/>
          <a:stretch/>
        </p:blipFill>
        <p:spPr>
          <a:xfrm>
            <a:off x="5917813" y="687074"/>
            <a:ext cx="5648324" cy="5483851"/>
          </a:xfrm>
          <a:prstGeom prst="rect">
            <a:avLst/>
          </a:prstGeom>
        </p:spPr>
      </p:pic>
      <p:pic>
        <p:nvPicPr>
          <p:cNvPr id="7" name="Obrázek 6" descr="Obsah obrázku text, osoba, noviny&#10;&#10;Popis byl vytvořen automaticky">
            <a:extLst>
              <a:ext uri="{FF2B5EF4-FFF2-40B4-BE49-F238E27FC236}">
                <a16:creationId xmlns:a16="http://schemas.microsoft.com/office/drawing/2014/main" id="{E41E1E48-1B5C-EE44-BC4C-4A26F840CF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606"/>
          <a:stretch/>
        </p:blipFill>
        <p:spPr>
          <a:xfrm>
            <a:off x="877824" y="0"/>
            <a:ext cx="5039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4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B8F287-1C92-754C-B4DF-CA2D9D74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40" y="591312"/>
            <a:ext cx="8770571" cy="134526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Вибачення. Подяка.</a:t>
            </a:r>
            <a:br>
              <a:rPr lang="uk-UA" dirty="0"/>
            </a:br>
            <a:r>
              <a:rPr lang="cs-CZ" dirty="0"/>
              <a:t>Omluva</a:t>
            </a:r>
            <a:r>
              <a:rPr lang="uk-UA" dirty="0"/>
              <a:t>.</a:t>
            </a:r>
            <a:r>
              <a:rPr lang="cs-CZ" dirty="0"/>
              <a:t> Poděkování.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CBCDED3-F3AB-2048-8EF3-DE681B91E2E0}"/>
              </a:ext>
            </a:extLst>
          </p:cNvPr>
          <p:cNvSpPr txBox="1"/>
          <p:nvPr/>
        </p:nvSpPr>
        <p:spPr>
          <a:xfrm>
            <a:off x="1773936" y="2153483"/>
            <a:ext cx="9375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Вибачте.			Вибач.</a:t>
            </a:r>
          </a:p>
          <a:p>
            <a:r>
              <a:rPr lang="uk-UA" dirty="0"/>
              <a:t>Пробачте.			Пробач.</a:t>
            </a:r>
            <a:endParaRPr lang="cs-CZ" dirty="0"/>
          </a:p>
          <a:p>
            <a:endParaRPr lang="uk-UA" dirty="0"/>
          </a:p>
          <a:p>
            <a:r>
              <a:rPr lang="uk-UA" dirty="0"/>
              <a:t>Вибачте, будь ласка</a:t>
            </a:r>
            <a:r>
              <a:rPr lang="cs-CZ" dirty="0"/>
              <a:t>, …</a:t>
            </a:r>
            <a:r>
              <a:rPr lang="uk-UA" dirty="0"/>
              <a:t>		Вибач, будь ласка, …</a:t>
            </a:r>
          </a:p>
          <a:p>
            <a:endParaRPr lang="uk-UA" dirty="0"/>
          </a:p>
          <a:p>
            <a:r>
              <a:rPr lang="uk-UA" dirty="0"/>
              <a:t>Перепрошую.</a:t>
            </a:r>
          </a:p>
          <a:p>
            <a:endParaRPr lang="uk-UA" dirty="0"/>
          </a:p>
          <a:p>
            <a:r>
              <a:rPr lang="uk-UA" dirty="0"/>
              <a:t>Мені дуже шкода.</a:t>
            </a:r>
          </a:p>
          <a:p>
            <a:endParaRPr lang="uk-UA" dirty="0"/>
          </a:p>
          <a:p>
            <a:r>
              <a:rPr lang="uk-UA" dirty="0"/>
              <a:t>На жаль.</a:t>
            </a:r>
          </a:p>
          <a:p>
            <a:r>
              <a:rPr lang="uk-UA" dirty="0"/>
              <a:t>___________________________</a:t>
            </a:r>
          </a:p>
          <a:p>
            <a:pPr algn="ctr"/>
            <a:r>
              <a:rPr lang="uk-UA" b="1" dirty="0"/>
              <a:t>Дякую.</a:t>
            </a:r>
          </a:p>
          <a:p>
            <a:r>
              <a:rPr lang="uk-UA" dirty="0"/>
              <a:t>Дякую вам. 				Дякую тобі.</a:t>
            </a:r>
          </a:p>
          <a:p>
            <a:r>
              <a:rPr lang="uk-UA" dirty="0"/>
              <a:t>Я дуже вам вдячний</a:t>
            </a:r>
            <a:r>
              <a:rPr lang="cs-CZ" dirty="0"/>
              <a:t>/</a:t>
            </a:r>
            <a:r>
              <a:rPr lang="uk-UA" dirty="0"/>
              <a:t>вдячна.		Я дуже тобі вдячний/вдячна.</a:t>
            </a:r>
            <a:endParaRPr lang="cs-CZ" dirty="0"/>
          </a:p>
          <a:p>
            <a:pPr algn="ctr"/>
            <a:endParaRPr lang="uk-UA" b="1" dirty="0"/>
          </a:p>
          <a:p>
            <a:pPr algn="ctr"/>
            <a:r>
              <a:rPr lang="uk-UA" b="1" dirty="0"/>
              <a:t>Спасибі.</a:t>
            </a:r>
          </a:p>
        </p:txBody>
      </p:sp>
    </p:spTree>
    <p:extLst>
      <p:ext uri="{BB962C8B-B14F-4D97-AF65-F5344CB8AC3E}">
        <p14:creationId xmlns:p14="http://schemas.microsoft.com/office/powerpoint/2010/main" val="216045083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1453</Words>
  <Application>Microsoft Macintosh PowerPoint</Application>
  <PresentationFormat>Širokoúhlá obrazovka</PresentationFormat>
  <Paragraphs>206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Meiryo</vt:lpstr>
      <vt:lpstr>Calibri</vt:lpstr>
      <vt:lpstr>Corbel</vt:lpstr>
      <vt:lpstr>Times New Roman</vt:lpstr>
      <vt:lpstr>SketchLinesVTI</vt:lpstr>
      <vt:lpstr>Ukrajinština pro začátečníky</vt:lpstr>
      <vt:lpstr>Abeceda Samohlásky </vt:lpstr>
      <vt:lpstr>Abeceda Souhlásky – konsonanty </vt:lpstr>
      <vt:lpstr>1. Seznamování, základy řečové etikety ПРИВІТАННЯ</vt:lpstr>
      <vt:lpstr>1. Seznamování, základy řečové etikety ПРОЩАННЯ</vt:lpstr>
      <vt:lpstr>Prezentace aplikace PowerPoint</vt:lpstr>
      <vt:lpstr>Prezentace aplikace PowerPoint</vt:lpstr>
      <vt:lpstr>Prezentace aplikace PowerPoint</vt:lpstr>
      <vt:lpstr>Вибачення. Подяка. Omluva. Poděkování.</vt:lpstr>
      <vt:lpstr>Хто це? </vt:lpstr>
      <vt:lpstr>Prezentace aplikace PowerPoint</vt:lpstr>
      <vt:lpstr>Prezentace aplikace PowerPoint</vt:lpstr>
      <vt:lpstr>Професія</vt:lpstr>
      <vt:lpstr>       українець   MUŽ (чоловік) Angličan - англієць Američan - американець Čech - чех Francouz - француз Ital - італієць Němec - німець Polák - поляк Rus - росіянин Slovák - словак Španěl - іспанець Bulhar - болгарин         КРАЇНИ І НАЦІОНАЛЬНОСТІ  українка  ŽENA (жінка) Angličanka - англійка Američanka - американка Češka - чешка Francouzka - француженка Italka - італійка Němka - німкеня Polka - полячка Ruska - росіянка Slovenka - словачка Španělka - іспанка Bulharka - болгарка           Україна  ZEMĚ (країна) Anglie - Англія USA - США Česko - Чехія Francie - Франція Itálie - Італія Německo - Німеччина Polsko - Польща Rusko - Росія Slovensko - Словаччина Španělsko - Іспанія Bulharsko - Болгарія    </vt:lpstr>
      <vt:lpstr>Вправи</vt:lpstr>
      <vt:lpstr>  Зверніть увагу:  Чехія - Звідки ви? Я з Чехії. Англія - з Англії, Польща - з Польщі, США - з США, Словачинна – зі Словачинни, Америка - з Америки</vt:lpstr>
      <vt:lpstr>Запам’ятайте!</vt:lpstr>
      <vt:lpstr>Сім‘я / Родина</vt:lpstr>
      <vt:lpstr>Prezentace aplikace PowerPoint</vt:lpstr>
      <vt:lpstr>Вік Скільки тобі років? Скільки вам років? Скільки йому / їй років?  </vt:lpstr>
      <vt:lpstr>Хто який?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Konverzační cvičení I</dc:title>
  <dc:creator>Krystyna Kuznietsova</dc:creator>
  <cp:lastModifiedBy>Krystyna Kuznietsova</cp:lastModifiedBy>
  <cp:revision>11</cp:revision>
  <dcterms:created xsi:type="dcterms:W3CDTF">2020-10-14T13:19:57Z</dcterms:created>
  <dcterms:modified xsi:type="dcterms:W3CDTF">2020-11-02T10:35:27Z</dcterms:modified>
</cp:coreProperties>
</file>