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62" r:id="rId10"/>
    <p:sldId id="263" r:id="rId11"/>
    <p:sldId id="265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5" r:id="rId21"/>
    <p:sldId id="277" r:id="rId22"/>
    <p:sldId id="274" r:id="rId23"/>
    <p:sldId id="280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12/11/2020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X.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11. 12. 2020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22001-DA77-4AB1-A9C0-06484DFB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D1BDB-35FD-474D-809D-56E4A2C04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Pořádací znak</a:t>
            </a:r>
          </a:p>
          <a:p>
            <a:endParaRPr lang="cs-CZ" b="1" dirty="0"/>
          </a:p>
          <a:p>
            <a:r>
              <a:rPr lang="cs-CZ" b="1" dirty="0"/>
              <a:t>Gramatika </a:t>
            </a:r>
            <a:r>
              <a:rPr lang="cs-CZ" dirty="0"/>
              <a:t>– pravidla tvorby tvarů pořádacích znaků a jejich spojování do vyšších celků</a:t>
            </a:r>
          </a:p>
          <a:p>
            <a:r>
              <a:rPr lang="cs-CZ" b="1" dirty="0"/>
              <a:t>Morfologie</a:t>
            </a:r>
            <a:r>
              <a:rPr lang="cs-CZ" dirty="0"/>
              <a:t> – část gramatiky zabývající se vytvářením tvarů pořádacích znaků</a:t>
            </a:r>
          </a:p>
          <a:p>
            <a:r>
              <a:rPr lang="cs-CZ" b="1" dirty="0"/>
              <a:t>Syntax – </a:t>
            </a:r>
            <a:r>
              <a:rPr lang="cs-CZ" dirty="0"/>
              <a:t>část gramatiky zabývající se spojováním pořádacích 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931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A5DF6-5086-4797-B82C-C015EF975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D10F0-1C32-43B3-AD0A-57C8A1F17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Systematické selekční jazyky</a:t>
            </a:r>
          </a:p>
          <a:p>
            <a:r>
              <a:rPr lang="cs-CZ" b="1" dirty="0"/>
              <a:t>Klasifikační znak </a:t>
            </a:r>
            <a:r>
              <a:rPr lang="cs-CZ" dirty="0"/>
              <a:t>vyjádřen </a:t>
            </a:r>
            <a:r>
              <a:rPr lang="cs-CZ" b="1" dirty="0"/>
              <a:t>notací</a:t>
            </a:r>
          </a:p>
          <a:p>
            <a:r>
              <a:rPr lang="cs-CZ" b="1" dirty="0"/>
              <a:t>Třída</a:t>
            </a:r>
            <a:r>
              <a:rPr lang="cs-CZ" dirty="0"/>
              <a:t> – skupina klasifikovaných pojmů se shodnými vlastnostmi (vyjádřena notací)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713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3C6CD0-A32D-46E1-8E29-39E5A0967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0EA185-1669-4CE2-BDF6-41CEC879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znaků</a:t>
            </a:r>
          </a:p>
          <a:p>
            <a:pPr lvl="1"/>
            <a:r>
              <a:rPr lang="cs-CZ" dirty="0"/>
              <a:t>Alfabetická</a:t>
            </a:r>
          </a:p>
          <a:p>
            <a:pPr lvl="1"/>
            <a:r>
              <a:rPr lang="cs-CZ" dirty="0"/>
              <a:t>Numerická (DDC)</a:t>
            </a:r>
          </a:p>
          <a:p>
            <a:pPr lvl="1"/>
            <a:r>
              <a:rPr lang="cs-CZ" dirty="0"/>
              <a:t>Alfanumerická (LCC)</a:t>
            </a:r>
          </a:p>
          <a:p>
            <a:pPr lvl="1"/>
            <a:endParaRPr lang="cs-CZ" dirty="0"/>
          </a:p>
          <a:p>
            <a:r>
              <a:rPr lang="cs-CZ" dirty="0"/>
              <a:t>Podle struktury</a:t>
            </a:r>
          </a:p>
          <a:p>
            <a:pPr lvl="1"/>
            <a:r>
              <a:rPr lang="cs-CZ" dirty="0"/>
              <a:t>Expanzivní</a:t>
            </a:r>
          </a:p>
          <a:p>
            <a:pPr lvl="1"/>
            <a:r>
              <a:rPr lang="cs-CZ" dirty="0"/>
              <a:t>Lineární – vyjadřuje pořadí tříd nikoliv však vztahy mezi nimi</a:t>
            </a:r>
          </a:p>
          <a:p>
            <a:pPr lvl="1"/>
            <a:r>
              <a:rPr lang="cs-CZ" dirty="0"/>
              <a:t>Hierarchická – vyjadřuje vztahy mezi třídami</a:t>
            </a:r>
          </a:p>
        </p:txBody>
      </p:sp>
    </p:spTree>
    <p:extLst>
      <p:ext uri="{BB962C8B-B14F-4D97-AF65-F5344CB8AC3E}">
        <p14:creationId xmlns:p14="http://schemas.microsoft.com/office/powerpoint/2010/main" val="4116834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FF035-920A-4E23-8579-7FB419B4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7B163-96F0-4122-AB1E-4211AF9C7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Lexikální jednotka</a:t>
            </a:r>
          </a:p>
          <a:p>
            <a:endParaRPr lang="cs-CZ" dirty="0"/>
          </a:p>
          <a:p>
            <a:r>
              <a:rPr lang="cs-CZ" dirty="0"/>
              <a:t>U tezaurů</a:t>
            </a:r>
          </a:p>
          <a:p>
            <a:pPr lvl="1"/>
            <a:r>
              <a:rPr lang="cs-CZ" dirty="0"/>
              <a:t>Deskriptor (preferovaný termín)</a:t>
            </a:r>
          </a:p>
          <a:p>
            <a:pPr lvl="1"/>
            <a:r>
              <a:rPr lang="cs-CZ" dirty="0" err="1"/>
              <a:t>Nedeskriptor</a:t>
            </a:r>
            <a:r>
              <a:rPr lang="cs-CZ" dirty="0"/>
              <a:t> (nepreferovaný termín)</a:t>
            </a:r>
          </a:p>
          <a:p>
            <a:pPr lvl="1"/>
            <a:endParaRPr lang="cs-CZ" dirty="0"/>
          </a:p>
          <a:p>
            <a:r>
              <a:rPr lang="cs-CZ" dirty="0"/>
              <a:t>Předmětové heslo</a:t>
            </a:r>
          </a:p>
        </p:txBody>
      </p:sp>
    </p:spTree>
    <p:extLst>
      <p:ext uri="{BB962C8B-B14F-4D97-AF65-F5344CB8AC3E}">
        <p14:creationId xmlns:p14="http://schemas.microsoft.com/office/powerpoint/2010/main" val="422331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65628E-C854-4349-9B88-8D1A8FCB7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jevy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B410D-E179-4E22-AF6A-E2236C5F7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Homonymie</a:t>
            </a:r>
            <a:r>
              <a:rPr lang="cs-CZ" dirty="0"/>
              <a:t> - „vlastnost dvou nebo více termínů, které mají stejnou grafickou nebo zvukovou podobu, ale rozdílný význam“ (ČSN ISO 5127-1/1.1.2-16)</a:t>
            </a:r>
          </a:p>
          <a:p>
            <a:r>
              <a:rPr lang="cs-CZ" b="1" dirty="0"/>
              <a:t>Homografie</a:t>
            </a:r>
            <a:r>
              <a:rPr lang="cs-CZ" dirty="0"/>
              <a:t> - „vlastnost dvou nebo více termínů, které mají stejnou grafickou formu, ale rozdílný význam“ (ČSN ISO 5127-1/1.1.2-16)</a:t>
            </a:r>
          </a:p>
          <a:p>
            <a:r>
              <a:rPr lang="cs-CZ" b="1" dirty="0"/>
              <a:t>Polysémie </a:t>
            </a:r>
            <a:r>
              <a:rPr lang="cs-CZ" dirty="0"/>
              <a:t>- „vlastnost slova, které má dva nebo více etymologicky příbuzných významů“ </a:t>
            </a:r>
          </a:p>
          <a:p>
            <a:r>
              <a:rPr lang="cs-CZ" b="1" dirty="0"/>
              <a:t>Synonymie</a:t>
            </a:r>
            <a:r>
              <a:rPr lang="cs-CZ" dirty="0"/>
              <a:t> - „vlastnost dvou nebo více termínů majících odlišnou formu a přesně nebo přibližně tentýž význam“ </a:t>
            </a:r>
          </a:p>
        </p:txBody>
      </p:sp>
    </p:spTree>
    <p:extLst>
      <p:ext uri="{BB962C8B-B14F-4D97-AF65-F5344CB8AC3E}">
        <p14:creationId xmlns:p14="http://schemas.microsoft.com/office/powerpoint/2010/main" val="2291860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3E49F-3F78-4EBC-9384-4CE17D5DF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v selekčních jazycích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720374-77BD-43F9-BB71-713870725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Hierarchický vztah </a:t>
            </a:r>
            <a:r>
              <a:rPr lang="cs-CZ" dirty="0"/>
              <a:t>- „formální vztah mezi dvěma termíny nebo třídami, kde jeden (jedna) je podřízen (podřízena) druhému (druhé)“ (ČSN ISO 5127-6/3.4.4-09).</a:t>
            </a:r>
          </a:p>
          <a:p>
            <a:r>
              <a:rPr lang="cs-CZ" b="1" dirty="0"/>
              <a:t>Asociativní vztah </a:t>
            </a:r>
            <a:r>
              <a:rPr lang="cs-CZ" dirty="0"/>
              <a:t>- „sémantický vztah mezi pojmy se vzájemnou vazbou z hlediska specifického účelu“ (ČSN ISO 5127-6/3.4.4-04).</a:t>
            </a:r>
          </a:p>
          <a:p>
            <a:r>
              <a:rPr lang="cs-CZ" b="1" dirty="0"/>
              <a:t>Ekvivalence </a:t>
            </a:r>
            <a:r>
              <a:rPr lang="cs-CZ" dirty="0"/>
              <a:t>- „formální vztah mezi termíny představovanými stejným (stejnými) deskriptorem (deskriptory) nebo znakem třídy“ (ČSN ISO 5127-6/3.4.4-11). </a:t>
            </a:r>
          </a:p>
        </p:txBody>
      </p:sp>
    </p:spTree>
    <p:extLst>
      <p:ext uri="{BB962C8B-B14F-4D97-AF65-F5344CB8AC3E}">
        <p14:creationId xmlns:p14="http://schemas.microsoft.com/office/powerpoint/2010/main" val="1481472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F176C-17FE-4CAE-A512-DCDEC6798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pořádání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C1EB2-0396-48B3-9091-2203B3CBB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vstupního zpracování informací v informačním systému</a:t>
            </a:r>
          </a:p>
          <a:p>
            <a:r>
              <a:rPr lang="cs-CZ" dirty="0"/>
              <a:t>Předchází informační analýza, zjišťují se významné identifikační a obsahové charakteristiky</a:t>
            </a:r>
          </a:p>
          <a:p>
            <a:endParaRPr lang="cs-CZ" dirty="0"/>
          </a:p>
          <a:p>
            <a:r>
              <a:rPr lang="cs-CZ" b="1" dirty="0"/>
              <a:t>Identifikační pořádání </a:t>
            </a:r>
            <a:r>
              <a:rPr lang="cs-CZ" dirty="0"/>
              <a:t>– formální charakteristiky</a:t>
            </a:r>
          </a:p>
          <a:p>
            <a:r>
              <a:rPr lang="cs-CZ" b="1" dirty="0"/>
              <a:t>Věcné pořádání </a:t>
            </a:r>
            <a:r>
              <a:rPr lang="cs-CZ" dirty="0"/>
              <a:t>– obsahové charakteristiky</a:t>
            </a:r>
          </a:p>
          <a:p>
            <a:pPr lvl="1"/>
            <a:r>
              <a:rPr lang="cs-CZ" dirty="0"/>
              <a:t>Systematické – systém poznání, </a:t>
            </a:r>
            <a:r>
              <a:rPr lang="cs-CZ" dirty="0" err="1"/>
              <a:t>rodo</a:t>
            </a:r>
            <a:r>
              <a:rPr lang="cs-CZ" dirty="0"/>
              <a:t>-druhové vztahy, notace</a:t>
            </a:r>
          </a:p>
          <a:p>
            <a:pPr lvl="1"/>
            <a:r>
              <a:rPr lang="cs-CZ" dirty="0"/>
              <a:t>Předmětové – soubor abecedně uspořádaných hesel, přirozený jazyk, nevhodné pro klasifikaci</a:t>
            </a:r>
          </a:p>
        </p:txBody>
      </p:sp>
    </p:spTree>
    <p:extLst>
      <p:ext uri="{BB962C8B-B14F-4D97-AF65-F5344CB8AC3E}">
        <p14:creationId xmlns:p14="http://schemas.microsoft.com/office/powerpoint/2010/main" val="74557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A7A73-CF44-4778-8548-4D13F81A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Pořádání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A948D-0E15-4D9F-A07A-B12CB73F5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Indexace </a:t>
            </a:r>
            <a:r>
              <a:rPr lang="cs-CZ" dirty="0"/>
              <a:t>- „proces vyjádření výsledku analýzy dokumentu prostřednictvím prvků selekčního jazyka nebo přirozeného jazyka, obvykle s cílem umožnit zpětné vyhledávání“</a:t>
            </a:r>
          </a:p>
          <a:p>
            <a:pPr lvl="1"/>
            <a:r>
              <a:rPr lang="cs-CZ" b="1" dirty="0"/>
              <a:t>Automatická</a:t>
            </a:r>
          </a:p>
          <a:p>
            <a:pPr lvl="1"/>
            <a:r>
              <a:rPr lang="cs-CZ" b="1" dirty="0"/>
              <a:t>Polo-automatická</a:t>
            </a:r>
          </a:p>
          <a:p>
            <a:pPr lvl="1"/>
            <a:r>
              <a:rPr lang="cs-CZ" b="1" dirty="0"/>
              <a:t>Intelektuální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Post-</a:t>
            </a:r>
            <a:r>
              <a:rPr lang="cs-CZ" b="1" dirty="0" err="1"/>
              <a:t>kordinovaná</a:t>
            </a:r>
            <a:r>
              <a:rPr lang="cs-CZ" b="1" dirty="0"/>
              <a:t> </a:t>
            </a:r>
            <a:r>
              <a:rPr lang="cs-CZ" dirty="0"/>
              <a:t>– bez předem stanoveného uspořádání znaků, ke koordinaci dochází až při </a:t>
            </a:r>
            <a:r>
              <a:rPr lang="cs-CZ" dirty="0" err="1"/>
              <a:t>vyzhledávání</a:t>
            </a:r>
            <a:endParaRPr lang="cs-CZ" dirty="0"/>
          </a:p>
          <a:p>
            <a:pPr lvl="1"/>
            <a:r>
              <a:rPr lang="cs-CZ" b="1" dirty="0" err="1"/>
              <a:t>Pre</a:t>
            </a:r>
            <a:r>
              <a:rPr lang="cs-CZ" b="1" dirty="0"/>
              <a:t>-koordinovaná</a:t>
            </a:r>
            <a:r>
              <a:rPr lang="cs-CZ" dirty="0"/>
              <a:t> – uspořádání dáno selekčním jazykem</a:t>
            </a:r>
          </a:p>
          <a:p>
            <a:r>
              <a:rPr lang="cs-CZ" b="1" dirty="0"/>
              <a:t>Klasifikace </a:t>
            </a:r>
            <a:r>
              <a:rPr lang="cs-CZ" dirty="0"/>
              <a:t>– přidělování notací (tříd) za účelem vystižení obsahu dokumentu</a:t>
            </a:r>
          </a:p>
          <a:p>
            <a:r>
              <a:rPr lang="cs-CZ" b="1" dirty="0" err="1"/>
              <a:t>Fazetace</a:t>
            </a:r>
            <a:r>
              <a:rPr lang="cs-CZ" dirty="0"/>
              <a:t> – rozdělení slovníku selekčního jazyka do obecných kategorií, vlastnosti pro seskupování pojmů podle jejich podstaty</a:t>
            </a:r>
          </a:p>
        </p:txBody>
      </p:sp>
    </p:spTree>
    <p:extLst>
      <p:ext uri="{BB962C8B-B14F-4D97-AF65-F5344CB8AC3E}">
        <p14:creationId xmlns:p14="http://schemas.microsoft.com/office/powerpoint/2010/main" val="931520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36655-C47C-4CC2-93CB-666E2958B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FB51A6-87ED-4CD4-80E6-CF964902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Jazyk užívaný v informačních systémech, dělí se:</a:t>
            </a:r>
          </a:p>
          <a:p>
            <a:pPr lvl="1"/>
            <a:r>
              <a:rPr lang="cs-CZ" dirty="0"/>
              <a:t>Algoritmické informační jazyky</a:t>
            </a:r>
          </a:p>
          <a:p>
            <a:pPr lvl="1"/>
            <a:r>
              <a:rPr lang="cs-CZ" dirty="0"/>
              <a:t>Logické informační jazyky</a:t>
            </a:r>
          </a:p>
          <a:p>
            <a:pPr lvl="1"/>
            <a:r>
              <a:rPr lang="cs-CZ" dirty="0"/>
              <a:t>Selekční informační jazyky – SL je „formalizovaný jazyk používaný k charakterizování dat nebo obsahu dokumentů za účelem jejich ukládání a vyhledávání“ </a:t>
            </a:r>
          </a:p>
          <a:p>
            <a:pPr lvl="1"/>
            <a:endParaRPr lang="cs-CZ" dirty="0"/>
          </a:p>
          <a:p>
            <a:pPr lvl="2"/>
            <a:r>
              <a:rPr lang="cs-CZ" dirty="0"/>
              <a:t>Identifikační selekční informační jazyky</a:t>
            </a:r>
          </a:p>
          <a:p>
            <a:pPr lvl="2"/>
            <a:r>
              <a:rPr lang="cs-CZ" dirty="0"/>
              <a:t>Věcné selekční identifikační jazyky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Selekční obraz dokumentu – množina všech pořádacích znaků přidělených dokumentu</a:t>
            </a:r>
          </a:p>
        </p:txBody>
      </p:sp>
    </p:spTree>
    <p:extLst>
      <p:ext uri="{BB962C8B-B14F-4D97-AF65-F5344CB8AC3E}">
        <p14:creationId xmlns:p14="http://schemas.microsoft.com/office/powerpoint/2010/main" val="165912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F4ACB-420A-400F-8829-3513715CF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86785-A385-4BD9-8563-7A582409B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Systematický selekční jazyk </a:t>
            </a:r>
            <a:r>
              <a:rPr lang="cs-CZ" dirty="0"/>
              <a:t>– selekční jazyk používaný pro „pro strukturní zpracování dokumentů nebo dat pomocí symbolů a příslušných termínů s cílem umožnit systematický přístup, v případě potřeby s pomocí abecedního rejstříku“ (ČSN ISO 5127-6/3.4.1-03)</a:t>
            </a:r>
          </a:p>
          <a:p>
            <a:r>
              <a:rPr lang="cs-CZ" b="1" dirty="0"/>
              <a:t>Předmětový selekční jazyk </a:t>
            </a:r>
            <a:r>
              <a:rPr lang="cs-CZ" dirty="0"/>
              <a:t>- selekční jazyk používaný pro strukturní zpracování dokumentů nebo dat pomocí abecedně uspořádaných termínů s cílem umožnit předmětový přístup</a:t>
            </a:r>
          </a:p>
          <a:p>
            <a:r>
              <a:rPr lang="cs-CZ" b="1" dirty="0" err="1"/>
              <a:t>Prekoordinovaný</a:t>
            </a:r>
            <a:r>
              <a:rPr lang="cs-CZ" b="1" dirty="0"/>
              <a:t> selekční jazyk </a:t>
            </a:r>
            <a:r>
              <a:rPr lang="cs-CZ" dirty="0"/>
              <a:t>je selekční jazyk, jehož lexikum se skládá10 z pořádacích znaků, které vyjadřují složené pojmy a které jsou používány pro indexaci i vyhledávání. </a:t>
            </a:r>
          </a:p>
          <a:p>
            <a:r>
              <a:rPr lang="cs-CZ" b="1" dirty="0" err="1"/>
              <a:t>Postkoordinovaný</a:t>
            </a:r>
            <a:r>
              <a:rPr lang="cs-CZ" b="1" dirty="0"/>
              <a:t> selekční jazyk </a:t>
            </a:r>
            <a:r>
              <a:rPr lang="cs-CZ" dirty="0"/>
              <a:t>je selekční jazyk, jehož lexikum se skládá11 z pořádacích znaků, jež vyjadřují jednoduché pojmy, při indexaci jsou do selekčního obrazu dokumentu zařazovány nezávisle na sobě a k jejich kombinaci dochází až v průběhu vyhledávání. </a:t>
            </a:r>
          </a:p>
        </p:txBody>
      </p:sp>
    </p:spTree>
    <p:extLst>
      <p:ext uri="{BB962C8B-B14F-4D97-AF65-F5344CB8AC3E}">
        <p14:creationId xmlns:p14="http://schemas.microsoft.com/office/powerpoint/2010/main" val="6605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FA2DA-847D-415A-A38A-687A03B7A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B1E73-CBEC-483B-9D6F-D7AE3664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 jazyka, teorie</a:t>
            </a:r>
          </a:p>
          <a:p>
            <a:pPr lvl="1"/>
            <a:r>
              <a:rPr lang="cs-CZ" dirty="0"/>
              <a:t>Interjekční – výkřiky emocionálního charakteru</a:t>
            </a:r>
          </a:p>
          <a:p>
            <a:pPr lvl="1"/>
            <a:r>
              <a:rPr lang="cs-CZ" dirty="0" err="1"/>
              <a:t>Omonatopoická</a:t>
            </a:r>
            <a:r>
              <a:rPr lang="cs-CZ" dirty="0"/>
              <a:t> – </a:t>
            </a:r>
            <a:r>
              <a:rPr lang="cs-CZ" dirty="0" err="1"/>
              <a:t>napodoborání</a:t>
            </a:r>
            <a:r>
              <a:rPr lang="cs-CZ" dirty="0"/>
              <a:t> hlasů zvířat</a:t>
            </a:r>
          </a:p>
          <a:p>
            <a:pPr lvl="1"/>
            <a:r>
              <a:rPr lang="cs-CZ" dirty="0" err="1"/>
              <a:t>Synergastická</a:t>
            </a:r>
            <a:r>
              <a:rPr lang="cs-CZ" dirty="0"/>
              <a:t> – výkřik doprovázející kolektivní akce</a:t>
            </a:r>
          </a:p>
          <a:p>
            <a:pPr lvl="1"/>
            <a:r>
              <a:rPr lang="cs-CZ" dirty="0"/>
              <a:t>Posunková – z gest</a:t>
            </a:r>
          </a:p>
          <a:p>
            <a:pPr lvl="1"/>
            <a:endParaRPr lang="cs-CZ" dirty="0"/>
          </a:p>
          <a:p>
            <a:r>
              <a:rPr lang="cs-CZ" dirty="0"/>
              <a:t>Monogeneze</a:t>
            </a:r>
          </a:p>
          <a:p>
            <a:r>
              <a:rPr lang="cs-CZ" dirty="0"/>
              <a:t>Polygeneze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42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86E7D-5A18-4D1E-A29E-BBEE53B62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jazyky podle šíře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07E18-3262-41DC-86EE-97315C58A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Univerzální</a:t>
            </a:r>
          </a:p>
          <a:p>
            <a:pPr lvl="1"/>
            <a:r>
              <a:rPr lang="cs-CZ" dirty="0"/>
              <a:t>Polytematické</a:t>
            </a:r>
          </a:p>
          <a:p>
            <a:r>
              <a:rPr lang="cs-CZ" dirty="0"/>
              <a:t>Speciální </a:t>
            </a:r>
          </a:p>
          <a:p>
            <a:pPr lvl="1"/>
            <a:r>
              <a:rPr lang="cs-CZ" dirty="0"/>
              <a:t>Oborové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0907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57F0E-C174-4984-A169-F8598D9F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26980-606A-478B-9C9C-1A57373CA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</a:t>
            </a:r>
            <a:r>
              <a:rPr lang="cs-CZ" dirty="0"/>
              <a:t>-koordinované (MDT, DDC, LCC)</a:t>
            </a:r>
          </a:p>
          <a:p>
            <a:r>
              <a:rPr lang="cs-CZ" dirty="0"/>
              <a:t>Post-koordinované (</a:t>
            </a:r>
            <a:r>
              <a:rPr lang="cs-CZ" dirty="0" err="1"/>
              <a:t>Ranganathan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Enumerativní – MDT, DDC, LCC </a:t>
            </a:r>
          </a:p>
          <a:p>
            <a:r>
              <a:rPr lang="cs-CZ" dirty="0"/>
              <a:t>Fasetové (analyticko-syntetické, </a:t>
            </a:r>
            <a:r>
              <a:rPr lang="cs-CZ" dirty="0" err="1"/>
              <a:t>Ranganathan</a:t>
            </a:r>
            <a:r>
              <a:rPr lang="cs-CZ" dirty="0"/>
              <a:t>, 44 faset – žánr + PMEST)</a:t>
            </a:r>
          </a:p>
        </p:txBody>
      </p:sp>
    </p:spTree>
    <p:extLst>
      <p:ext uri="{BB962C8B-B14F-4D97-AF65-F5344CB8AC3E}">
        <p14:creationId xmlns:p14="http://schemas.microsoft.com/office/powerpoint/2010/main" val="4055597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7FE24-6463-4976-9AD6-FA857E4DB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ECCC4-2DCE-4867-B14D-4642FE368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Klíčová slova </a:t>
            </a:r>
            <a:r>
              <a:rPr lang="cs-CZ" dirty="0"/>
              <a:t>– užívají slov z dokumentů, rejstříky KWIC a KWOC</a:t>
            </a:r>
          </a:p>
          <a:p>
            <a:r>
              <a:rPr lang="cs-CZ" b="1" dirty="0"/>
              <a:t>Předmětová hesla </a:t>
            </a:r>
            <a:r>
              <a:rPr lang="cs-CZ" dirty="0"/>
              <a:t>– jednoduché pořádací znaky, složky – heslo, </a:t>
            </a:r>
            <a:r>
              <a:rPr lang="cs-CZ" dirty="0" err="1"/>
              <a:t>podheslo</a:t>
            </a:r>
            <a:r>
              <a:rPr lang="cs-CZ" dirty="0"/>
              <a:t>, doplněk, obvykle </a:t>
            </a:r>
            <a:r>
              <a:rPr lang="cs-CZ" dirty="0" err="1"/>
              <a:t>pre</a:t>
            </a:r>
            <a:r>
              <a:rPr lang="cs-CZ" dirty="0"/>
              <a:t>-koordinované</a:t>
            </a:r>
          </a:p>
          <a:p>
            <a:r>
              <a:rPr lang="cs-CZ" b="1" dirty="0"/>
              <a:t>Deskriptorové selekční jazyky  </a:t>
            </a:r>
            <a:r>
              <a:rPr lang="cs-CZ" dirty="0"/>
              <a:t>- význam a struktura jednotek specificky vymezena, post-koordinovaný jazyk, deskriptory, </a:t>
            </a:r>
            <a:r>
              <a:rPr lang="cs-CZ" dirty="0" err="1"/>
              <a:t>unitermy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001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6DBE7-3CE6-437A-ABB1-BCEEAA4F6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Předmětová hesla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D8644C8-642B-43BC-8C0B-DD0B4B055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8194" y="1212977"/>
            <a:ext cx="5250180" cy="5279898"/>
          </a:xfrm>
        </p:spPr>
      </p:pic>
    </p:spTree>
    <p:extLst>
      <p:ext uri="{BB962C8B-B14F-4D97-AF65-F5344CB8AC3E}">
        <p14:creationId xmlns:p14="http://schemas.microsoft.com/office/powerpoint/2010/main" val="2090513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278CC-5FD4-46DB-BC0E-FD2F428A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Deskriptorové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75ECB-3318-40AD-A07E-B6C97637C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Uniterm</a:t>
            </a:r>
            <a:r>
              <a:rPr lang="cs-CZ" b="1" dirty="0"/>
              <a:t> </a:t>
            </a:r>
            <a:r>
              <a:rPr lang="cs-CZ" dirty="0"/>
              <a:t>- „nejmenší významový prvek selekčního jazyka použitý k vyjádření specifického pojmu v rámci systému koordinovaného indexování“ – většinou jednoslovné, odstraňuje homonymii a synonymii, není hierarchie</a:t>
            </a:r>
          </a:p>
          <a:p>
            <a:r>
              <a:rPr lang="cs-CZ" b="1" dirty="0"/>
              <a:t>Deskriptory</a:t>
            </a:r>
            <a:r>
              <a:rPr lang="cs-CZ" dirty="0"/>
              <a:t> – Tezaurus - „slovník řízeného selekčního jazyka uspořádaný tak, že explicitně zachycuje apriorní vztahy mezi pojmy“ (SY, BT, NT, RT)</a:t>
            </a:r>
          </a:p>
          <a:p>
            <a:pPr lvl="1"/>
            <a:r>
              <a:rPr lang="cs-CZ" dirty="0"/>
              <a:t>Tezaury – univerzální, speciální, polytematické, oborové, jednojazyčné, vícejazyčné</a:t>
            </a:r>
          </a:p>
        </p:txBody>
      </p:sp>
    </p:spTree>
    <p:extLst>
      <p:ext uri="{BB962C8B-B14F-4D97-AF65-F5344CB8AC3E}">
        <p14:creationId xmlns:p14="http://schemas.microsoft.com/office/powerpoint/2010/main" val="271244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04FCB-3669-4988-9ED9-A7FC5B19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jazykového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8B3FD-541A-4A57-9389-F3BCD382B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Znak musí být smysly vnímatelný a tedy sdělitelný v procesu komunikace.</a:t>
            </a:r>
          </a:p>
          <a:p>
            <a:r>
              <a:rPr lang="cs-CZ" dirty="0"/>
              <a:t>Znak je vzhledem ke svému designátu </a:t>
            </a:r>
            <a:r>
              <a:rPr lang="cs-CZ" dirty="0" err="1"/>
              <a:t>arbitrérní</a:t>
            </a:r>
            <a:r>
              <a:rPr lang="cs-CZ" dirty="0"/>
              <a:t>, je na něm nezávislý, jen na subjektu závisí, jaký znak zvolí pro označení nějaké entity.</a:t>
            </a:r>
          </a:p>
          <a:p>
            <a:r>
              <a:rPr lang="cs-CZ" dirty="0"/>
              <a:t>Znak je závazný vzhledem ke společenství, které daný znakový systém užívá, jinak by vněm nebyla možná komunikace.</a:t>
            </a:r>
          </a:p>
          <a:p>
            <a:r>
              <a:rPr lang="cs-CZ" dirty="0"/>
              <a:t>Znak je závazný vzhledem k systému, do kterého náleží.</a:t>
            </a:r>
          </a:p>
        </p:txBody>
      </p:sp>
    </p:spTree>
    <p:extLst>
      <p:ext uri="{BB962C8B-B14F-4D97-AF65-F5344CB8AC3E}">
        <p14:creationId xmlns:p14="http://schemas.microsoft.com/office/powerpoint/2010/main" val="211690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247CC-4516-480D-989A-FCA171A2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Osy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9482AA-BA44-4CD9-9711-09088AF37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Paradigmatická – jazyk jako systém, osa výběru</a:t>
            </a:r>
          </a:p>
          <a:p>
            <a:r>
              <a:rPr lang="cs-CZ" dirty="0"/>
              <a:t>Syntagmatická – promluva, osa kombinace</a:t>
            </a:r>
          </a:p>
        </p:txBody>
      </p:sp>
    </p:spTree>
    <p:extLst>
      <p:ext uri="{BB962C8B-B14F-4D97-AF65-F5344CB8AC3E}">
        <p14:creationId xmlns:p14="http://schemas.microsoft.com/office/powerpoint/2010/main" val="203587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D2CCD-6982-448E-AD17-2FC8A0EB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3410B-8D02-466C-ABC6-DABC1F40E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Přirozený – „jazyk, který se vyvíjí a jehož pravidla vyplývají z úzu, takže nemusejí být formálně stanovena“ (ČSN ISO 5127-1/1.1.1-02)</a:t>
            </a:r>
          </a:p>
          <a:p>
            <a:r>
              <a:rPr lang="cs-CZ" dirty="0"/>
              <a:t>Umělý - „jazyk vytvořený nebo řízený pomocí souboru předem stanovených pravidel“ (ČSN ISO 5127-1/1.1.1-03)</a:t>
            </a:r>
          </a:p>
        </p:txBody>
      </p:sp>
    </p:spTree>
    <p:extLst>
      <p:ext uri="{BB962C8B-B14F-4D97-AF65-F5344CB8AC3E}">
        <p14:creationId xmlns:p14="http://schemas.microsoft.com/office/powerpoint/2010/main" val="415089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3A074-B953-42F1-BF90-133024D66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přirozeného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26EAEF-7DFB-4DAA-A184-D2E091023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Jazykové znaky lze rozložit na zvukové prvky, které jako znaky samy nemohou fungovat (</a:t>
            </a:r>
            <a:r>
              <a:rPr lang="cs-CZ" dirty="0" err="1"/>
              <a:t>subznaky</a:t>
            </a:r>
            <a:r>
              <a:rPr lang="cs-CZ" dirty="0"/>
              <a:t>), ale jejichž kombinací vzniká znak.</a:t>
            </a:r>
          </a:p>
          <a:p>
            <a:r>
              <a:rPr lang="cs-CZ" dirty="0"/>
              <a:t>Jazykové znaky je možné spojovat ve větší celky. </a:t>
            </a:r>
            <a:r>
              <a:rPr lang="cs-CZ" dirty="0" err="1"/>
              <a:t>Subznaků</a:t>
            </a:r>
            <a:r>
              <a:rPr lang="cs-CZ" dirty="0"/>
              <a:t>, které nenesou význam, je velice málo (13 - 80). Elementárních znaků, které jsou složené ze </a:t>
            </a:r>
            <a:r>
              <a:rPr lang="cs-CZ" dirty="0" err="1"/>
              <a:t>subznaků</a:t>
            </a:r>
            <a:r>
              <a:rPr lang="cs-CZ" dirty="0"/>
              <a:t>, je poměrně mnoho, ale jejich počet je přece jen omezený. Z nich je však možné skládat nekonečné množství různých výpovědí (</a:t>
            </a:r>
            <a:r>
              <a:rPr lang="cs-CZ" dirty="0" err="1"/>
              <a:t>superznaků</a:t>
            </a:r>
            <a:r>
              <a:rPr lang="cs-CZ" dirty="0"/>
              <a:t>).</a:t>
            </a:r>
          </a:p>
          <a:p>
            <a:r>
              <a:rPr lang="cs-CZ" dirty="0" err="1"/>
              <a:t>Arbitrérnost</a:t>
            </a:r>
            <a:r>
              <a:rPr lang="cs-CZ" dirty="0"/>
              <a:t> (libovolnost) znaků je v případě jazyka omezená. V řeči se objevují slova zvukomalebná (ikonicita) nebo je forma znaku motivována přímo vztahem k jiným znakům.</a:t>
            </a:r>
          </a:p>
          <a:p>
            <a:r>
              <a:rPr lang="cs-CZ" dirty="0"/>
              <a:t>Jelikož je jazyk základním nástrojem k uchopování světa, s narůstajícím poznáním některé znaky přibývají a jiné mizí – jazyk je tedy otevřeným znakovým systémem.</a:t>
            </a:r>
          </a:p>
        </p:txBody>
      </p:sp>
    </p:spTree>
    <p:extLst>
      <p:ext uri="{BB962C8B-B14F-4D97-AF65-F5344CB8AC3E}">
        <p14:creationId xmlns:p14="http://schemas.microsoft.com/office/powerpoint/2010/main" val="188253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A62AA-7A00-491B-AA03-2BC74D44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PJ x SJ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4389D5F-C645-41D7-A04E-C0C129EAE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5732" y="2156942"/>
            <a:ext cx="8860536" cy="4526280"/>
          </a:xfrm>
        </p:spPr>
      </p:pic>
    </p:spTree>
    <p:extLst>
      <p:ext uri="{BB962C8B-B14F-4D97-AF65-F5344CB8AC3E}">
        <p14:creationId xmlns:p14="http://schemas.microsoft.com/office/powerpoint/2010/main" val="75822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4ED76-D37C-4811-9BF2-18F51AA93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PJ x SJ - pokračování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7E39277-0B12-4135-AEC8-7F35A9DBDD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5632" y="2134270"/>
            <a:ext cx="8499348" cy="3868293"/>
          </a:xfrm>
        </p:spPr>
      </p:pic>
    </p:spTree>
    <p:extLst>
      <p:ext uri="{BB962C8B-B14F-4D97-AF65-F5344CB8AC3E}">
        <p14:creationId xmlns:p14="http://schemas.microsoft.com/office/powerpoint/2010/main" val="5021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24261-1976-4D6F-BD58-42DE322D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184DEE-B1AF-4FDD-8A09-A68858266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Lexikum – slovní jednotka</a:t>
            </a:r>
          </a:p>
          <a:p>
            <a:r>
              <a:rPr lang="cs-CZ" dirty="0"/>
              <a:t>Lexikální jednotka – minimální posloupnost znaků, která nese význam</a:t>
            </a:r>
          </a:p>
        </p:txBody>
      </p:sp>
    </p:spTree>
    <p:extLst>
      <p:ext uri="{BB962C8B-B14F-4D97-AF65-F5344CB8AC3E}">
        <p14:creationId xmlns:p14="http://schemas.microsoft.com/office/powerpoint/2010/main" val="35195464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1105</Words>
  <Application>Microsoft Office PowerPoint</Application>
  <PresentationFormat>Širokoúhlá obrazovka</PresentationFormat>
  <Paragraphs>123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Organizace znalostí X.</vt:lpstr>
      <vt:lpstr>Jazyk</vt:lpstr>
      <vt:lpstr>Vlastnosti jazykového systému</vt:lpstr>
      <vt:lpstr>Osy jazyka</vt:lpstr>
      <vt:lpstr>Druhy jazyka</vt:lpstr>
      <vt:lpstr>Vlastnosti přirozeného jazyka</vt:lpstr>
      <vt:lpstr>Srovnání PJ x SJ</vt:lpstr>
      <vt:lpstr>Srovnání PJ x SJ - pokračování</vt:lpstr>
      <vt:lpstr>Terminologie</vt:lpstr>
      <vt:lpstr>Selekční jazyky</vt:lpstr>
      <vt:lpstr>Systematické selekční jazyky</vt:lpstr>
      <vt:lpstr>Notace</vt:lpstr>
      <vt:lpstr>Předmětové selekční jazyky</vt:lpstr>
      <vt:lpstr>Jazykové jevy</vt:lpstr>
      <vt:lpstr>Vztahy v selekčních jazycích</vt:lpstr>
      <vt:lpstr>Procesy pořádání informací</vt:lpstr>
      <vt:lpstr>Pořádání</vt:lpstr>
      <vt:lpstr>Informační jazyk</vt:lpstr>
      <vt:lpstr>Věcné selekční jazyky</vt:lpstr>
      <vt:lpstr>Selekční jazyky podle šíře</vt:lpstr>
      <vt:lpstr>Systematické selekční jazyky</vt:lpstr>
      <vt:lpstr>Předmětové selekční jazyky</vt:lpstr>
      <vt:lpstr>Předmětová hesla</vt:lpstr>
      <vt:lpstr>Deskriptorové selekční jazyky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55</cp:revision>
  <dcterms:created xsi:type="dcterms:W3CDTF">2017-09-18T08:06:43Z</dcterms:created>
  <dcterms:modified xsi:type="dcterms:W3CDTF">2020-12-11T10:13:00Z</dcterms:modified>
</cp:coreProperties>
</file>