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3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1/8/2021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1/8/2021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.cas.cz/katalogy/predmetovy-katalo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XII.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8. 1. 2021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DD02E-E3AF-4C17-A5C3-25FAB42BE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08414-CE7C-4280-B2A4-CB3CB6C0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prekoordinované</a:t>
            </a:r>
            <a:r>
              <a:rPr lang="cs-CZ" dirty="0"/>
              <a:t> PSJ - předmětová hesla (jazyk předmětových hesel, PSJ typu předmětových hesel) </a:t>
            </a:r>
          </a:p>
          <a:p>
            <a:r>
              <a:rPr lang="cs-CZ" dirty="0" err="1"/>
              <a:t>postkoordinované</a:t>
            </a:r>
            <a:r>
              <a:rPr lang="cs-CZ" dirty="0"/>
              <a:t> PSJ - deskriptorové SJ (PSJ deskriptorového typu), volně tvořená klíčová slova, PSJ založené na použití slov z názvu dokumentů - permutované (rotované) rejstříky (KWIC, KWOC)</a:t>
            </a:r>
          </a:p>
        </p:txBody>
      </p:sp>
    </p:spTree>
    <p:extLst>
      <p:ext uri="{BB962C8B-B14F-4D97-AF65-F5344CB8AC3E}">
        <p14:creationId xmlns:p14="http://schemas.microsoft.com/office/powerpoint/2010/main" val="589720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BAD35-DE43-43F9-9223-2EC72770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Předmětová hesla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ED07D4-A5DB-4FCE-A02C-10717235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Jazyk předmětových hesel představuje nástroj, ve kterém je téma dokumentu vyjádřeno sestavou lexikálních jednotek podle předem stanovených syntagmatických a syntaktických pravidel už v průběhu indexování. (Balíková, 2001) </a:t>
            </a:r>
          </a:p>
          <a:p>
            <a:r>
              <a:rPr lang="cs-CZ" dirty="0"/>
              <a:t>použití – předmětová hesla jako prvky řazení v předmětových katalozích a kartotékách </a:t>
            </a:r>
            <a:r>
              <a:rPr lang="cs-CZ" dirty="0">
                <a:hlinkClick r:id="rId2"/>
              </a:rPr>
              <a:t>http://www.lib.cas.cz/katalogy/predmetovy-katalog/</a:t>
            </a:r>
            <a:r>
              <a:rPr lang="cs-CZ" dirty="0"/>
              <a:t> </a:t>
            </a:r>
          </a:p>
          <a:p>
            <a:r>
              <a:rPr lang="cs-CZ" dirty="0"/>
              <a:t>použití v online prostředí - modifikace pravidel</a:t>
            </a:r>
          </a:p>
        </p:txBody>
      </p:sp>
    </p:spTree>
    <p:extLst>
      <p:ext uri="{BB962C8B-B14F-4D97-AF65-F5344CB8AC3E}">
        <p14:creationId xmlns:p14="http://schemas.microsoft.com/office/powerpoint/2010/main" val="92989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AF863-E101-42D9-8348-4D5A3B0C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CC260-A2D8-4587-A36F-2F48FD358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Pořádací znak - předmětové heslo (PH) - Předmětové heslo je jednoslovné nebo víceslovné formálně upravené vyjádření obsahu (resp. tematiky), popř. i charakteristiky formy dokumentu. - předmětový prvek </a:t>
            </a:r>
          </a:p>
          <a:p>
            <a:r>
              <a:rPr lang="cs-CZ" dirty="0"/>
              <a:t>Předmětové heslo se skládá z jednoho nebo několika předmětových prvků - jednočlenné či vícečlenné PH (řetězec PH) </a:t>
            </a:r>
          </a:p>
          <a:p>
            <a:r>
              <a:rPr lang="cs-CZ" dirty="0"/>
              <a:t>ČSN 01 0188 Tvorba předmětových hesel</a:t>
            </a:r>
          </a:p>
        </p:txBody>
      </p:sp>
    </p:spTree>
    <p:extLst>
      <p:ext uri="{BB962C8B-B14F-4D97-AF65-F5344CB8AC3E}">
        <p14:creationId xmlns:p14="http://schemas.microsoft.com/office/powerpoint/2010/main" val="312096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6CF6C-49A5-43EB-A34D-F306A150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62D64-0EE4-4529-A353-FAB1ADB6A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Heslo</a:t>
            </a:r>
            <a:r>
              <a:rPr lang="cs-CZ" dirty="0"/>
              <a:t> (ev. doplněk hesla) - 1. </a:t>
            </a:r>
            <a:r>
              <a:rPr lang="cs-CZ" b="1" dirty="0" err="1"/>
              <a:t>podheslo</a:t>
            </a:r>
            <a:r>
              <a:rPr lang="cs-CZ" dirty="0"/>
              <a:t> (ev. doplněk</a:t>
            </a:r>
          </a:p>
          <a:p>
            <a:r>
              <a:rPr lang="cs-CZ" dirty="0" err="1"/>
              <a:t>podhesla</a:t>
            </a:r>
            <a:r>
              <a:rPr lang="cs-CZ" dirty="0"/>
              <a:t>) - 2. </a:t>
            </a:r>
            <a:r>
              <a:rPr lang="cs-CZ" b="1" dirty="0" err="1"/>
              <a:t>podheslo</a:t>
            </a:r>
            <a:r>
              <a:rPr lang="cs-CZ" dirty="0"/>
              <a:t> (ev. doplněk hesla) - n. </a:t>
            </a:r>
            <a:r>
              <a:rPr lang="cs-CZ" b="1" dirty="0" err="1"/>
              <a:t>podheslo</a:t>
            </a:r>
            <a:r>
              <a:rPr lang="cs-CZ" dirty="0"/>
              <a:t> (ev. doplněk </a:t>
            </a:r>
            <a:r>
              <a:rPr lang="cs-CZ" dirty="0" err="1"/>
              <a:t>podhesla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Letadla - podvozky - příručky</a:t>
            </a:r>
          </a:p>
          <a:p>
            <a:r>
              <a:rPr lang="cs-CZ" dirty="0"/>
              <a:t>Cukrovka (řepa) - cukernatost</a:t>
            </a:r>
          </a:p>
          <a:p>
            <a:r>
              <a:rPr lang="cs-CZ" dirty="0"/>
              <a:t>Francie – Prusko – války – r. 1870-1871</a:t>
            </a:r>
          </a:p>
          <a:p>
            <a:endParaRPr lang="cs-CZ" dirty="0"/>
          </a:p>
          <a:p>
            <a:r>
              <a:rPr lang="cs-CZ" b="1" dirty="0"/>
              <a:t>Heslo</a:t>
            </a:r>
            <a:r>
              <a:rPr lang="cs-CZ" dirty="0"/>
              <a:t> - Vyjadřuje se jím pojem, který má pro obsahovou charakteristiku dokumentu rozhodující význam - hlavní téma.</a:t>
            </a:r>
          </a:p>
          <a:p>
            <a:r>
              <a:rPr lang="cs-CZ" b="1" dirty="0" err="1"/>
              <a:t>Podheslo</a:t>
            </a:r>
            <a:r>
              <a:rPr lang="cs-CZ" dirty="0"/>
              <a:t> upřesňuje heslo obsahově a podle potřeby i formálně.</a:t>
            </a:r>
          </a:p>
          <a:p>
            <a:r>
              <a:rPr lang="cs-CZ" b="1" dirty="0"/>
              <a:t>Doplňky</a:t>
            </a:r>
            <a:r>
              <a:rPr lang="cs-CZ" dirty="0"/>
              <a:t> hesla n. </a:t>
            </a:r>
            <a:r>
              <a:rPr lang="cs-CZ" dirty="0" err="1"/>
              <a:t>podhesla</a:t>
            </a:r>
            <a:r>
              <a:rPr lang="cs-CZ" dirty="0"/>
              <a:t> vysvětlují stejně znějící, významově však odlišné prvky předmětového hesla.</a:t>
            </a:r>
          </a:p>
        </p:txBody>
      </p:sp>
    </p:spTree>
    <p:extLst>
      <p:ext uri="{BB962C8B-B14F-4D97-AF65-F5344CB8AC3E}">
        <p14:creationId xmlns:p14="http://schemas.microsoft.com/office/powerpoint/2010/main" val="187622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D480-33A4-4857-B042-3D540985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4354F-2F82-4866-A433-04D0539FF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Předmětový heslář - Seznam prvků předmětových hesel užitých při zpracování konkrétního předmětového katalogu či předmětové kartotéky (Pinkas, s. 95).</a:t>
            </a:r>
          </a:p>
          <a:p>
            <a:r>
              <a:rPr lang="cs-CZ" dirty="0"/>
              <a:t>Nejen seznam prvků, ale též celých řetězců předmětových hesel.</a:t>
            </a:r>
          </a:p>
          <a:p>
            <a:r>
              <a:rPr lang="cs-CZ" dirty="0"/>
              <a:t>Struktura: částečná hierarchie</a:t>
            </a:r>
          </a:p>
          <a:p>
            <a:pPr lvl="1"/>
            <a:r>
              <a:rPr lang="cs-CZ" dirty="0" err="1"/>
              <a:t>přidružovací</a:t>
            </a:r>
            <a:r>
              <a:rPr lang="cs-CZ" dirty="0"/>
              <a:t> odkazy (viz též) - klasifikace viz též</a:t>
            </a:r>
          </a:p>
          <a:p>
            <a:pPr marL="457200" lvl="1" indent="0">
              <a:buNone/>
            </a:pPr>
            <a:r>
              <a:rPr lang="cs-CZ" dirty="0"/>
              <a:t>indexace</a:t>
            </a:r>
          </a:p>
          <a:p>
            <a:pPr lvl="1"/>
            <a:r>
              <a:rPr lang="cs-CZ" dirty="0"/>
              <a:t>vylučovací odkazy (viz) - např. klasifikace viz kategorizace</a:t>
            </a:r>
          </a:p>
        </p:txBody>
      </p:sp>
    </p:spTree>
    <p:extLst>
      <p:ext uri="{BB962C8B-B14F-4D97-AF65-F5344CB8AC3E}">
        <p14:creationId xmlns:p14="http://schemas.microsoft.com/office/powerpoint/2010/main" val="350513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C2487C-F9C4-4E1D-9630-0120CBC8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F6BD52-F66C-4118-8D88-58F017391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Syntaktická pravidla - uspořádání prvků předmětového hesla/kombinace prvků předmětového hesla</a:t>
            </a:r>
          </a:p>
          <a:p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0358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3B4E6-E096-4272-B4BD-EF144C40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Výhody/nevýhody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8A0240-13A6-41CB-9459-93702CE1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Výhody</a:t>
            </a:r>
          </a:p>
          <a:p>
            <a:pPr lvl="1"/>
            <a:r>
              <a:rPr lang="cs-CZ" dirty="0"/>
              <a:t>detailní vyjádření předmětu dokumentu</a:t>
            </a:r>
          </a:p>
          <a:p>
            <a:pPr lvl="1"/>
            <a:r>
              <a:rPr lang="cs-CZ" dirty="0"/>
              <a:t>odpovídající specifičnost</a:t>
            </a:r>
          </a:p>
          <a:p>
            <a:pPr lvl="1"/>
            <a:r>
              <a:rPr lang="cs-CZ" dirty="0"/>
              <a:t>maximální informační hodnota řetězce předmětového hesla</a:t>
            </a:r>
          </a:p>
          <a:p>
            <a:pPr lvl="1"/>
            <a:r>
              <a:rPr lang="cs-CZ" dirty="0"/>
              <a:t>efektivní servis pro uživatele v tradičním prostředí</a:t>
            </a:r>
          </a:p>
          <a:p>
            <a:endParaRPr lang="cs-CZ" dirty="0"/>
          </a:p>
          <a:p>
            <a:r>
              <a:rPr lang="cs-CZ" b="1" dirty="0"/>
              <a:t>Nevýhody</a:t>
            </a:r>
          </a:p>
          <a:p>
            <a:pPr lvl="1"/>
            <a:r>
              <a:rPr lang="cs-CZ" dirty="0"/>
              <a:t> rozklad víceslovných lexikálních jednotek (např. výkon vazby:</a:t>
            </a:r>
          </a:p>
          <a:p>
            <a:pPr lvl="1"/>
            <a:r>
              <a:rPr lang="cs-CZ" dirty="0"/>
              <a:t>vazba - výkon)</a:t>
            </a:r>
          </a:p>
          <a:p>
            <a:pPr lvl="1"/>
            <a:r>
              <a:rPr lang="cs-CZ" dirty="0"/>
              <a:t>délka řetězce předmětového hesla</a:t>
            </a:r>
          </a:p>
          <a:p>
            <a:pPr lvl="1"/>
            <a:r>
              <a:rPr lang="cs-CZ" dirty="0"/>
              <a:t>princip </a:t>
            </a:r>
            <a:r>
              <a:rPr lang="cs-CZ" dirty="0" err="1"/>
              <a:t>prekoordinace</a:t>
            </a:r>
            <a:r>
              <a:rPr lang="cs-CZ" dirty="0"/>
              <a:t> uplatněný v syntaktické rovině, a z toho</a:t>
            </a:r>
          </a:p>
          <a:p>
            <a:pPr marL="457200" lvl="1" indent="0">
              <a:buNone/>
            </a:pPr>
            <a:r>
              <a:rPr lang="cs-CZ" dirty="0"/>
              <a:t>pramenící:</a:t>
            </a:r>
          </a:p>
          <a:p>
            <a:pPr lvl="2"/>
            <a:r>
              <a:rPr lang="cs-CZ" dirty="0"/>
              <a:t>komplikovaná pravidla aplikační syntaxe</a:t>
            </a:r>
          </a:p>
          <a:p>
            <a:pPr lvl="2"/>
            <a:r>
              <a:rPr lang="cs-CZ" dirty="0" err="1"/>
              <a:t>redundantnost</a:t>
            </a:r>
            <a:r>
              <a:rPr lang="cs-CZ" dirty="0"/>
              <a:t> informací v bibliografickém záznamu</a:t>
            </a:r>
          </a:p>
          <a:p>
            <a:pPr lvl="2"/>
            <a:r>
              <a:rPr lang="cs-CZ" dirty="0"/>
              <a:t>rozsáhlost autoritního souboru</a:t>
            </a:r>
          </a:p>
          <a:p>
            <a:pPr lvl="2"/>
            <a:r>
              <a:rPr lang="cs-CZ" dirty="0"/>
              <a:t>komplikovaná údržba </a:t>
            </a:r>
          </a:p>
        </p:txBody>
      </p:sp>
    </p:spTree>
    <p:extLst>
      <p:ext uri="{BB962C8B-B14F-4D97-AF65-F5344CB8AC3E}">
        <p14:creationId xmlns:p14="http://schemas.microsoft.com/office/powerpoint/2010/main" val="3789793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6CD89-8DC1-4776-81E8-7904DFBC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5C493-BA7E-4521-AF48-F50AC5282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Headings</a:t>
            </a:r>
            <a:r>
              <a:rPr lang="cs-CZ" dirty="0"/>
              <a:t> (LCSH)</a:t>
            </a:r>
          </a:p>
          <a:p>
            <a:r>
              <a:rPr lang="cs-CZ" dirty="0"/>
              <a:t>nejrozšířenější univerzální PSJ pro využití v lístkových a online katalozích http://authorities.loc.gov/</a:t>
            </a:r>
          </a:p>
          <a:p>
            <a:endParaRPr lang="cs-CZ" dirty="0"/>
          </a:p>
          <a:p>
            <a:r>
              <a:rPr lang="cs-CZ" dirty="0"/>
              <a:t>LISTA </a:t>
            </a:r>
            <a:r>
              <a:rPr lang="cs-CZ" dirty="0" err="1"/>
              <a:t>with</a:t>
            </a:r>
            <a:r>
              <a:rPr lang="cs-CZ" dirty="0"/>
              <a:t> Fulltext</a:t>
            </a:r>
          </a:p>
        </p:txBody>
      </p:sp>
    </p:spTree>
    <p:extLst>
      <p:ext uri="{BB962C8B-B14F-4D97-AF65-F5344CB8AC3E}">
        <p14:creationId xmlns:p14="http://schemas.microsoft.com/office/powerpoint/2010/main" val="3757220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90045-0867-46A1-936C-49296020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Deskriptorový selekční jazyk (DSJ)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7DD3C-1758-4E34-B98B-9A087F8CA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DSJ (výklad z TDKIV) - </a:t>
            </a:r>
            <a:r>
              <a:rPr lang="cs-CZ" dirty="0" err="1"/>
              <a:t>Postkoordinovaný</a:t>
            </a:r>
            <a:r>
              <a:rPr lang="cs-CZ" dirty="0"/>
              <a:t> předmětový selekční jazyk určený pro indexaci a vyhledávání prostřednictvím řízeného slovníku označovaného jako tezaurus, jehož lexikum je složeno z deskriptorů a </a:t>
            </a:r>
            <a:r>
              <a:rPr lang="cs-CZ" dirty="0" err="1"/>
              <a:t>nedeskriptorů</a:t>
            </a:r>
            <a:r>
              <a:rPr lang="cs-CZ" dirty="0"/>
              <a:t>. </a:t>
            </a:r>
          </a:p>
          <a:p>
            <a:r>
              <a:rPr lang="cs-CZ" dirty="0"/>
              <a:t>Historický vývoj od DSJ založeného na </a:t>
            </a:r>
            <a:r>
              <a:rPr lang="cs-CZ" dirty="0" err="1"/>
              <a:t>unitermech</a:t>
            </a:r>
            <a:r>
              <a:rPr lang="cs-CZ" dirty="0"/>
              <a:t> k DSJ založenému na deskriptorech (tezaurům), jejichž forma a vztahy jsou standardizovány slovníkem se speciální strukturou - tezaurem.</a:t>
            </a:r>
          </a:p>
        </p:txBody>
      </p:sp>
    </p:spTree>
    <p:extLst>
      <p:ext uri="{BB962C8B-B14F-4D97-AF65-F5344CB8AC3E}">
        <p14:creationId xmlns:p14="http://schemas.microsoft.com/office/powerpoint/2010/main" val="3008304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07733-84E7-4CF2-B974-BE77379B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Thesaurus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F9BE4-60CE-4DCA-A0A4-89C5E350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Řízený a měnitelný slovník </a:t>
            </a:r>
            <a:r>
              <a:rPr lang="cs-CZ" dirty="0"/>
              <a:t>deskriptorového selekčního jazyka uspořádaný tak, že explicitně zachycuje apriorní (paradigmatické) vztahy mezi lexikálními jednotkami. (výklad TDKIV) </a:t>
            </a:r>
          </a:p>
          <a:p>
            <a:r>
              <a:rPr lang="cs-CZ" b="1" dirty="0"/>
              <a:t>Thesaurus</a:t>
            </a:r>
            <a:r>
              <a:rPr lang="cs-CZ" dirty="0"/>
              <a:t> - slovník PSJ, formálně organizovaný takovým způsobem, aby explicitně zachycoval apriorní (paradigmatické) vztahy mezi pojmy. (</a:t>
            </a:r>
            <a:r>
              <a:rPr lang="cs-CZ" dirty="0" err="1"/>
              <a:t>Aichison</a:t>
            </a:r>
            <a:r>
              <a:rPr lang="cs-CZ" dirty="0"/>
              <a:t>, 2000, s. 1)</a:t>
            </a:r>
          </a:p>
          <a:p>
            <a:r>
              <a:rPr lang="cs-CZ" b="1" dirty="0"/>
              <a:t>paradigmatický vztah </a:t>
            </a:r>
            <a:r>
              <a:rPr lang="cs-CZ" dirty="0"/>
              <a:t>- Vztah mezi pojmy, popř. výrazy, který existuje nezávisle na větném kontextu; v řízeném slovníku bývá vyjádřen vztahy mezi lexikálními jednotkami (např. vztah synonymie, homonymie, hierarchie, asociace apod.). (výklad TDKIV)</a:t>
            </a:r>
          </a:p>
        </p:txBody>
      </p:sp>
    </p:spTree>
    <p:extLst>
      <p:ext uri="{BB962C8B-B14F-4D97-AF65-F5344CB8AC3E}">
        <p14:creationId xmlns:p14="http://schemas.microsoft.com/office/powerpoint/2010/main" val="324876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08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9E284-3CFA-4A0D-A535-73E51254B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235AC4-3230-425D-ABEC-25B33F681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lexikální jednotka (LJ) – deskriptor - preferovaný termín - LJ užívaná závazně při indexování. – </a:t>
            </a:r>
            <a:r>
              <a:rPr lang="cs-CZ" dirty="0" err="1"/>
              <a:t>nedeskriptor</a:t>
            </a:r>
            <a:r>
              <a:rPr lang="cs-CZ" dirty="0"/>
              <a:t> - nepreferovaný termín - ekvivalent nebo </a:t>
            </a:r>
            <a:r>
              <a:rPr lang="cs-CZ" dirty="0" err="1"/>
              <a:t>kvaziekvivalent</a:t>
            </a:r>
            <a:r>
              <a:rPr lang="cs-CZ" dirty="0"/>
              <a:t> preferovaného termínu </a:t>
            </a:r>
          </a:p>
          <a:p>
            <a:r>
              <a:rPr lang="cs-CZ" dirty="0"/>
              <a:t>deskriptorový odstavec (výklad z TDKIV) - Součást hlavní části tezauru zahrnující deskriptor a všechny relevantní informace uvedené v poznámkovém a odkazovém aparátu jako je definice, vysvětlující poznámka, poznámka o použití, </a:t>
            </a:r>
            <a:r>
              <a:rPr lang="cs-CZ" dirty="0" err="1"/>
              <a:t>nedeskriptory</a:t>
            </a:r>
            <a:r>
              <a:rPr lang="cs-CZ" dirty="0"/>
              <a:t>, podřazené, nadřazené a asociované deskriptory.</a:t>
            </a:r>
          </a:p>
        </p:txBody>
      </p:sp>
    </p:spTree>
    <p:extLst>
      <p:ext uri="{BB962C8B-B14F-4D97-AF65-F5344CB8AC3E}">
        <p14:creationId xmlns:p14="http://schemas.microsoft.com/office/powerpoint/2010/main" val="136949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5F633-834C-44C7-99F0-F0E1426B7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9157E-B853-484B-97FB-CCCB9BCF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konkrétní entity </a:t>
            </a:r>
          </a:p>
          <a:p>
            <a:pPr lvl="1"/>
            <a:r>
              <a:rPr lang="cs-CZ" dirty="0"/>
              <a:t>předměty, věci a jejich části (počítač, pes, lebka) </a:t>
            </a:r>
          </a:p>
          <a:p>
            <a:pPr lvl="1"/>
            <a:r>
              <a:rPr lang="cs-CZ" dirty="0"/>
              <a:t>materiály (plast, dřevo, bavlna) </a:t>
            </a:r>
          </a:p>
          <a:p>
            <a:r>
              <a:rPr lang="cs-CZ" b="1" dirty="0"/>
              <a:t>abstraktní entity </a:t>
            </a:r>
          </a:p>
          <a:p>
            <a:pPr lvl="1"/>
            <a:r>
              <a:rPr lang="cs-CZ" dirty="0"/>
              <a:t>činnosti a události (psaní, dýchání, plavání) </a:t>
            </a:r>
          </a:p>
          <a:p>
            <a:pPr lvl="1"/>
            <a:r>
              <a:rPr lang="cs-CZ" dirty="0"/>
              <a:t>abstraktní entity a vlastnosti věcí, materiálů n. činností (síla, přesnost, viskozita) </a:t>
            </a:r>
          </a:p>
          <a:p>
            <a:pPr lvl="1"/>
            <a:r>
              <a:rPr lang="cs-CZ" dirty="0"/>
              <a:t>obory n. vědní disciplíny (sociologie, psychologie, informační věda) </a:t>
            </a:r>
          </a:p>
          <a:p>
            <a:pPr lvl="1"/>
            <a:r>
              <a:rPr lang="cs-CZ" dirty="0"/>
              <a:t>měřicí jednotky (kilogram, metr, ampér) </a:t>
            </a:r>
          </a:p>
          <a:p>
            <a:r>
              <a:rPr lang="cs-CZ" b="1" dirty="0"/>
              <a:t>individuální jednotky (identifikátory) </a:t>
            </a:r>
          </a:p>
          <a:p>
            <a:pPr lvl="1"/>
            <a:r>
              <a:rPr lang="cs-CZ" dirty="0"/>
              <a:t>geografická jména, jména osob, jména organizací, jména výrobků</a:t>
            </a:r>
          </a:p>
        </p:txBody>
      </p:sp>
    </p:spTree>
    <p:extLst>
      <p:ext uri="{BB962C8B-B14F-4D97-AF65-F5344CB8AC3E}">
        <p14:creationId xmlns:p14="http://schemas.microsoft.com/office/powerpoint/2010/main" val="389859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C6014-91BA-433C-A720-B2B83C8D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93ED4-8104-4F6D-B53A-838067C9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substantivum (např. rodina) </a:t>
            </a:r>
          </a:p>
          <a:p>
            <a:r>
              <a:rPr lang="cs-CZ" dirty="0"/>
              <a:t>substantivní slovní spojení </a:t>
            </a:r>
          </a:p>
          <a:p>
            <a:r>
              <a:rPr lang="cs-CZ" dirty="0"/>
              <a:t>adjektivní např. národnostní menšina, „národnostní“ je modifikátor (adjektivum), „menšina“ je základ (substantivum) </a:t>
            </a:r>
          </a:p>
          <a:p>
            <a:r>
              <a:rPr lang="cs-CZ" dirty="0"/>
              <a:t>s předložkovou vazbou (např. kurzy pro pokročilé, školy pro nevidomé děti) </a:t>
            </a:r>
          </a:p>
          <a:p>
            <a:r>
              <a:rPr lang="cs-CZ" dirty="0"/>
              <a:t>adjektiva, příslovce, slovesa – obvykle se nezařazují, činnost – vyjádřena substantivem – výjimky - např. velmi krátkodobé financování, velmi krátké vlny (odborný termín)</a:t>
            </a:r>
          </a:p>
        </p:txBody>
      </p:sp>
    </p:spTree>
    <p:extLst>
      <p:ext uri="{BB962C8B-B14F-4D97-AF65-F5344CB8AC3E}">
        <p14:creationId xmlns:p14="http://schemas.microsoft.com/office/powerpoint/2010/main" val="3411731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C3EE6-3BE3-4F75-AA1D-1C07F8E5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7D52B-B0F7-4789-872F-5D0C1F4B3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plurál: </a:t>
            </a:r>
          </a:p>
          <a:p>
            <a:pPr lvl="1"/>
            <a:r>
              <a:rPr lang="cs-CZ" dirty="0"/>
              <a:t>počitatelná substantiva (knihy, ryby) Ale části těla singulár, pokud je v těle jedna část (ústa, hlava). </a:t>
            </a:r>
          </a:p>
          <a:p>
            <a:r>
              <a:rPr lang="cs-CZ" dirty="0"/>
              <a:t>singulár </a:t>
            </a:r>
          </a:p>
          <a:p>
            <a:pPr lvl="1"/>
            <a:r>
              <a:rPr lang="cs-CZ" dirty="0"/>
              <a:t>nepočitatelná substantiva (mouka, písek, pára) Ale třídy s více členy </a:t>
            </a:r>
            <a:r>
              <a:rPr lang="cs-CZ" dirty="0" err="1"/>
              <a:t>pl</a:t>
            </a:r>
            <a:r>
              <a:rPr lang="cs-CZ" dirty="0"/>
              <a:t>. (cukry, jedy, mouky) </a:t>
            </a:r>
          </a:p>
          <a:p>
            <a:pPr lvl="1"/>
            <a:r>
              <a:rPr lang="cs-CZ" dirty="0"/>
              <a:t>abstraktní pojmy (osobnost, vodivost, kapitalismus) Ale třídy s více členy </a:t>
            </a:r>
            <a:r>
              <a:rPr lang="cs-CZ" dirty="0" err="1"/>
              <a:t>pl</a:t>
            </a:r>
            <a:r>
              <a:rPr lang="cs-CZ" dirty="0"/>
              <a:t>. (přírodní vědy, chemické reakce) </a:t>
            </a:r>
          </a:p>
          <a:p>
            <a:r>
              <a:rPr lang="cs-CZ" dirty="0"/>
              <a:t>Vyjádření odlišných pojmů pomocí </a:t>
            </a:r>
            <a:r>
              <a:rPr lang="cs-CZ" dirty="0" err="1"/>
              <a:t>sg</a:t>
            </a:r>
            <a:r>
              <a:rPr lang="cs-CZ" dirty="0"/>
              <a:t>./</a:t>
            </a:r>
            <a:r>
              <a:rPr lang="cs-CZ" dirty="0" err="1"/>
              <a:t>pl</a:t>
            </a:r>
            <a:r>
              <a:rPr lang="cs-CZ" dirty="0"/>
              <a:t>., např. cukr (potravinářský průmysl)/cukry (chemie)</a:t>
            </a:r>
          </a:p>
          <a:p>
            <a:r>
              <a:rPr lang="cs-CZ" dirty="0"/>
              <a:t>homografy, </a:t>
            </a:r>
            <a:r>
              <a:rPr lang="cs-CZ" dirty="0" err="1"/>
              <a:t>polysémy</a:t>
            </a:r>
            <a:r>
              <a:rPr lang="cs-CZ" dirty="0"/>
              <a:t> - </a:t>
            </a:r>
            <a:r>
              <a:rPr lang="cs-CZ" dirty="0" err="1"/>
              <a:t>relátor</a:t>
            </a:r>
            <a:r>
              <a:rPr lang="cs-CZ" dirty="0"/>
              <a:t> v závorce, součástí LJ např. křídlo (ptačí končetina), křídlo (klavír)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51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33BAD-B874-4C48-AA4E-336C10D2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vztahy v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0142D4-C995-4617-8738-67795F4BD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ekvivalence </a:t>
            </a:r>
          </a:p>
          <a:p>
            <a:r>
              <a:rPr lang="cs-CZ" dirty="0"/>
              <a:t>vztah hierarchie </a:t>
            </a:r>
          </a:p>
          <a:p>
            <a:r>
              <a:rPr lang="cs-CZ" dirty="0"/>
              <a:t>vztah asociace</a:t>
            </a:r>
          </a:p>
        </p:txBody>
      </p:sp>
    </p:spTree>
    <p:extLst>
      <p:ext uri="{BB962C8B-B14F-4D97-AF65-F5344CB8AC3E}">
        <p14:creationId xmlns:p14="http://schemas.microsoft.com/office/powerpoint/2010/main" val="1266394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7D48-D941-4337-BFB7-66C8E4E1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Ekvivalence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84759-006B-4CDA-B47F-8AD691DE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vztahu ekvivalence jsou uváděny synonymní lexikální jednotky, tj. termíny, které se liší formou, ale jejichž obsah je identický (označují stejný denotát). </a:t>
            </a:r>
          </a:p>
          <a:p>
            <a:r>
              <a:rPr lang="cs-CZ" dirty="0"/>
              <a:t>např. tezaurus http://europa.eu/eurovoc/ práva žen UF ženská práva ženská práva USE práva žen </a:t>
            </a:r>
          </a:p>
          <a:p>
            <a:r>
              <a:rPr lang="cs-CZ" dirty="0"/>
              <a:t>Zkratky </a:t>
            </a:r>
            <a:r>
              <a:rPr lang="cs-CZ" dirty="0" err="1"/>
              <a:t>ekv</a:t>
            </a:r>
            <a:r>
              <a:rPr lang="cs-CZ" dirty="0"/>
              <a:t>/UF - před </a:t>
            </a:r>
            <a:r>
              <a:rPr lang="cs-CZ" dirty="0" err="1"/>
              <a:t>nepřeferovaným</a:t>
            </a:r>
            <a:r>
              <a:rPr lang="cs-CZ" dirty="0"/>
              <a:t> termínem/</a:t>
            </a:r>
            <a:r>
              <a:rPr lang="cs-CZ" dirty="0" err="1"/>
              <a:t>nedeskriptorem</a:t>
            </a:r>
            <a:r>
              <a:rPr lang="cs-CZ" dirty="0"/>
              <a:t> viz/USE - před </a:t>
            </a:r>
            <a:r>
              <a:rPr lang="cs-CZ" dirty="0" err="1"/>
              <a:t>přeferovaným</a:t>
            </a:r>
            <a:r>
              <a:rPr lang="cs-CZ" dirty="0"/>
              <a:t> termínem/deskriptorem</a:t>
            </a:r>
          </a:p>
        </p:txBody>
      </p:sp>
    </p:spTree>
    <p:extLst>
      <p:ext uri="{BB962C8B-B14F-4D97-AF65-F5344CB8AC3E}">
        <p14:creationId xmlns:p14="http://schemas.microsoft.com/office/powerpoint/2010/main" val="1490290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0357-DA62-45AF-9019-58BC4A96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Kvazisynonyma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04C74-A83D-4AE4-94B8-7362D1233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LJ, jejichž významy se všeobecně v běžném úzu považují za rozdílné - pro účely indexování se chápou jako synonyma. např. tvrdost x měkkost; anotovaný záznam x neanotovaný záznam; zákonnost x nezákonnost </a:t>
            </a:r>
          </a:p>
          <a:p>
            <a:r>
              <a:rPr lang="cs-CZ" dirty="0"/>
              <a:t>Hierarchizace vztahu ekvivalence např. HORNINY EKV </a:t>
            </a:r>
          </a:p>
          <a:p>
            <a:pPr lvl="1"/>
            <a:r>
              <a:rPr lang="cs-CZ" dirty="0"/>
              <a:t>břidlice </a:t>
            </a:r>
          </a:p>
          <a:p>
            <a:pPr lvl="1"/>
            <a:r>
              <a:rPr lang="cs-CZ" dirty="0"/>
              <a:t>čedič </a:t>
            </a:r>
          </a:p>
          <a:p>
            <a:pPr lvl="1"/>
            <a:r>
              <a:rPr lang="cs-CZ" dirty="0"/>
              <a:t>žula</a:t>
            </a:r>
          </a:p>
        </p:txBody>
      </p:sp>
    </p:spTree>
    <p:extLst>
      <p:ext uri="{BB962C8B-B14F-4D97-AF65-F5344CB8AC3E}">
        <p14:creationId xmlns:p14="http://schemas.microsoft.com/office/powerpoint/2010/main" val="780049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1BD64-E0E8-45CA-97F8-0362DB5C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3B8BB-D4FA-4B70-ABFC-3E5DD2F2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Nastává u lexikálních jednotek téhož sémantického okruhu a vyjadřuje poměr nadřazenosti a podřazenosti. </a:t>
            </a:r>
          </a:p>
          <a:p>
            <a:r>
              <a:rPr lang="cs-CZ" dirty="0"/>
              <a:t>Je vytvářen pouze u preferovaných termínů. </a:t>
            </a:r>
          </a:p>
          <a:p>
            <a:r>
              <a:rPr lang="cs-CZ" dirty="0"/>
              <a:t>Podřazená jednotka musí náležet k témuž základnímu typu pojmu jako její nadřazená lex. jednotka – věc x činnost x vlastnost. např.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FB5422-DD5F-48B9-B127-D568C72BF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781" y="4519925"/>
            <a:ext cx="75628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61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2843-503C-4846-8619-913538D7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generický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4847A-C591-40B4-9C12-F4B945B0B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Rodo-druhový vztah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2E9A5B-74F5-4D0A-8052-43D7D35F6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850" y="2857969"/>
            <a:ext cx="46005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58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E7E6F-B900-42E3-A738-2A6A63F9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partitivní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8AA8F1-B65A-4671-A469-42A49E3B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Sémantický hierarchický vztah mezi dvěma pojmy, z nichž jeden vyjadřuje celek a druhý jednu jeho část. (výklad z TDKIV) </a:t>
            </a:r>
          </a:p>
          <a:p>
            <a:r>
              <a:rPr lang="cs-CZ" dirty="0"/>
              <a:t>4 kategorie:</a:t>
            </a:r>
          </a:p>
          <a:p>
            <a:r>
              <a:rPr lang="cs-CZ" dirty="0"/>
              <a:t>tělesné systémy a orgány (př.: kostra -&gt; lebka -&gt; nadočnicové oblouky)</a:t>
            </a:r>
          </a:p>
          <a:p>
            <a:r>
              <a:rPr lang="cs-CZ" dirty="0"/>
              <a:t>geografické lokality (př.: Evropa -&gt; Rakousko -&gt; Vídeň) </a:t>
            </a:r>
          </a:p>
          <a:p>
            <a:r>
              <a:rPr lang="cs-CZ" dirty="0"/>
              <a:t>disciplíny (př.: jazykověda -&gt; obecná jazykověda -&gt; gramatika) </a:t>
            </a:r>
          </a:p>
          <a:p>
            <a:r>
              <a:rPr lang="cs-CZ" dirty="0"/>
              <a:t>hierarchické společenské struktury (př.: univerzita -&gt; fakulta -&gt; katedra -&gt; kabinet) </a:t>
            </a:r>
          </a:p>
        </p:txBody>
      </p:sp>
    </p:spTree>
    <p:extLst>
      <p:ext uri="{BB962C8B-B14F-4D97-AF65-F5344CB8AC3E}">
        <p14:creationId xmlns:p14="http://schemas.microsoft.com/office/powerpoint/2010/main" val="323515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1.bp.blogspot.com/-AxZ5GKPYT_Y/TsYyj1Tt9LI/AAAAAAAAAJI/-HgMkCyS0bA/s400/Diagram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0"/>
            <a:ext cx="55245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53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806B1-B29F-408C-BE88-8A83C7DE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Hierarchický kauzální vztah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4235B-2C58-49E8-9C4E-C25BE982F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kategorií věcí nebo událostí vyjádřenou obecným substantivem a individuálním případem dané kategorie (jednotková třída označena vlastním jménem).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179453-9197-494A-84DD-FC2986178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833" y="3842302"/>
            <a:ext cx="734377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404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84491-0AD6-4486-87D5-28D5AEDA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0B199-E0B1-4F26-9236-CA27A97C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Vazba mezi dvěma lex. jednotkami, které nejsou </a:t>
            </a:r>
          </a:p>
          <a:p>
            <a:pPr lvl="1"/>
            <a:r>
              <a:rPr lang="cs-CZ" dirty="0"/>
              <a:t>ve vztahu ekvivalence </a:t>
            </a:r>
          </a:p>
          <a:p>
            <a:pPr lvl="1"/>
            <a:r>
              <a:rPr lang="cs-CZ" dirty="0"/>
              <a:t>nejsou spolu v hierarchickém vztahu </a:t>
            </a:r>
          </a:p>
          <a:p>
            <a:r>
              <a:rPr lang="cs-CZ" dirty="0"/>
              <a:t>Použití: Lexikální jednotky jsou mentálně natolik asociovány, že je účelné vyjádřit jejich vazbu v tezauru. </a:t>
            </a:r>
          </a:p>
          <a:p>
            <a:r>
              <a:rPr lang="cs-CZ" dirty="0"/>
              <a:t>Pravidlo pro stanovení vztahu: Při indexaci jednou jednotkou je vyvolána potřeba indexace druhou </a:t>
            </a:r>
            <a:r>
              <a:rPr lang="cs-CZ" dirty="0" err="1"/>
              <a:t>asoc</a:t>
            </a:r>
            <a:r>
              <a:rPr lang="cs-CZ" dirty="0"/>
              <a:t>. jednotkou.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1692D8-1405-4787-BA33-58605AFBF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987" y="5187950"/>
            <a:ext cx="47720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42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40B35-971B-4B39-B973-96574F70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AC5B5-D87B-4B02-BCE8-7E0DD5E02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Disciplína/objekt (př.: informační věda -- informace) </a:t>
            </a:r>
          </a:p>
          <a:p>
            <a:r>
              <a:rPr lang="cs-CZ" dirty="0"/>
              <a:t>Úkon, proces/konatel, nástroj (př.: katalogizace – katalogizační pravidla) </a:t>
            </a:r>
          </a:p>
          <a:p>
            <a:r>
              <a:rPr lang="cs-CZ" dirty="0"/>
              <a:t>Činnost/výsledek (př.: katalogizace – katalogizační záznam)</a:t>
            </a:r>
          </a:p>
          <a:p>
            <a:r>
              <a:rPr lang="cs-CZ" dirty="0"/>
              <a:t>Činnost/předmět (př.: indexace -- dokument) </a:t>
            </a:r>
          </a:p>
          <a:p>
            <a:r>
              <a:rPr lang="cs-CZ" dirty="0"/>
              <a:t>Pojem/vlastnost (př.: informace -- pravdivost) </a:t>
            </a:r>
          </a:p>
          <a:p>
            <a:r>
              <a:rPr lang="cs-CZ" dirty="0"/>
              <a:t>Pojem/původ (př.: Francouzi -- Francie) </a:t>
            </a:r>
          </a:p>
          <a:p>
            <a:r>
              <a:rPr lang="cs-CZ" dirty="0"/>
              <a:t>Kauzální souvislost (př.: nemoc -- léčení) </a:t>
            </a:r>
          </a:p>
          <a:p>
            <a:r>
              <a:rPr lang="cs-CZ" dirty="0"/>
              <a:t>Věc/agens působící proti ní (př.: rostliny -- herbicidy) </a:t>
            </a:r>
          </a:p>
          <a:p>
            <a:r>
              <a:rPr lang="cs-CZ" dirty="0"/>
              <a:t>pojem/jednotka měření (př.: informace -- bit) </a:t>
            </a:r>
          </a:p>
          <a:p>
            <a:r>
              <a:rPr lang="cs-CZ" dirty="0" err="1"/>
              <a:t>synkategorematické</a:t>
            </a:r>
            <a:r>
              <a:rPr lang="cs-CZ" dirty="0"/>
              <a:t> výrazy (př.: čokoládová vejce – vejce; umělé květiny -- květiny)</a:t>
            </a:r>
          </a:p>
        </p:txBody>
      </p:sp>
    </p:spTree>
    <p:extLst>
      <p:ext uri="{BB962C8B-B14F-4D97-AF65-F5344CB8AC3E}">
        <p14:creationId xmlns:p14="http://schemas.microsoft.com/office/powerpoint/2010/main" val="2349776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7ACAB-F4DA-47EF-9290-BD2B2348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45AF5-145A-4142-8D7C-79AEE4795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- LJ mají vyjadřovat jednoduché pojmy, sousloví je třeba rozložit na jednodušší prvky, pokud rozklad nezpůsobí potíže uživateli. </a:t>
            </a:r>
          </a:p>
          <a:p>
            <a:r>
              <a:rPr lang="cs-CZ" b="1" dirty="0"/>
              <a:t>Sémantický rozklad </a:t>
            </a:r>
            <a:r>
              <a:rPr lang="cs-CZ" dirty="0"/>
              <a:t>- výraz, který vyjadřuje komplexní pojem, je převeden na jednodušší, tzv. definiční prvky. Použití této techniky se v tezaurech nedoporučuje. teploměr teplota + měření + přístroje </a:t>
            </a:r>
          </a:p>
          <a:p>
            <a:r>
              <a:rPr lang="cs-CZ" b="1" dirty="0"/>
              <a:t>Syntaktický rozklad </a:t>
            </a:r>
            <a:r>
              <a:rPr lang="cs-CZ" dirty="0"/>
              <a:t>- tato technika se uplatňuje u sousloví, tj. u výrazů, které umožňují morfologickou analýzu na dílčí složky. tibetský buddhismus Tibet + buddhismus</a:t>
            </a:r>
          </a:p>
        </p:txBody>
      </p:sp>
    </p:spTree>
    <p:extLst>
      <p:ext uri="{BB962C8B-B14F-4D97-AF65-F5344CB8AC3E}">
        <p14:creationId xmlns:p14="http://schemas.microsoft.com/office/powerpoint/2010/main" val="15810196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F210A-BD8D-4019-BBCA-B2ED8BC2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32616C-A654-433F-B7D7-D9BBC7271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Kritéria pro to, zda sousloví ponechat beze změny či sousloví rozložit na syntaktické složky. </a:t>
            </a:r>
          </a:p>
          <a:p>
            <a:r>
              <a:rPr lang="cs-CZ" dirty="0"/>
              <a:t>Je nutné rozlišit jednotlivé části sousloví z hlediska jejich rolí a vztahů: </a:t>
            </a:r>
          </a:p>
          <a:p>
            <a:r>
              <a:rPr lang="cs-CZ" dirty="0"/>
              <a:t>základ neboli řídící člen jazyky Substantivum, které vyjadřuje širší třídu věcí nebo jevů, jejímž členem je lexikální jednotka jako celek.</a:t>
            </a:r>
          </a:p>
          <a:p>
            <a:r>
              <a:rPr lang="cs-CZ" dirty="0"/>
              <a:t>modifikátor selekční Část sousloví, která odkazuje k určité charakteristice nebo rozlišujícímu znaku. Po připojení k danému základu zužuje jeho významový nebo stylistický odstín a vyjadřuje tak jednu z jeho podtříd.</a:t>
            </a:r>
          </a:p>
          <a:p>
            <a:r>
              <a:rPr lang="cs-CZ" dirty="0"/>
              <a:t>Př. Selekční jazyky, jazyky = základ, selekční = modifikátor</a:t>
            </a:r>
          </a:p>
        </p:txBody>
      </p:sp>
    </p:spTree>
    <p:extLst>
      <p:ext uri="{BB962C8B-B14F-4D97-AF65-F5344CB8AC3E}">
        <p14:creationId xmlns:p14="http://schemas.microsoft.com/office/powerpoint/2010/main" val="632932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0C8EB-22A3-477F-B1FA-37462F6E3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ponechaná beze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B7D24-655C-44EA-910D-14BA989D9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sousloví je běžné a užívané (informační zdroje, pořádání informací) </a:t>
            </a:r>
          </a:p>
          <a:p>
            <a:r>
              <a:rPr lang="cs-CZ" dirty="0"/>
              <a:t> rozklad vede ke ztrátě významu (filozofie dějin, </a:t>
            </a:r>
            <a:r>
              <a:rPr lang="cs-CZ" dirty="0" err="1"/>
              <a:t>library</a:t>
            </a:r>
            <a:r>
              <a:rPr lang="cs-CZ" dirty="0"/>
              <a:t> science) </a:t>
            </a:r>
          </a:p>
          <a:p>
            <a:r>
              <a:rPr lang="cs-CZ" dirty="0"/>
              <a:t> sousloví obsahuje vlastní jméno (</a:t>
            </a:r>
            <a:r>
              <a:rPr lang="cs-CZ" dirty="0" err="1"/>
              <a:t>Bradfordův</a:t>
            </a:r>
            <a:r>
              <a:rPr lang="cs-CZ" dirty="0"/>
              <a:t> zákon, </a:t>
            </a:r>
            <a:r>
              <a:rPr lang="cs-CZ" dirty="0" err="1"/>
              <a:t>Lotkův</a:t>
            </a:r>
            <a:r>
              <a:rPr lang="cs-CZ" dirty="0"/>
              <a:t> zákon) </a:t>
            </a:r>
          </a:p>
          <a:p>
            <a:r>
              <a:rPr lang="cs-CZ" dirty="0"/>
              <a:t> modifikátor ztratil původní význam (lehký průmysl) </a:t>
            </a:r>
          </a:p>
          <a:p>
            <a:r>
              <a:rPr lang="cs-CZ" dirty="0"/>
              <a:t>modifikátor bez přímého vztahu (stromová struktura) </a:t>
            </a:r>
          </a:p>
          <a:p>
            <a:r>
              <a:rPr lang="cs-CZ" dirty="0"/>
              <a:t>sousloví se „středním členem“(naftové motory) </a:t>
            </a:r>
          </a:p>
          <a:p>
            <a:r>
              <a:rPr lang="cs-CZ" dirty="0" err="1"/>
              <a:t>synkategorematická</a:t>
            </a:r>
            <a:r>
              <a:rPr lang="cs-CZ" dirty="0"/>
              <a:t> substantiva ( umělé květiny, čokoládová vejce, světelný rok) - Podstatná jména, která sama o sobě nevyjadřují třídu pojmů, k níž odkazují slovní spojení jako celek, ale spíše popírají členství v dané třídě.</a:t>
            </a:r>
          </a:p>
        </p:txBody>
      </p:sp>
    </p:spTree>
    <p:extLst>
      <p:ext uri="{BB962C8B-B14F-4D97-AF65-F5344CB8AC3E}">
        <p14:creationId xmlns:p14="http://schemas.microsoft.com/office/powerpoint/2010/main" val="2691939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10779-4CF3-4EB8-BEA5-4669769C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Sousloví rozdělená na syntaktické složky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EC0101F-663E-4323-8DDF-37DA94E619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878" y="1825625"/>
            <a:ext cx="7458243" cy="4351338"/>
          </a:xfrm>
        </p:spPr>
      </p:pic>
    </p:spTree>
    <p:extLst>
      <p:ext uri="{BB962C8B-B14F-4D97-AF65-F5344CB8AC3E}">
        <p14:creationId xmlns:p14="http://schemas.microsoft.com/office/powerpoint/2010/main" val="6813828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46118-862D-40B9-904C-50020A7E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lexikálních jednotek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051E7-1D9A-468E-9446-2DF688CBF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abecední uspořádání </a:t>
            </a:r>
          </a:p>
          <a:p>
            <a:r>
              <a:rPr lang="cs-CZ" dirty="0"/>
              <a:t>systematické uspořádání doplněné abecedním rejstříkem – fasetový přístup - např. Art &amp; </a:t>
            </a:r>
            <a:r>
              <a:rPr lang="cs-CZ" dirty="0" err="1"/>
              <a:t>Architecture</a:t>
            </a:r>
            <a:r>
              <a:rPr lang="cs-CZ" dirty="0"/>
              <a:t> Thesaurus (záložka </a:t>
            </a:r>
            <a:r>
              <a:rPr lang="cs-CZ" dirty="0" err="1"/>
              <a:t>Browse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AAT </a:t>
            </a:r>
            <a:r>
              <a:rPr lang="cs-CZ" dirty="0" err="1"/>
              <a:t>hierarchies</a:t>
            </a:r>
            <a:r>
              <a:rPr lang="cs-CZ" dirty="0"/>
              <a:t>) </a:t>
            </a:r>
          </a:p>
          <a:p>
            <a:r>
              <a:rPr lang="cs-CZ" dirty="0"/>
              <a:t>grafické uspořádání s abecední částí</a:t>
            </a:r>
          </a:p>
        </p:txBody>
      </p:sp>
    </p:spTree>
    <p:extLst>
      <p:ext uri="{BB962C8B-B14F-4D97-AF65-F5344CB8AC3E}">
        <p14:creationId xmlns:p14="http://schemas.microsoft.com/office/powerpoint/2010/main" val="37252586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0D52F-2EC0-4149-94D1-F1C0E24E4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aspekty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5F5E1-21DE-45F0-A379-181E5FB1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Excerpce LJ </a:t>
            </a:r>
          </a:p>
          <a:p>
            <a:pPr lvl="1"/>
            <a:r>
              <a:rPr lang="cs-CZ" dirty="0"/>
              <a:t>deduktivní metoda</a:t>
            </a:r>
          </a:p>
          <a:p>
            <a:pPr lvl="1"/>
            <a:r>
              <a:rPr lang="cs-CZ" dirty="0"/>
              <a:t> induktivní metoda </a:t>
            </a:r>
          </a:p>
          <a:p>
            <a:r>
              <a:rPr lang="cs-CZ" dirty="0"/>
              <a:t>Záznamy LJ </a:t>
            </a:r>
          </a:p>
          <a:p>
            <a:r>
              <a:rPr lang="cs-CZ" dirty="0"/>
              <a:t>Verifikace LJ </a:t>
            </a:r>
          </a:p>
          <a:p>
            <a:pPr lvl="1"/>
            <a:r>
              <a:rPr lang="cs-CZ" dirty="0"/>
              <a:t>odborné slovníky, encyklopedie </a:t>
            </a:r>
          </a:p>
          <a:p>
            <a:pPr lvl="1"/>
            <a:r>
              <a:rPr lang="cs-CZ" dirty="0"/>
              <a:t>existující tezaury </a:t>
            </a:r>
          </a:p>
          <a:p>
            <a:pPr lvl="1"/>
            <a:r>
              <a:rPr lang="cs-CZ" dirty="0"/>
              <a:t>SSJ </a:t>
            </a:r>
          </a:p>
          <a:p>
            <a:r>
              <a:rPr lang="cs-CZ" dirty="0"/>
              <a:t>Specifičnost LJ </a:t>
            </a:r>
          </a:p>
          <a:p>
            <a:r>
              <a:rPr lang="cs-CZ" dirty="0"/>
              <a:t>Doplňování a vyřazování LJ </a:t>
            </a:r>
          </a:p>
          <a:p>
            <a:r>
              <a:rPr lang="cs-CZ" dirty="0"/>
              <a:t>Využití výpočetní techniky více viz ČSN 010193, s. 45 - 47</a:t>
            </a:r>
          </a:p>
        </p:txBody>
      </p:sp>
    </p:spTree>
    <p:extLst>
      <p:ext uri="{BB962C8B-B14F-4D97-AF65-F5344CB8AC3E}">
        <p14:creationId xmlns:p14="http://schemas.microsoft.com/office/powerpoint/2010/main" val="29845064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FECBF-94A4-417D-B213-17C90A54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7137C-3C23-44FF-A359-BAB873E9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</a:t>
            </a:r>
            <a:r>
              <a:rPr lang="cs-CZ" dirty="0" err="1"/>
              <a:t>postkoordinace</a:t>
            </a:r>
            <a:r>
              <a:rPr lang="cs-CZ" dirty="0"/>
              <a:t> a z toho pramenící </a:t>
            </a:r>
          </a:p>
          <a:p>
            <a:pPr lvl="1"/>
            <a:r>
              <a:rPr lang="cs-CZ" dirty="0"/>
              <a:t>přehlednost selekčního obrazu dokumentu </a:t>
            </a:r>
          </a:p>
          <a:p>
            <a:pPr lvl="1"/>
            <a:r>
              <a:rPr lang="cs-CZ" dirty="0"/>
              <a:t>snadná tvorba hierarchických struktur </a:t>
            </a:r>
          </a:p>
          <a:p>
            <a:pPr lvl="1"/>
            <a:r>
              <a:rPr lang="cs-CZ" dirty="0"/>
              <a:t>snadná údržba </a:t>
            </a:r>
          </a:p>
          <a:p>
            <a:pPr lvl="1"/>
            <a:r>
              <a:rPr lang="cs-CZ" dirty="0"/>
              <a:t>snadná manipulace</a:t>
            </a:r>
          </a:p>
        </p:txBody>
      </p:sp>
    </p:spTree>
    <p:extLst>
      <p:ext uri="{BB962C8B-B14F-4D97-AF65-F5344CB8AC3E}">
        <p14:creationId xmlns:p14="http://schemas.microsoft.com/office/powerpoint/2010/main" val="252987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DC04A-8760-40CE-AD93-6E2EBA556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 Diagram Editor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192A3-8496-4ED3-AE83-DBAE910A8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C30558-00AA-43ED-B46D-2088DF341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825625"/>
            <a:ext cx="69342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87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92211-088A-4656-809E-A452AA08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tezauru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7B0A3-85EA-4667-AC3B-628EA3284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Rozklad víceslovných jednotek - nerespektování kompaktnosti termínu. </a:t>
            </a:r>
          </a:p>
          <a:p>
            <a:r>
              <a:rPr lang="cs-CZ" dirty="0"/>
              <a:t>Informační šum způsobený parazitním (náhodným) spojením deskriptorů a v důsledku toho: – velký ohlas irelevantních dokumentů </a:t>
            </a:r>
          </a:p>
          <a:p>
            <a:r>
              <a:rPr lang="cs-CZ" dirty="0"/>
              <a:t>Omezení pouze na tematickou část obsahové charakteristiky dokumentu: systém deskriptorů a </a:t>
            </a:r>
            <a:r>
              <a:rPr lang="cs-CZ" dirty="0" err="1"/>
              <a:t>nedeskriptorů</a:t>
            </a:r>
            <a:r>
              <a:rPr lang="cs-CZ" dirty="0"/>
              <a:t> zahrnuje pouze tematické termíny; tento nedostatek se odstraňuje připojením podpůrných souborů identifikátorů (</a:t>
            </a:r>
            <a:r>
              <a:rPr lang="cs-CZ" dirty="0" err="1"/>
              <a:t>personália</a:t>
            </a:r>
            <a:r>
              <a:rPr lang="cs-CZ" dirty="0"/>
              <a:t>, jména korporací, geografické názvy, atd.). </a:t>
            </a:r>
          </a:p>
        </p:txBody>
      </p:sp>
    </p:spTree>
    <p:extLst>
      <p:ext uri="{BB962C8B-B14F-4D97-AF65-F5344CB8AC3E}">
        <p14:creationId xmlns:p14="http://schemas.microsoft.com/office/powerpoint/2010/main" val="1603460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B77B8-28FF-434E-8372-D64A2CC6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tezaurů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CAA32-496A-4B5E-99C3-0A987866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vícejazyčné tezaury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Eurovoc</a:t>
            </a:r>
            <a:r>
              <a:rPr lang="cs-CZ" dirty="0"/>
              <a:t> http://europa.eu/eurovoc/ http://www.psp.cz/kps/knih/e_zakinf.htm </a:t>
            </a:r>
          </a:p>
          <a:p>
            <a:pPr lvl="1"/>
            <a:r>
              <a:rPr lang="cs-CZ" dirty="0" err="1"/>
              <a:t>MeSH</a:t>
            </a:r>
            <a:r>
              <a:rPr lang="cs-CZ" dirty="0"/>
              <a:t> http://www.medvik.cz/medvik/search_titles.do?source=mesh </a:t>
            </a:r>
            <a:r>
              <a:rPr lang="cs-CZ" dirty="0" err="1"/>
              <a:t>Agrovoc</a:t>
            </a:r>
            <a:r>
              <a:rPr lang="cs-CZ" dirty="0"/>
              <a:t> http://www.knihovna.uzpi.cz/ </a:t>
            </a:r>
          </a:p>
          <a:p>
            <a:pPr lvl="1"/>
            <a:r>
              <a:rPr lang="cs-CZ" dirty="0"/>
              <a:t>ČPT (EET) - Český pedagogický tezaurus http://www.npkk.cz/npkk/zakl_tez.php </a:t>
            </a:r>
          </a:p>
          <a:p>
            <a:pPr lvl="1"/>
            <a:r>
              <a:rPr lang="cs-CZ" dirty="0"/>
              <a:t>PSH - Polytematický strukturovaný heslář http://old.stk.cz/psh.html ● </a:t>
            </a:r>
          </a:p>
          <a:p>
            <a:r>
              <a:rPr lang="cs-CZ" dirty="0"/>
              <a:t>jednojazyčné české tezaury </a:t>
            </a:r>
          </a:p>
          <a:p>
            <a:pPr lvl="1"/>
            <a:r>
              <a:rPr lang="cs-CZ" dirty="0"/>
              <a:t>např. ČTT - Český teologický tezaurus http://www.etf.cuni.cz/~library/infoctt.html</a:t>
            </a:r>
          </a:p>
        </p:txBody>
      </p:sp>
    </p:spTree>
    <p:extLst>
      <p:ext uri="{BB962C8B-B14F-4D97-AF65-F5344CB8AC3E}">
        <p14:creationId xmlns:p14="http://schemas.microsoft.com/office/powerpoint/2010/main" val="356268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3A8B4-C5CC-4B26-A561-AA9C52B6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Protégé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FDA4395-EEC9-40DF-A20F-823B4FDFB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4400" y="2866542"/>
            <a:ext cx="4263200" cy="1403414"/>
          </a:xfrm>
        </p:spPr>
      </p:pic>
    </p:spTree>
    <p:extLst>
      <p:ext uri="{BB962C8B-B14F-4D97-AF65-F5344CB8AC3E}">
        <p14:creationId xmlns:p14="http://schemas.microsoft.com/office/powerpoint/2010/main" val="103867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6FF01-B661-4115-B4D1-FB0CAC89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 (PSJ)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1B70C7-7DD3-43B0-A8F0-7D909B67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používané české ekvivalenty - věcné autority, systémy heslování, předmětová pořádací soustava, verbální pořádací systémy, předmětové třídění (nevhodné označení) apod.</a:t>
            </a:r>
          </a:p>
          <a:p>
            <a:endParaRPr lang="cs-CZ" dirty="0"/>
          </a:p>
          <a:p>
            <a:r>
              <a:rPr lang="cs-CZ" dirty="0"/>
              <a:t>anglické </a:t>
            </a:r>
            <a:r>
              <a:rPr lang="cs-CZ" dirty="0" err="1"/>
              <a:t>ekv</a:t>
            </a:r>
            <a:r>
              <a:rPr lang="cs-CZ" dirty="0"/>
              <a:t>. -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, </a:t>
            </a:r>
            <a:r>
              <a:rPr lang="cs-CZ" dirty="0" err="1"/>
              <a:t>verbal</a:t>
            </a:r>
            <a:r>
              <a:rPr lang="cs-CZ" dirty="0"/>
              <a:t> </a:t>
            </a:r>
            <a:r>
              <a:rPr lang="cs-CZ" dirty="0" err="1"/>
              <a:t>indexing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, </a:t>
            </a:r>
            <a:r>
              <a:rPr lang="cs-CZ" dirty="0" err="1"/>
              <a:t>controlled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, </a:t>
            </a:r>
            <a:r>
              <a:rPr lang="cs-CZ" dirty="0" err="1"/>
              <a:t>vocabulary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tool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11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4DAD6-C5D6-4C91-9493-78EA11DA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 termínu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4E359-9DDF-48D6-94D0-0B7C3690D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Selekční jazyk založený na abecedně uspořádaném systému hesel, popř. lexikálních jednotek. </a:t>
            </a:r>
          </a:p>
          <a:p>
            <a:r>
              <a:rPr lang="cs-CZ" b="1" dirty="0"/>
              <a:t>Předmětový SJ </a:t>
            </a:r>
            <a:r>
              <a:rPr lang="cs-CZ" dirty="0"/>
              <a:t>je SJ používaný při realizaci procesu předmětového pořádání informací jako jeho výrazový a vyjadřovací prostředek. (Kovář, 1984, s. 129) </a:t>
            </a:r>
          </a:p>
          <a:p>
            <a:r>
              <a:rPr lang="cs-CZ" b="1" dirty="0"/>
              <a:t>Předmětové pořádání informací </a:t>
            </a:r>
            <a:r>
              <a:rPr lang="cs-CZ" dirty="0"/>
              <a:t>je proces, při kterém slovně vyjádřený obsah, téma či předmět dokumentu, jeho částí nebo jednotlivých v něm obsažených informací je převáděn do jednou více, jindy méně normalizovaných a formalizovaných hesel (deskriptorů), která jsou ve slovnících uspořádána abecedně. (volně podle Kovář, 1984, s. 13) </a:t>
            </a:r>
          </a:p>
          <a:p>
            <a:r>
              <a:rPr lang="cs-CZ" b="1" dirty="0" err="1"/>
              <a:t>Controlled</a:t>
            </a:r>
            <a:r>
              <a:rPr lang="cs-CZ" b="1" dirty="0"/>
              <a:t> </a:t>
            </a:r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dirty="0"/>
              <a:t>- Seznam nebo databáze věcných termínů, kdy všechny termíny nebo fráze reprezentující pojem jsou sdruženy dohromady. Preferované lexik. jednotky jsou navrženy pro užití v záznamech o dokumentech v rešeršních systémech. (volně podle Taylor, 2004, s. 361) </a:t>
            </a:r>
          </a:p>
          <a:p>
            <a:r>
              <a:rPr lang="cs-CZ" b="1" dirty="0" err="1"/>
              <a:t>Vocabulary</a:t>
            </a:r>
            <a:r>
              <a:rPr lang="cs-CZ" b="1" dirty="0"/>
              <a:t> 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dirty="0"/>
              <a:t>- Organizovaný seznam termínů nebo frází, který může být použit k indexování nebo prohledávání sbírky pomocí věcných termínů či frází. (</a:t>
            </a:r>
            <a:r>
              <a:rPr lang="cs-CZ" dirty="0" err="1"/>
              <a:t>Chowdhury</a:t>
            </a:r>
            <a:r>
              <a:rPr lang="cs-CZ" dirty="0"/>
              <a:t>, 2007, s. XVIII)</a:t>
            </a:r>
          </a:p>
        </p:txBody>
      </p:sp>
    </p:spTree>
    <p:extLst>
      <p:ext uri="{BB962C8B-B14F-4D97-AF65-F5344CB8AC3E}">
        <p14:creationId xmlns:p14="http://schemas.microsoft.com/office/powerpoint/2010/main" val="64339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CB6CC-D5CC-4B26-A5F9-8D2D983F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6D3E3A-DA91-4B24-AE28-170073FF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charakteru lexikálních jednotek se rozlišují předmětové selekční jazyky založené na použití </a:t>
            </a:r>
          </a:p>
          <a:p>
            <a:pPr lvl="1"/>
            <a:r>
              <a:rPr lang="cs-CZ" dirty="0"/>
              <a:t>klíčových slov (např. klíčová slova z názvu dokumentů, rotované rejstříky),</a:t>
            </a:r>
          </a:p>
          <a:p>
            <a:pPr lvl="1"/>
            <a:r>
              <a:rPr lang="cs-CZ" dirty="0"/>
              <a:t>předmětová hesla (jazyk předmětových hesel) </a:t>
            </a:r>
          </a:p>
          <a:p>
            <a:pPr lvl="1"/>
            <a:r>
              <a:rPr lang="cs-CZ" dirty="0"/>
              <a:t>a deskriptorové selekční jazyky.</a:t>
            </a:r>
          </a:p>
          <a:p>
            <a:endParaRPr lang="cs-CZ" dirty="0"/>
          </a:p>
          <a:p>
            <a:r>
              <a:rPr lang="cs-CZ" dirty="0"/>
              <a:t>Podle způsobu vazby znaků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prekoordinované</a:t>
            </a:r>
            <a:r>
              <a:rPr lang="cs-CZ" dirty="0"/>
              <a:t> PSJ - Vyjadřují téma dokumentu nebo dotazu souborem slov přirozeného jazyka svázaných podle pevně stanovených pravidel a dávajících smysl jen jako celek.</a:t>
            </a:r>
          </a:p>
          <a:p>
            <a:pPr lvl="1"/>
            <a:r>
              <a:rPr lang="cs-CZ" dirty="0" err="1"/>
              <a:t>postkoordinované</a:t>
            </a:r>
            <a:r>
              <a:rPr lang="cs-CZ" dirty="0"/>
              <a:t> PSJ - Téma dokumentu nebo dotazu je vyjádřeno také souborem slov přirozeného jazyka, avšak tento soubor se skládá z původně vzájemně izolovaných a samostatných slov a sousloví, která byla vybrán z řízeného slovníku. (Kovář, 1984, s. 132 - 133)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8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6ABBE-F76A-470D-9ED9-C1A7DB24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5E4DA-0E62-415A-9C64-AA4368D0C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FE86E73-9D46-470E-8D92-D70E43B4E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087" y="723900"/>
            <a:ext cx="77438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2381</Words>
  <Application>Microsoft Office PowerPoint</Application>
  <PresentationFormat>Širokoúhlá obrazovka</PresentationFormat>
  <Paragraphs>212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Motiv Office</vt:lpstr>
      <vt:lpstr>Organizace znalostí XII.</vt:lpstr>
      <vt:lpstr>Prezentace aplikace PowerPoint</vt:lpstr>
      <vt:lpstr>Prezentace aplikace PowerPoint</vt:lpstr>
      <vt:lpstr>Dia Diagram Editor</vt:lpstr>
      <vt:lpstr>Protégé</vt:lpstr>
      <vt:lpstr>Předmětové selekční jazyky (PSJ)</vt:lpstr>
      <vt:lpstr>Výklad termínu</vt:lpstr>
      <vt:lpstr>Druhy PSJ</vt:lpstr>
      <vt:lpstr>Prezentace aplikace PowerPoint</vt:lpstr>
      <vt:lpstr>Prezentace aplikace PowerPoint</vt:lpstr>
      <vt:lpstr>Předmětová hesla</vt:lpstr>
      <vt:lpstr>PH</vt:lpstr>
      <vt:lpstr>Schéma PH</vt:lpstr>
      <vt:lpstr>Slovník</vt:lpstr>
      <vt:lpstr>Syntaxe</vt:lpstr>
      <vt:lpstr>Výhody/nevýhody</vt:lpstr>
      <vt:lpstr>Příklady</vt:lpstr>
      <vt:lpstr>Deskriptorový selekční jazyk (DSJ)</vt:lpstr>
      <vt:lpstr>Thesaurus</vt:lpstr>
      <vt:lpstr>Základní termíny</vt:lpstr>
      <vt:lpstr>Kategorie pojmů</vt:lpstr>
      <vt:lpstr>Tvar</vt:lpstr>
      <vt:lpstr>Tvar</vt:lpstr>
      <vt:lpstr>Základní vztahy v tezauru</vt:lpstr>
      <vt:lpstr>Ekvivalence</vt:lpstr>
      <vt:lpstr>Kvazisynonyma</vt:lpstr>
      <vt:lpstr>Hierarchický vztah</vt:lpstr>
      <vt:lpstr>Hierarchický generický vztah</vt:lpstr>
      <vt:lpstr>Hierarchický partitivní vztah</vt:lpstr>
      <vt:lpstr>Hierarchický kauzální vztah</vt:lpstr>
      <vt:lpstr>Vztah asociace</vt:lpstr>
      <vt:lpstr>Asociace</vt:lpstr>
      <vt:lpstr>Sousloví</vt:lpstr>
      <vt:lpstr>Sousloví</vt:lpstr>
      <vt:lpstr>Sousloví ponechaná beze změny</vt:lpstr>
      <vt:lpstr>Sousloví rozdělená na syntaktické složky</vt:lpstr>
      <vt:lpstr>Uspořádání lexikálních jednotek</vt:lpstr>
      <vt:lpstr>Organizační aspekty tezauru</vt:lpstr>
      <vt:lpstr>Výhody tezauru</vt:lpstr>
      <vt:lpstr>Nevýhody tezauru</vt:lpstr>
      <vt:lpstr>Příklady tezaurů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61</cp:revision>
  <dcterms:created xsi:type="dcterms:W3CDTF">2017-09-18T08:06:43Z</dcterms:created>
  <dcterms:modified xsi:type="dcterms:W3CDTF">2021-01-08T09:20:51Z</dcterms:modified>
</cp:coreProperties>
</file>