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0" r:id="rId4"/>
  </p:sldMasterIdLst>
  <p:sldIdLst>
    <p:sldId id="256" r:id="rId5"/>
    <p:sldId id="257" r:id="rId6"/>
    <p:sldId id="258" r:id="rId7"/>
    <p:sldId id="259" r:id="rId8"/>
    <p:sldId id="290" r:id="rId9"/>
    <p:sldId id="291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  <p:sldId id="289" r:id="rId4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63" d="100"/>
          <a:sy n="63" d="100"/>
        </p:scale>
        <p:origin x="72" y="2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viewProps" Target="viewProps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theme" Target="theme/theme1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34861E5-1728-4A89-AEBB-11BAAA6EBE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4A50C55-9AEC-4356-939C-4DF7C00E61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7EECE6F-D6B3-4A6D-AABE-E83CAF0676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1/15/2021</a:t>
            </a:fld>
            <a:endParaRPr lang="en-US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395B632-3871-4590-A448-1990771E3B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5974E78-C0A7-4092-B1BD-04F7FDCA50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47547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730892-1987-42AB-A116-0119EBF293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D88E117A-4500-45BC-AE4E-EFFAC3FC62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F5BD848-75F7-4C8C-ADAC-A45B75465B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1/15/2021</a:t>
            </a:fld>
            <a:endParaRPr lang="en-US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C780BC4-3D08-4406-8D3F-46384A146B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8E410B2-CF2F-44D8-9804-784CE27906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34070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364347D0-2E7F-42D7-BED4-8C5B98D2BE2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BFF61A01-C45B-4DBE-8AFC-02B467B8C8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7D77773-08C0-4661-A6E8-866AABBEC4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1/15/2021</a:t>
            </a:fld>
            <a:endParaRPr lang="en-US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1104C72-68C5-4A80-AC80-454245CC71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8AD0EC9-031A-4541-A93A-FFAF98B113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02455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B230609-CAEC-4C8B-B79B-74F8BB8353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FFE99AD-AD93-4901-8355-F545BCFD7A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071CDD5-ED5D-450C-AD76-4D207095F1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1/15/2021</a:t>
            </a:fld>
            <a:endParaRPr lang="en-US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74E76B9-7047-4A84-B63A-1372AA2AA1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F7A833D-56CB-4659-BA7E-9985E920AE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40164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EBF6289-2A8E-459D-A4B9-FFE02F414B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1673EA2-27B1-4895-A3E7-D05719A675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3E3612B-87F4-4A69-8ABD-FAF3F136BE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1/15/2021</a:t>
            </a:fld>
            <a:endParaRPr lang="en-US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9A8AC27-FB47-46FA-9309-137F1889F1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DA35A31-353A-44C7-8AA2-6DEDDE57D7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2840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3407FD8-EB42-47EF-B1A5-7CA350B5FB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965332B-D90B-4416-A0CE-1FD7D380F38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FF3FF31-4130-4483-985C-21EFBEEAF2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51DB98E-B242-427F-9E58-D0507F3281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1/15/2021</a:t>
            </a:fld>
            <a:endParaRPr lang="en-US" dirty="0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063ACCD-AF7E-4C03-A15A-2527E532BB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2734E06-FAEC-4952-901E-49E7BB5A2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33341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0E4159-52AE-422E-8882-91FC0E50A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3691465-448B-4425-ABC8-BE49E5242F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6E654F8-AE46-4F59-BF25-B219DE8768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ED64B80B-CE8F-4993-96F6-1B940E3DF66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59698A31-B4DE-48C5-889D-2C3CB821AA0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8393B783-5A5D-4AB5-9152-2A1993AB5A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1/15/2021</a:t>
            </a:fld>
            <a:endParaRPr lang="en-US" dirty="0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5C4AD7EF-22E0-4AA0-BEF5-7092B45DF3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A0B11A5F-A3AA-4059-BCBA-C4DC2AFA4F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98695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398F57-C9D8-43E3-970A-518E811491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54E9BD8C-BB19-4414-AC10-516FD9A26E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1/15/2021</a:t>
            </a:fld>
            <a:endParaRPr lang="en-US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D3B69A7-2251-4DCE-AF9F-AF17F1F300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0E384B12-A3BF-493B-8EE6-9F02CEACA2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71402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943CBB35-CD29-4F7F-BF09-29018AE0EF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1/15/2021</a:t>
            </a:fld>
            <a:endParaRPr lang="en-US" dirty="0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99E4D4D-4D7D-4029-A26E-ED70669F82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47443E4C-E51C-402B-980C-4F93C1D6DD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36784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9F021BA-1462-4FA9-90A3-FC4EAF4B81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72AC299-7E18-41D9-8B4E-8BAB4F61DF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5ECA9C15-94A9-4F8A-84FA-476D9984E3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A9E32F9-8EBA-4C1C-BF91-AF587B1A26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1/15/2021</a:t>
            </a:fld>
            <a:endParaRPr lang="en-US" dirty="0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1A1688B-3661-4DA3-9090-E797A54B4E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2776BD1-1116-458B-8317-FC4EC2B62A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86741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916EF81-8995-4D68-99A4-DC943A41B6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834327B4-3C2A-4F33-9339-DD3A480DDB3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7D1FD1C1-18B1-4FEA-936A-AFA0234D21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5B11483-C2BC-4552-8629-16218F43ED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1/15/2021</a:t>
            </a:fld>
            <a:endParaRPr lang="en-US" dirty="0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FD2B014-3903-43C6-AF05-0BC2F53F6C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A335721-DDAF-47D4-A353-5061B2D54D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9109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DEB60D9-59E8-4AC4-BA33-5AE614A2A2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435A160-2FC6-4509-949F-79BA618CE4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7E1AF41-975E-4543-9473-BA06E24EB24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1/15/2021</a:t>
            </a:fld>
            <a:endParaRPr lang="en-US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360AD8E-5DBE-4444-A69C-6AF6468CCD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146F702-BC2D-45CD-8ED7-A7DF79E5D8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75405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Organizace znalostí XIII.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15. 1. 2021</a:t>
            </a:r>
          </a:p>
          <a:p>
            <a:r>
              <a:rPr lang="cs-CZ" dirty="0"/>
              <a:t>PhDr. Jiří Stodola, PhD.</a:t>
            </a:r>
          </a:p>
        </p:txBody>
      </p:sp>
    </p:spTree>
    <p:extLst>
      <p:ext uri="{BB962C8B-B14F-4D97-AF65-F5344CB8AC3E}">
        <p14:creationId xmlns:p14="http://schemas.microsoft.com/office/powerpoint/2010/main" val="21898335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43859D7-0882-434D-8E74-F346680C55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SSJ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3F5DEE8-B9FA-4589-8CB4-BC45EC7F63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historicky nejstarší - vznikly z potřeby organizování fondu ve skladech nebo volném výběru</a:t>
            </a:r>
          </a:p>
          <a:p>
            <a:r>
              <a:rPr lang="cs-CZ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informace - vřazovány do systému vědních oborů</a:t>
            </a:r>
          </a:p>
          <a:p>
            <a:r>
              <a:rPr lang="cs-CZ" b="1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výhody:</a:t>
            </a:r>
          </a:p>
          <a:p>
            <a:pPr lvl="1"/>
            <a:r>
              <a:rPr lang="cs-CZ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kontrolované pořadí vědních disciplín a všeobecně populárních termínů</a:t>
            </a:r>
            <a:br>
              <a:rPr lang="cs-CZ" dirty="0"/>
            </a:br>
            <a:r>
              <a:rPr lang="cs-CZ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rozšířená možnost vyhledávání do hloubky</a:t>
            </a:r>
          </a:p>
          <a:p>
            <a:pPr lvl="1"/>
            <a:r>
              <a:rPr lang="cs-CZ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použité symboly objektivně označují předmět a kategorie</a:t>
            </a:r>
          </a:p>
          <a:p>
            <a:r>
              <a:rPr lang="cs-CZ" b="1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nevýhody:</a:t>
            </a:r>
          </a:p>
          <a:p>
            <a:pPr lvl="1"/>
            <a:r>
              <a:rPr lang="cs-CZ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nemožnost úplného klasifikování celého obsáhlého kulturního dědictví</a:t>
            </a:r>
          </a:p>
          <a:p>
            <a:pPr lvl="1"/>
            <a:r>
              <a:rPr lang="cs-CZ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systematické třídníky nejsou tak jednoduchým navigátorem jako přirozený jazyk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691273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07E42FC-0EED-4A24-AC3A-E0D13BD757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Vývoj a druhy systematických selekčních jazyků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A88178B-D8C4-43F2-AD60-67230F0115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systematické členění je považováno za nejstarší - původně byly knihy stavěny podle oborů - tedy podle svého obsahu</a:t>
            </a:r>
          </a:p>
          <a:p>
            <a:r>
              <a:rPr lang="cs-CZ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při </a:t>
            </a:r>
            <a:r>
              <a:rPr lang="cs-CZ" b="0" i="0" dirty="0" err="1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tvořbě</a:t>
            </a:r>
            <a:r>
              <a:rPr lang="cs-CZ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 soupisů knihoven se braly svazky postupně, jak ležely v policích, a tak vzniklo i systematické sekundární třídění</a:t>
            </a:r>
          </a:p>
          <a:p>
            <a:r>
              <a:rPr lang="cs-CZ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konkrétní SSJ vznikaly a vznikají v závislosti na konkrétních systémech klasifikace věd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559063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1A55E23-F940-4770-93B1-FA87974E73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Starověk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B4C6C7C-40F4-4727-87B0-C8BD2F6F06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vznik – v Mezopotámii v Ninive – </a:t>
            </a:r>
            <a:r>
              <a:rPr lang="cs-CZ" b="0" i="0" dirty="0" err="1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Ašurbanipalova</a:t>
            </a:r>
            <a:r>
              <a:rPr lang="cs-CZ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 knihovna</a:t>
            </a:r>
          </a:p>
          <a:p>
            <a:r>
              <a:rPr lang="cs-CZ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nejznámějším SSJ starověku je SSJ Alexandrijské knihovny – autorem byl </a:t>
            </a:r>
            <a:r>
              <a:rPr lang="cs-CZ" b="0" i="0" dirty="0" err="1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Kallimachos</a:t>
            </a:r>
            <a:r>
              <a:rPr lang="cs-CZ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 z </a:t>
            </a:r>
            <a:r>
              <a:rPr lang="cs-CZ" b="0" i="0" dirty="0" err="1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Kyrény</a:t>
            </a:r>
            <a:endParaRPr lang="cs-CZ" b="0" i="0" dirty="0">
              <a:solidFill>
                <a:srgbClr val="000000"/>
              </a:solidFill>
              <a:effectLst/>
              <a:latin typeface="Tahoma" panose="020B0604030504040204" pitchFamily="34" charset="0"/>
            </a:endParaRPr>
          </a:p>
          <a:p>
            <a:r>
              <a:rPr lang="cs-CZ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jeho katalog měl 120 svazků – zaznamenával všechno tehdejší řecké písemnictví</a:t>
            </a:r>
          </a:p>
          <a:p>
            <a:r>
              <a:rPr lang="cs-CZ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katalog byl klasifikován na:</a:t>
            </a:r>
          </a:p>
          <a:p>
            <a:pPr lvl="1"/>
            <a:r>
              <a:rPr lang="cs-CZ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Poezii</a:t>
            </a:r>
          </a:p>
          <a:p>
            <a:pPr lvl="1"/>
            <a:r>
              <a:rPr lang="cs-CZ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Právo</a:t>
            </a:r>
          </a:p>
          <a:p>
            <a:pPr lvl="1"/>
            <a:r>
              <a:rPr lang="cs-CZ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Filozofii</a:t>
            </a:r>
          </a:p>
          <a:p>
            <a:pPr lvl="1"/>
            <a:r>
              <a:rPr lang="cs-CZ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Historii</a:t>
            </a:r>
          </a:p>
          <a:p>
            <a:pPr lvl="1"/>
            <a:r>
              <a:rPr lang="cs-CZ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Rétoriku</a:t>
            </a:r>
          </a:p>
          <a:p>
            <a:pPr lvl="1"/>
            <a:r>
              <a:rPr lang="cs-CZ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díla různého obsahu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157109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3A73193-95DD-450E-B619-CF35AC902E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Středověk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9E8152A-2F49-4223-8B51-81081A045F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zachovaly se četné katalogy středověkých klášterních knihoven – potvrzují, že knihovny dávaly přednost literatuře náboženské a teologické</a:t>
            </a:r>
          </a:p>
          <a:p>
            <a:r>
              <a:rPr lang="cs-CZ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tzv. světskou literaturu - ukládaly jen jako pomůcku pro přípravné studium ke studiu teologie, nebo proto, aby s ní mohly z církevních pozic polemizovat</a:t>
            </a:r>
          </a:p>
          <a:p>
            <a:r>
              <a:rPr lang="cs-CZ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knihovny středověkých univerzit – byly obsahově pestřejší – náboženská literatura je postupně zatlačována literaturou jiných oborů</a:t>
            </a:r>
          </a:p>
          <a:p>
            <a:r>
              <a:rPr lang="cs-CZ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katalog knihovny Karlovy koleje pražské univerzity z roku 1370 - ukazuje, že středověké systematické katalogy měly převážně povahu inventáře nebo místního katalogu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463331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21199E9-9011-44FE-AB75-00DFFB7C4B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Novověk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FCE7341-C871-4D92-8914-9D353A483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po vynálezu knihtisku nastalo rychlé šíření literatury - růst knihoven</a:t>
            </a:r>
          </a:p>
          <a:p>
            <a:r>
              <a:rPr lang="cs-CZ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vznikla také potřeba sepsat literární produkci a uspořádat ji jak abecedně, tak systematicky</a:t>
            </a:r>
          </a:p>
          <a:p>
            <a:r>
              <a:rPr lang="cs-CZ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Konrád </a:t>
            </a:r>
            <a:r>
              <a:rPr lang="cs-CZ" b="0" i="0" dirty="0" err="1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Gesner</a:t>
            </a:r>
            <a:endParaRPr lang="cs-CZ" b="0" i="0" dirty="0">
              <a:solidFill>
                <a:srgbClr val="000000"/>
              </a:solidFill>
              <a:effectLst/>
              <a:latin typeface="Tahoma" panose="020B0604030504040204" pitchFamily="34" charset="0"/>
            </a:endParaRPr>
          </a:p>
          <a:p>
            <a:pPr lvl="1"/>
            <a:r>
              <a:rPr lang="cs-CZ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bibliograf, zakladatel novověké bibliografie</a:t>
            </a:r>
          </a:p>
          <a:p>
            <a:pPr lvl="1"/>
            <a:r>
              <a:rPr lang="cs-CZ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sestavil univerzální bibliografii – uspořádal ji jak abecedně, tak systematicky</a:t>
            </a:r>
          </a:p>
          <a:p>
            <a:pPr lvl="1"/>
            <a:r>
              <a:rPr lang="cs-CZ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1548 – vydal dílo </a:t>
            </a:r>
            <a:r>
              <a:rPr lang="cs-CZ" b="0" i="0" dirty="0" err="1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Bibliotheca</a:t>
            </a:r>
            <a:r>
              <a:rPr lang="cs-CZ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 </a:t>
            </a:r>
            <a:r>
              <a:rPr lang="cs-CZ" b="0" i="0" dirty="0" err="1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universalis</a:t>
            </a:r>
            <a:r>
              <a:rPr lang="cs-CZ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 - obsahuje tehdy známou literaturu řeckou, latinskou, hebrejskou</a:t>
            </a:r>
          </a:p>
          <a:p>
            <a:r>
              <a:rPr lang="cs-CZ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v 19. století - vznikl nový typ bibliografií v souvislosti s potřebami knihkupců, nakladatelů, tiskařů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417937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56BCF4D-A5DF-4FF1-BCD5-607C5AD3C9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W. T. </a:t>
            </a:r>
            <a:r>
              <a:rPr lang="cs-CZ" dirty="0" err="1"/>
              <a:t>Harris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DF297FA-2510-4B71-BD3E-0E7E825DB1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1870 – klasifikace pro knihovnu Veřejné školy v </a:t>
            </a:r>
            <a:r>
              <a:rPr lang="cs-CZ" dirty="0" err="1"/>
              <a:t>St.Louis</a:t>
            </a:r>
            <a:r>
              <a:rPr lang="cs-CZ" dirty="0"/>
              <a:t> </a:t>
            </a:r>
          </a:p>
          <a:p>
            <a:r>
              <a:rPr lang="cs-CZ" dirty="0"/>
              <a:t>vyšel z </a:t>
            </a:r>
            <a:r>
              <a:rPr lang="cs-CZ" dirty="0" err="1"/>
              <a:t>Baconovy</a:t>
            </a:r>
            <a:r>
              <a:rPr lang="cs-CZ" dirty="0"/>
              <a:t> klasifikace věd převrátil pořadí věd ( na počátek položil vědu) </a:t>
            </a:r>
          </a:p>
          <a:p>
            <a:r>
              <a:rPr lang="cs-CZ" dirty="0"/>
              <a:t>ovlivnil </a:t>
            </a:r>
            <a:r>
              <a:rPr lang="cs-CZ" dirty="0" err="1"/>
              <a:t>Deweyho</a:t>
            </a:r>
            <a:r>
              <a:rPr lang="cs-CZ" dirty="0"/>
              <a:t> a strukturu pozdějšího Mezinárodního desetinného třídění</a:t>
            </a:r>
          </a:p>
        </p:txBody>
      </p:sp>
    </p:spTree>
    <p:extLst>
      <p:ext uri="{BB962C8B-B14F-4D97-AF65-F5344CB8AC3E}">
        <p14:creationId xmlns:p14="http://schemas.microsoft.com/office/powerpoint/2010/main" val="20584072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ECA0F23-E51B-4464-8123-31BB2703D7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3DAAB57-A0E1-4B11-B812-B6995282C0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3074" name="Picture 2" descr="The classification of Harris: Influences of Bacon and Hegel in the universe  of library classification">
            <a:extLst>
              <a:ext uri="{FF2B5EF4-FFF2-40B4-BE49-F238E27FC236}">
                <a16:creationId xmlns:a16="http://schemas.microsoft.com/office/drawing/2014/main" id="{B4B03181-B765-449F-A7E2-3F4A78BA52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6363" y="991171"/>
            <a:ext cx="6739128" cy="48756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55461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25279EE-9B12-45C0-A5D1-D3F35E8AEE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Melvil</a:t>
            </a:r>
            <a:r>
              <a:rPr lang="cs-CZ" dirty="0"/>
              <a:t> </a:t>
            </a:r>
            <a:r>
              <a:rPr lang="cs-CZ" dirty="0" err="1"/>
              <a:t>Dewey</a:t>
            </a:r>
            <a:r>
              <a:rPr lang="cs-CZ" dirty="0"/>
              <a:t> (1851-1931)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445874B-ADFA-4FAB-9C74-47B21CC572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1876- </a:t>
            </a:r>
            <a:r>
              <a:rPr lang="cs-CZ" dirty="0" err="1"/>
              <a:t>Deweyho</a:t>
            </a:r>
            <a:r>
              <a:rPr lang="cs-CZ" dirty="0"/>
              <a:t> klasifikace(DDT) jeden z nejrozšířenějších systematických selekčních jazyků d</a:t>
            </a:r>
          </a:p>
          <a:p>
            <a:r>
              <a:rPr lang="cs-CZ" dirty="0"/>
              <a:t>nes snaha nahradit jím MDT </a:t>
            </a:r>
          </a:p>
          <a:p>
            <a:r>
              <a:rPr lang="cs-CZ" dirty="0"/>
              <a:t>přínos – zavedení číselného desetinného principu zavedl systém pomocných znaků</a:t>
            </a:r>
          </a:p>
        </p:txBody>
      </p:sp>
    </p:spTree>
    <p:extLst>
      <p:ext uri="{BB962C8B-B14F-4D97-AF65-F5344CB8AC3E}">
        <p14:creationId xmlns:p14="http://schemas.microsoft.com/office/powerpoint/2010/main" val="350876143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01368A5-9809-456B-BC96-F22CE0DA56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EFA9C63E-93F6-4237-93DC-273F7AEBE5D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99144" y="655082"/>
            <a:ext cx="6317933" cy="5547836"/>
          </a:xfrm>
        </p:spPr>
      </p:pic>
    </p:spTree>
    <p:extLst>
      <p:ext uri="{BB962C8B-B14F-4D97-AF65-F5344CB8AC3E}">
        <p14:creationId xmlns:p14="http://schemas.microsoft.com/office/powerpoint/2010/main" val="19493452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20161B3-FDAC-4549-A1EC-382D16124E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020</a:t>
            </a:r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5954630E-CFEE-4F31-B75B-172857A53B8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103114" y="1690688"/>
            <a:ext cx="7098030" cy="4119944"/>
          </a:xfrm>
        </p:spPr>
      </p:pic>
    </p:spTree>
    <p:extLst>
      <p:ext uri="{BB962C8B-B14F-4D97-AF65-F5344CB8AC3E}">
        <p14:creationId xmlns:p14="http://schemas.microsoft.com/office/powerpoint/2010/main" val="30930440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5A15C72-A889-44E0-81CA-4E97897C62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Klasifikace věd a SSJ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B152116-627B-4046-9F02-C63AE93A9D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tvorba SSJ - vychází z klasifikace věd</a:t>
            </a:r>
          </a:p>
          <a:p>
            <a:r>
              <a:rPr lang="cs-CZ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klasifikace věd - je pro oblast selekčních jazyků velice důležitá - nejde však o selekční jazyk</a:t>
            </a:r>
          </a:p>
          <a:p>
            <a:r>
              <a:rPr lang="cs-CZ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klasifikace = členění předmětů nebo pojmů do určité skupiny tříd či podmnožin, které jsou hierarchicky uspořádané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126360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EFEB8EB-0107-4822-B253-7FA2B6FDD7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Library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Congress</a:t>
            </a:r>
            <a:r>
              <a:rPr lang="cs-CZ" dirty="0"/>
              <a:t> </a:t>
            </a:r>
            <a:r>
              <a:rPr lang="cs-CZ" dirty="0" err="1"/>
              <a:t>Classification</a:t>
            </a:r>
            <a:endParaRPr lang="cs-CZ" dirty="0"/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B0170339-540F-4E37-B5C7-4DBDD808A06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27951" y="1174432"/>
            <a:ext cx="6067425" cy="5683568"/>
          </a:xfrm>
        </p:spPr>
      </p:pic>
    </p:spTree>
    <p:extLst>
      <p:ext uri="{BB962C8B-B14F-4D97-AF65-F5344CB8AC3E}">
        <p14:creationId xmlns:p14="http://schemas.microsoft.com/office/powerpoint/2010/main" val="328386377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7B35CA-C591-4E13-930A-4D66DBD1C6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C58D32C-3209-4BE7-8F34-E9A6668065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BB6D0494-3163-4747-8133-CA28F1F691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05125" y="985837"/>
            <a:ext cx="6381750" cy="4886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95243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D8AC49-E475-4516-ADD4-A0364D9300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Mezinárodní desetinné třídění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21390E1-F4BE-4EC6-83F9-2052245392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Mezinárodní bibliografický ústav(r.1895 rozhodnuto o založení) </a:t>
            </a:r>
          </a:p>
          <a:p>
            <a:r>
              <a:rPr lang="cs-CZ" dirty="0"/>
              <a:t>Paul </a:t>
            </a:r>
            <a:r>
              <a:rPr lang="cs-CZ" dirty="0" err="1"/>
              <a:t>Otlet</a:t>
            </a:r>
            <a:r>
              <a:rPr lang="cs-CZ" dirty="0"/>
              <a:t>, Henri La </a:t>
            </a:r>
            <a:r>
              <a:rPr lang="cs-CZ" dirty="0" err="1"/>
              <a:t>Fontaine</a:t>
            </a:r>
            <a:r>
              <a:rPr lang="cs-CZ" dirty="0"/>
              <a:t> úkol: vydávat bibliografické záznamy o světové tiskové produkci – </a:t>
            </a:r>
          </a:p>
          <a:p>
            <a:r>
              <a:rPr lang="cs-CZ" dirty="0"/>
              <a:t>první fáze přebírá </a:t>
            </a:r>
            <a:r>
              <a:rPr lang="cs-CZ" dirty="0" err="1"/>
              <a:t>Deweyho</a:t>
            </a:r>
            <a:r>
              <a:rPr lang="cs-CZ" dirty="0"/>
              <a:t> Desetinné třídění </a:t>
            </a:r>
          </a:p>
          <a:p>
            <a:r>
              <a:rPr lang="cs-CZ" dirty="0"/>
              <a:t>dále se vytváří systém pomocných znaků - podrobnější rozpracování tabulek jednotlivých vědních oborů</a:t>
            </a:r>
          </a:p>
        </p:txBody>
      </p:sp>
    </p:spTree>
    <p:extLst>
      <p:ext uri="{BB962C8B-B14F-4D97-AF65-F5344CB8AC3E}">
        <p14:creationId xmlns:p14="http://schemas.microsoft.com/office/powerpoint/2010/main" val="241188994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974BED-A14B-4FE9-B21F-8C1FCB2D47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Hlavní třídy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83D17DD-C411-4AE5-9D6F-0934BBD2BE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0 Všeobecnosti </a:t>
            </a:r>
          </a:p>
          <a:p>
            <a:r>
              <a:rPr lang="cs-CZ" dirty="0"/>
              <a:t>1 Filozofie 2 Náboženství. Teologie </a:t>
            </a:r>
          </a:p>
          <a:p>
            <a:r>
              <a:rPr lang="cs-CZ" dirty="0"/>
              <a:t>3 Společenské vědy </a:t>
            </a:r>
          </a:p>
          <a:p>
            <a:r>
              <a:rPr lang="cs-CZ" dirty="0"/>
              <a:t>4 (neobsazena od r.1962) </a:t>
            </a:r>
          </a:p>
          <a:p>
            <a:r>
              <a:rPr lang="cs-CZ" dirty="0"/>
              <a:t>5 Matematika. Přírodní vědy </a:t>
            </a:r>
          </a:p>
          <a:p>
            <a:r>
              <a:rPr lang="cs-CZ" dirty="0"/>
              <a:t>6 Užité </a:t>
            </a:r>
            <a:r>
              <a:rPr lang="cs-CZ" dirty="0" err="1"/>
              <a:t>vědy.Lékařství</a:t>
            </a:r>
            <a:r>
              <a:rPr lang="cs-CZ" dirty="0"/>
              <a:t>. Technika </a:t>
            </a:r>
          </a:p>
          <a:p>
            <a:r>
              <a:rPr lang="cs-CZ" dirty="0"/>
              <a:t>7 Umění </a:t>
            </a:r>
          </a:p>
          <a:p>
            <a:r>
              <a:rPr lang="cs-CZ" dirty="0"/>
              <a:t>8 </a:t>
            </a:r>
            <a:r>
              <a:rPr lang="cs-CZ" dirty="0" err="1"/>
              <a:t>Jazykověda.Filologie.Literatury</a:t>
            </a:r>
            <a:r>
              <a:rPr lang="cs-CZ" dirty="0"/>
              <a:t> </a:t>
            </a:r>
          </a:p>
          <a:p>
            <a:r>
              <a:rPr lang="cs-CZ" dirty="0"/>
              <a:t>9 Geografie. Biografické studie. Dějiny</a:t>
            </a:r>
          </a:p>
        </p:txBody>
      </p:sp>
    </p:spTree>
    <p:extLst>
      <p:ext uri="{BB962C8B-B14F-4D97-AF65-F5344CB8AC3E}">
        <p14:creationId xmlns:p14="http://schemas.microsoft.com/office/powerpoint/2010/main" val="327489218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E5BB5B-3521-438B-B77F-0707742DAF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CB1F703-740F-4C11-8141-58826600E2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Každá tato hlavní třída stejně jako každá další hlavní třída MDT se člení připojováním dalších číslic na deset či méně oddílů nižšího řádu </a:t>
            </a:r>
          </a:p>
          <a:p>
            <a:endParaRPr lang="cs-CZ" dirty="0"/>
          </a:p>
          <a:p>
            <a:r>
              <a:rPr lang="cs-CZ" b="1" dirty="0"/>
              <a:t>Příklad: </a:t>
            </a:r>
          </a:p>
          <a:p>
            <a:r>
              <a:rPr lang="cs-CZ" dirty="0"/>
              <a:t>6 Užité vědy. Lékařství. Technika </a:t>
            </a:r>
          </a:p>
          <a:p>
            <a:r>
              <a:rPr lang="cs-CZ" dirty="0"/>
              <a:t>61 Lékařské vědy. Medicína </a:t>
            </a:r>
          </a:p>
          <a:p>
            <a:r>
              <a:rPr lang="cs-CZ" dirty="0"/>
              <a:t>616 Patologie. Klinická medicína </a:t>
            </a:r>
          </a:p>
          <a:p>
            <a:r>
              <a:rPr lang="cs-CZ" dirty="0"/>
              <a:t>616.8 Neurologie. Neuropatologie. Nervový systém </a:t>
            </a:r>
          </a:p>
          <a:p>
            <a:r>
              <a:rPr lang="cs-CZ" dirty="0"/>
              <a:t>616.85 Organické neurózy. </a:t>
            </a:r>
          </a:p>
          <a:p>
            <a:r>
              <a:rPr lang="cs-CZ" dirty="0"/>
              <a:t>Neuropatie 616.853 Epilepsie. Padoucnice 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Pro přehlednost se píše za každou třetí číslicí tečka</a:t>
            </a:r>
          </a:p>
        </p:txBody>
      </p:sp>
    </p:spTree>
    <p:extLst>
      <p:ext uri="{BB962C8B-B14F-4D97-AF65-F5344CB8AC3E}">
        <p14:creationId xmlns:p14="http://schemas.microsoft.com/office/powerpoint/2010/main" val="108836282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9EF69A0-CAE3-4D81-845B-0A9FBEDB59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ED37EAD-D35F-4323-A689-7F6B4AD804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Hlavní (jednoduché) znaky MDT znaky vzniklé postupným rozkladem znaku MDT uvedeny v hlavních tabulkách </a:t>
            </a:r>
          </a:p>
          <a:p>
            <a:endParaRPr lang="cs-CZ" dirty="0"/>
          </a:p>
          <a:p>
            <a:r>
              <a:rPr lang="cs-CZ" dirty="0"/>
              <a:t>Složené znaky MDT spojení dvou nebo více jednoduchých znaků MDT pomocí symbolů přiřazení či rozšíření nebo pomocí dvojtečky, dvojité dvojtečky či hranatých závorek</a:t>
            </a:r>
          </a:p>
        </p:txBody>
      </p:sp>
    </p:spTree>
    <p:extLst>
      <p:ext uri="{BB962C8B-B14F-4D97-AF65-F5344CB8AC3E}">
        <p14:creationId xmlns:p14="http://schemas.microsoft.com/office/powerpoint/2010/main" val="116811047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899307-0446-4B92-996A-F3C5950089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Možnosti vytváření spojených znaků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DD166C5-2DA3-4EC3-A9E8-87AEC58A48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spojovacími symboly + symbol přiřazení čte </a:t>
            </a:r>
            <a:r>
              <a:rPr lang="cs-CZ" dirty="0" err="1"/>
              <a:t>se“a</a:t>
            </a:r>
            <a:r>
              <a:rPr lang="cs-CZ" dirty="0"/>
              <a:t>“ nebo „plus“ </a:t>
            </a:r>
          </a:p>
          <a:p>
            <a:pPr lvl="1"/>
            <a:r>
              <a:rPr lang="cs-CZ" dirty="0"/>
              <a:t>Příklad: 622 +669 Hornictví a hutnictví </a:t>
            </a:r>
          </a:p>
          <a:p>
            <a:r>
              <a:rPr lang="cs-CZ" dirty="0"/>
              <a:t>: symbol vztahu čte se „dvojtečka“ nebo „ku“ </a:t>
            </a:r>
          </a:p>
          <a:p>
            <a:pPr lvl="1"/>
            <a:r>
              <a:rPr lang="cs-CZ" dirty="0"/>
              <a:t>Příklad: 622.333:622.271 Těžba kamenného uhlí povrchovým způsobem </a:t>
            </a:r>
          </a:p>
          <a:p>
            <a:r>
              <a:rPr lang="cs-CZ" dirty="0"/>
              <a:t>/ symbol rozšíření čte se „až“ „lomeno“ </a:t>
            </a:r>
          </a:p>
          <a:p>
            <a:pPr lvl="1"/>
            <a:r>
              <a:rPr lang="cs-CZ" dirty="0"/>
              <a:t>Příklad: 626/627 Vodní stavitelství :: symbol dvojité dvojtečky čte se „dvojitá dvojtečka“ používá se k určení pevného , nezaměnitelného pořadí (dnes již nepoužíván)</a:t>
            </a:r>
          </a:p>
        </p:txBody>
      </p:sp>
    </p:spTree>
    <p:extLst>
      <p:ext uri="{BB962C8B-B14F-4D97-AF65-F5344CB8AC3E}">
        <p14:creationId xmlns:p14="http://schemas.microsoft.com/office/powerpoint/2010/main" val="169146547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7588AF9-D7FA-4018-A7C9-6C84E5DD53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Symbol vztahu : „dvojtečka “ + „plus “ 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61C5233-9CE7-45A3-B0AB-5E2A80C7F9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může spojovat dva i více znaků je možno je obrátit nebo určit prioritní znak </a:t>
            </a:r>
          </a:p>
          <a:p>
            <a:r>
              <a:rPr lang="cs-CZ" dirty="0"/>
              <a:t>Příklad: 504.5:502.51 Znečištění hydrosféry </a:t>
            </a:r>
          </a:p>
          <a:p>
            <a:r>
              <a:rPr lang="cs-CZ" dirty="0"/>
              <a:t>502.51:504.5 </a:t>
            </a:r>
          </a:p>
          <a:p>
            <a:endParaRPr lang="cs-CZ" dirty="0"/>
          </a:p>
          <a:p>
            <a:r>
              <a:rPr lang="cs-CZ" dirty="0"/>
              <a:t>Spojování více než dvou znak ů do vztahu použijeme symbol pod řazení [ ] čte se „hranaté závorky“ </a:t>
            </a:r>
          </a:p>
          <a:p>
            <a:r>
              <a:rPr lang="cs-CZ" dirty="0"/>
              <a:t>Příklad: [656:504]:34 Právní aspekty působení dopravy na životní prost ředí</a:t>
            </a:r>
          </a:p>
        </p:txBody>
      </p:sp>
    </p:spTree>
    <p:extLst>
      <p:ext uri="{BB962C8B-B14F-4D97-AF65-F5344CB8AC3E}">
        <p14:creationId xmlns:p14="http://schemas.microsoft.com/office/powerpoint/2010/main" val="26819222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60C211F-D919-4252-9922-D8E5045F4F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Rozvinuté znaky MDT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C6796E0-A597-4776-BA79-1E3F6B8DAC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Tvoří se připojením jednoho nebo více pomocných znaků k hlavnímu znaku MDT pomocné znaky: </a:t>
            </a:r>
          </a:p>
          <a:p>
            <a:pPr lvl="1"/>
            <a:r>
              <a:rPr lang="cs-CZ" dirty="0"/>
              <a:t>všeobecné </a:t>
            </a:r>
          </a:p>
          <a:p>
            <a:pPr lvl="1"/>
            <a:r>
              <a:rPr lang="cs-CZ" dirty="0"/>
              <a:t>zvláštní</a:t>
            </a:r>
          </a:p>
        </p:txBody>
      </p:sp>
    </p:spTree>
    <p:extLst>
      <p:ext uri="{BB962C8B-B14F-4D97-AF65-F5344CB8AC3E}">
        <p14:creationId xmlns:p14="http://schemas.microsoft.com/office/powerpoint/2010/main" val="96508579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B414955-8DB7-460D-BC9E-EE1159E15A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Všeobecné pomocné znaky jazyka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EDEAC74-A5A1-4B04-9AD0-4352A2B463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Jsou použitelné v celé šíři MDT, pokud jejich spojení s hlavním znakem dává smysl </a:t>
            </a:r>
          </a:p>
          <a:p>
            <a:endParaRPr lang="cs-CZ" dirty="0"/>
          </a:p>
          <a:p>
            <a:r>
              <a:rPr lang="cs-CZ" dirty="0"/>
              <a:t>Všeobecné pomocné znaky jazyka = čte se „rovná se“ </a:t>
            </a:r>
          </a:p>
          <a:p>
            <a:r>
              <a:rPr lang="cs-CZ" dirty="0"/>
              <a:t>Příklad: =162.3 čeština </a:t>
            </a:r>
          </a:p>
          <a:p>
            <a:endParaRPr lang="cs-CZ" dirty="0"/>
          </a:p>
          <a:p>
            <a:r>
              <a:rPr lang="cs-CZ" dirty="0"/>
              <a:t>Použití především při indexaci jazykových slovníků </a:t>
            </a:r>
          </a:p>
          <a:p>
            <a:r>
              <a:rPr lang="cs-CZ" dirty="0"/>
              <a:t>Příklad: 81`374.8=111=112.2 </a:t>
            </a:r>
            <a:r>
              <a:rPr lang="cs-CZ" dirty="0" err="1"/>
              <a:t>anglicko</a:t>
            </a:r>
            <a:r>
              <a:rPr lang="cs-CZ" dirty="0"/>
              <a:t> – německý jazykový slovník</a:t>
            </a:r>
          </a:p>
        </p:txBody>
      </p:sp>
    </p:spTree>
    <p:extLst>
      <p:ext uri="{BB962C8B-B14F-4D97-AF65-F5344CB8AC3E}">
        <p14:creationId xmlns:p14="http://schemas.microsoft.com/office/powerpoint/2010/main" val="18099068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AC2393-3D18-4C84-9F72-E7DC814331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Vývoj klasifikace věd (starověk)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1A374BD-5E8D-4E72-9937-48EDABC1D9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pythagorejci - rozdělili poznání na:</a:t>
            </a:r>
          </a:p>
          <a:p>
            <a:pPr lvl="1"/>
            <a:r>
              <a:rPr lang="cs-CZ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Aritmetiku</a:t>
            </a:r>
          </a:p>
          <a:p>
            <a:pPr lvl="1"/>
            <a:r>
              <a:rPr lang="cs-CZ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harmonii</a:t>
            </a:r>
            <a:br>
              <a:rPr lang="cs-CZ" dirty="0"/>
            </a:br>
            <a:r>
              <a:rPr lang="cs-CZ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dialektiku (způsob myšlení)</a:t>
            </a:r>
            <a:br>
              <a:rPr lang="cs-CZ" dirty="0"/>
            </a:br>
            <a:endParaRPr lang="cs-CZ" dirty="0">
              <a:solidFill>
                <a:srgbClr val="000000"/>
              </a:solidFill>
              <a:latin typeface="Tahoma" panose="020B0604030504040204" pitchFamily="34" charset="0"/>
            </a:endParaRPr>
          </a:p>
          <a:p>
            <a:r>
              <a:rPr lang="cs-CZ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Platón - zavedl jiný významný systém, který třídil disciplíny na:</a:t>
            </a:r>
          </a:p>
          <a:p>
            <a:pPr lvl="1"/>
            <a:r>
              <a:rPr lang="cs-CZ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aritmetiku</a:t>
            </a:r>
          </a:p>
          <a:p>
            <a:pPr lvl="1"/>
            <a:r>
              <a:rPr lang="cs-CZ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Harmonii</a:t>
            </a:r>
          </a:p>
          <a:p>
            <a:pPr lvl="1"/>
            <a:r>
              <a:rPr lang="cs-CZ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dialektiku</a:t>
            </a:r>
          </a:p>
          <a:p>
            <a:pPr lvl="1"/>
            <a:r>
              <a:rPr lang="cs-CZ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geometrii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0382969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BB6E1D3-161F-4D6E-B3AA-33BFBBCFBF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Všeobecné pomocné znaky formy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6F026EA-EC92-4167-A72A-2929464C8E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vyjádřeny nulou a dalšími číslicemi v kulaté závorce (0…) </a:t>
            </a:r>
          </a:p>
          <a:p>
            <a:r>
              <a:rPr lang="cs-CZ" dirty="0"/>
              <a:t>čte </a:t>
            </a:r>
            <a:r>
              <a:rPr lang="cs-CZ" dirty="0" err="1"/>
              <a:t>se“závorka</a:t>
            </a:r>
            <a:r>
              <a:rPr lang="cs-CZ" dirty="0"/>
              <a:t> nula“ </a:t>
            </a:r>
          </a:p>
          <a:p>
            <a:endParaRPr lang="cs-CZ" dirty="0"/>
          </a:p>
          <a:p>
            <a:r>
              <a:rPr lang="cs-CZ" dirty="0"/>
              <a:t>Příklad: (035) příručka </a:t>
            </a:r>
          </a:p>
          <a:p>
            <a:r>
              <a:rPr lang="cs-CZ" dirty="0"/>
              <a:t>696.1(035) příručka instalatérských prací </a:t>
            </a:r>
          </a:p>
          <a:p>
            <a:endParaRPr lang="cs-CZ" dirty="0"/>
          </a:p>
          <a:p>
            <a:r>
              <a:rPr lang="cs-CZ" dirty="0"/>
              <a:t>(075.3) středoškolské učebnice </a:t>
            </a:r>
          </a:p>
          <a:p>
            <a:r>
              <a:rPr lang="cs-CZ" dirty="0"/>
              <a:t>51(075.3) středoškolská učebnice matematiky</a:t>
            </a:r>
          </a:p>
        </p:txBody>
      </p:sp>
    </p:spTree>
    <p:extLst>
      <p:ext uri="{BB962C8B-B14F-4D97-AF65-F5344CB8AC3E}">
        <p14:creationId xmlns:p14="http://schemas.microsoft.com/office/powerpoint/2010/main" val="415821851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14D2F3-016C-4B9C-9B80-966874D8F4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Všeobecné pomocné znaky místa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0145B1E-3EEF-4725-BCA4-39C8685B9C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Vyjadřují se číslem, jehož první číslice je jiná než nula. </a:t>
            </a:r>
          </a:p>
          <a:p>
            <a:r>
              <a:rPr lang="cs-CZ" dirty="0"/>
              <a:t>Číslo je uvedeno v kulaté závorce (1/9) čte se „závorka„ </a:t>
            </a:r>
          </a:p>
          <a:p>
            <a:endParaRPr lang="cs-CZ" dirty="0"/>
          </a:p>
          <a:p>
            <a:r>
              <a:rPr lang="cs-CZ" dirty="0"/>
              <a:t>Příklad: (437.3) Česko </a:t>
            </a:r>
          </a:p>
          <a:p>
            <a:r>
              <a:rPr lang="cs-CZ" dirty="0"/>
              <a:t>(567) Irák</a:t>
            </a:r>
          </a:p>
        </p:txBody>
      </p:sp>
    </p:spTree>
    <p:extLst>
      <p:ext uri="{BB962C8B-B14F-4D97-AF65-F5344CB8AC3E}">
        <p14:creationId xmlns:p14="http://schemas.microsoft.com/office/powerpoint/2010/main" val="10974451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65D51C-1EB0-4249-B74D-228FCE6A02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Všeobecné pomocné znaky času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FD190FC-7EF9-4750-B5B0-58BF32CC5E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“ “ čte se uvozovky </a:t>
            </a:r>
          </a:p>
          <a:p>
            <a:r>
              <a:rPr lang="cs-CZ" dirty="0"/>
              <a:t>Příklad: </a:t>
            </a:r>
          </a:p>
          <a:p>
            <a:r>
              <a:rPr lang="cs-CZ" dirty="0"/>
              <a:t>“ 321“ Jaro</a:t>
            </a:r>
          </a:p>
        </p:txBody>
      </p:sp>
    </p:spTree>
    <p:extLst>
      <p:ext uri="{BB962C8B-B14F-4D97-AF65-F5344CB8AC3E}">
        <p14:creationId xmlns:p14="http://schemas.microsoft.com/office/powerpoint/2010/main" val="7275404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BC3F286-A367-4E1A-8659-21E05878D7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Všeobecné pomocné znaky etnické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047BA86-9E28-4B7C-BAC5-0293948D40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(=…) čte se závorka rovná se </a:t>
            </a:r>
          </a:p>
          <a:p>
            <a:r>
              <a:rPr lang="cs-CZ" dirty="0"/>
              <a:t>Příklad: (=414) Černoši obecně </a:t>
            </a:r>
          </a:p>
          <a:p>
            <a:r>
              <a:rPr lang="cs-CZ" dirty="0"/>
              <a:t>(=622.82) Polynésané</a:t>
            </a:r>
          </a:p>
        </p:txBody>
      </p:sp>
    </p:spTree>
    <p:extLst>
      <p:ext uri="{BB962C8B-B14F-4D97-AF65-F5344CB8AC3E}">
        <p14:creationId xmlns:p14="http://schemas.microsoft.com/office/powerpoint/2010/main" val="273862502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1DBCB2B-6F8F-4007-AA91-050A8A75DD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Všeobecné pomocné znaky s pomlčkou a nulou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E44905F-03B0-49A5-BC52-0921F2566C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-0 čte se „pomlčka nula“ </a:t>
            </a:r>
          </a:p>
          <a:p>
            <a:r>
              <a:rPr lang="cs-CZ" dirty="0"/>
              <a:t>-03 pro vyjádření materiálu </a:t>
            </a:r>
          </a:p>
          <a:p>
            <a:r>
              <a:rPr lang="cs-CZ" dirty="0"/>
              <a:t>Příklad:-035.35 Korek </a:t>
            </a:r>
          </a:p>
          <a:p>
            <a:endParaRPr lang="cs-CZ" dirty="0"/>
          </a:p>
          <a:p>
            <a:r>
              <a:rPr lang="cs-CZ" dirty="0"/>
              <a:t>-05 pro vyjádření osob </a:t>
            </a:r>
          </a:p>
          <a:p>
            <a:r>
              <a:rPr lang="cs-CZ" dirty="0"/>
              <a:t>Příklad:-053.31 Novorozenci </a:t>
            </a:r>
          </a:p>
          <a:p>
            <a:endParaRPr lang="cs-CZ" dirty="0"/>
          </a:p>
          <a:p>
            <a:r>
              <a:rPr lang="cs-CZ" dirty="0"/>
              <a:t>Všeobecné pomocné znaky hlediska .00 čte se“ tečka nula </a:t>
            </a:r>
            <a:r>
              <a:rPr lang="cs-CZ" dirty="0" err="1"/>
              <a:t>nula</a:t>
            </a:r>
            <a:r>
              <a:rPr lang="cs-CZ" dirty="0"/>
              <a:t>“ v nejnovějším vydání MDT se již neuvádí</a:t>
            </a:r>
          </a:p>
        </p:txBody>
      </p:sp>
    </p:spTree>
    <p:extLst>
      <p:ext uri="{BB962C8B-B14F-4D97-AF65-F5344CB8AC3E}">
        <p14:creationId xmlns:p14="http://schemas.microsoft.com/office/powerpoint/2010/main" val="354538284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AA5A4D-A8B6-42BB-BC85-44D06C5B4D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Zvláštní pomocné znaky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78D69FC-1958-4746-B58B-B9D75F90C5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Uvádějí se přímo u některých jednotlivých </a:t>
            </a:r>
            <a:r>
              <a:rPr lang="cs-CZ" dirty="0" err="1"/>
              <a:t>oddílů,pro</a:t>
            </a:r>
            <a:r>
              <a:rPr lang="cs-CZ" dirty="0"/>
              <a:t> které platí jejich použití </a:t>
            </a:r>
          </a:p>
          <a:p>
            <a:endParaRPr lang="cs-CZ" dirty="0"/>
          </a:p>
          <a:p>
            <a:r>
              <a:rPr lang="cs-CZ" dirty="0"/>
              <a:t>Příklad:</a:t>
            </a:r>
          </a:p>
          <a:p>
            <a:r>
              <a:rPr lang="cs-CZ" dirty="0"/>
              <a:t>62-5 Provoz strojů. Řízení a ovládání </a:t>
            </a:r>
          </a:p>
          <a:p>
            <a:r>
              <a:rPr lang="cs-CZ" dirty="0"/>
              <a:t>66.014 Chemické složení</a:t>
            </a:r>
          </a:p>
        </p:txBody>
      </p:sp>
    </p:spTree>
    <p:extLst>
      <p:ext uri="{BB962C8B-B14F-4D97-AF65-F5344CB8AC3E}">
        <p14:creationId xmlns:p14="http://schemas.microsoft.com/office/powerpoint/2010/main" val="353680296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8D8C609-720B-4CB2-841F-2DA307AC0B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Tabulky MDT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CFD75AA-9E73-404F-9C3D-690082E732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Publikace nebo databáze, které obsahují seznamy třídníků a odpovídajících názvů v různém rozsahu a výběru </a:t>
            </a:r>
          </a:p>
          <a:p>
            <a:pPr lvl="1"/>
            <a:r>
              <a:rPr lang="cs-CZ" dirty="0"/>
              <a:t>úplné vydání zahrnuje všechny platné znaky MDT v plném rozsahu </a:t>
            </a:r>
          </a:p>
          <a:p>
            <a:pPr lvl="1"/>
            <a:r>
              <a:rPr lang="cs-CZ" dirty="0"/>
              <a:t>střední vydání </a:t>
            </a:r>
          </a:p>
          <a:p>
            <a:pPr lvl="1"/>
            <a:r>
              <a:rPr lang="cs-CZ" dirty="0"/>
              <a:t>zkrácené vydání </a:t>
            </a:r>
          </a:p>
          <a:p>
            <a:pPr lvl="1"/>
            <a:r>
              <a:rPr lang="cs-CZ" dirty="0"/>
              <a:t>speciální (oborové) vydání</a:t>
            </a:r>
          </a:p>
        </p:txBody>
      </p:sp>
    </p:spTree>
    <p:extLst>
      <p:ext uri="{BB962C8B-B14F-4D97-AF65-F5344CB8AC3E}">
        <p14:creationId xmlns:p14="http://schemas.microsoft.com/office/powerpoint/2010/main" val="13701343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41E461-A637-409C-95DE-B5803B7CBC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Aristotelés</a:t>
            </a:r>
            <a:endParaRPr lang="cs-CZ" dirty="0"/>
          </a:p>
        </p:txBody>
      </p:sp>
      <p:pic>
        <p:nvPicPr>
          <p:cNvPr id="1026" name="Picture 2" descr="Schéma dělení věd">
            <a:extLst>
              <a:ext uri="{FF2B5EF4-FFF2-40B4-BE49-F238E27FC236}">
                <a16:creationId xmlns:a16="http://schemas.microsoft.com/office/drawing/2014/main" id="{8E84550C-69E2-40C2-BCC3-628DF37B11D5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6000" y="2119970"/>
            <a:ext cx="9200000" cy="35266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131393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9D5243E-8BB0-4F75-96A0-4AF1360C63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Stoikové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B21FF6F-83F3-419C-AFF9-FE53985387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12BC6DE4-38B6-4CEE-9C6B-54A45171D8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35413" y="2836526"/>
            <a:ext cx="8298180" cy="1978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14818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9FC3D26-D462-475E-B1A0-A6C1469CE8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Sv. Tomáš Akvinský</a:t>
            </a:r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E0F90039-8682-40BA-88B4-7DEF556F3CB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51810" y="2865087"/>
            <a:ext cx="6088380" cy="21309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20668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FD644D-5D44-4312-84AA-156DE8371E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Středověk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0F8036C-2E12-4679-A92E-3A3215403F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nejrozšířenější užívaná klasifikace = trivium (gramatika, rétorika a dialektika) a kvadrivium (aritmetika, geometrie, astronomie a muzika) = 7 svobodných umění - vyučovaných na universitách</a:t>
            </a:r>
            <a:br>
              <a:rPr lang="cs-CZ" dirty="0"/>
            </a:br>
            <a:r>
              <a:rPr lang="cs-CZ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klasifikace založená na 7 svobodných uměních - začala se uplatňovat i v tehdejších knihovnách, což se změnilo až v 16. - 17. století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648669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86A2CE8-C364-4F68-8794-59ADF76CB8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Francis Bacon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ED2332F-7D5E-43E6-BD1C-385FF99157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paměť (základ historie) </a:t>
            </a:r>
          </a:p>
          <a:p>
            <a:pPr lvl="1"/>
            <a:r>
              <a:rPr lang="cs-CZ" dirty="0"/>
              <a:t>přírodní dějiny</a:t>
            </a:r>
          </a:p>
          <a:p>
            <a:pPr lvl="1"/>
            <a:r>
              <a:rPr lang="cs-CZ" dirty="0"/>
              <a:t>dějiny lidstva </a:t>
            </a:r>
          </a:p>
          <a:p>
            <a:pPr marL="0" indent="0">
              <a:buNone/>
            </a:pPr>
            <a:r>
              <a:rPr lang="cs-CZ" dirty="0"/>
              <a:t>fantazie (základ poezie) </a:t>
            </a:r>
          </a:p>
          <a:p>
            <a:pPr marL="457200" lvl="1" indent="0">
              <a:buNone/>
            </a:pPr>
            <a:r>
              <a:rPr lang="cs-CZ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- epika</a:t>
            </a:r>
            <a:br>
              <a:rPr lang="cs-CZ" dirty="0"/>
            </a:br>
            <a:r>
              <a:rPr lang="cs-CZ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- dramatika</a:t>
            </a:r>
            <a:br>
              <a:rPr lang="cs-CZ" dirty="0"/>
            </a:br>
            <a:r>
              <a:rPr lang="cs-CZ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- mytologie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rozum (základ vědeckého poznání)</a:t>
            </a:r>
          </a:p>
          <a:p>
            <a:pPr marL="457200" lvl="1" indent="0">
              <a:buNone/>
            </a:pPr>
            <a:r>
              <a:rPr lang="cs-CZ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filozofie přírodní</a:t>
            </a:r>
            <a:br>
              <a:rPr lang="cs-CZ" dirty="0"/>
            </a:br>
            <a:r>
              <a:rPr lang="cs-CZ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filozofie lidská</a:t>
            </a: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951078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B432673-6AD7-491F-892F-1FE091D8C6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Systematické selekční jazyky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AA5DFAE-21B3-4DC7-AD91-F1113BE75B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SSJ - liší se od předmětových tím, že nejde o verbální (slovní) vyjádření</a:t>
            </a:r>
          </a:p>
          <a:p>
            <a:r>
              <a:rPr lang="cs-CZ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slovní formulace obsahu je převedena do umělého jazyka (notace)</a:t>
            </a:r>
            <a:br>
              <a:rPr lang="cs-CZ" dirty="0"/>
            </a:br>
            <a:r>
              <a:rPr lang="cs-CZ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informace, které k sobě patří - se seskupí do hierarchicky uspořádaných tříd</a:t>
            </a:r>
          </a:p>
          <a:p>
            <a:r>
              <a:rPr lang="cs-CZ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systém tříd do jisté míry koresponduje s tříděním věd - netřídí však poznatky, ale pouze dokumenty</a:t>
            </a:r>
          </a:p>
          <a:p>
            <a:r>
              <a:rPr lang="cs-CZ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vychází se zde z pojmové pyramidy</a:t>
            </a:r>
          </a:p>
          <a:p>
            <a:pPr lvl="1"/>
            <a:r>
              <a:rPr lang="cs-CZ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nahoře (na vrcholu) - stojí maximálně abstraktní pojmy (obecné)</a:t>
            </a:r>
          </a:p>
          <a:p>
            <a:pPr lvl="1"/>
            <a:r>
              <a:rPr lang="cs-CZ" dirty="0"/>
              <a:t>d</a:t>
            </a:r>
            <a:r>
              <a:rPr lang="cs-CZ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ole (na základně) - konkrétní pojmy (podrobné)</a:t>
            </a:r>
          </a:p>
          <a:p>
            <a:r>
              <a:rPr lang="cs-CZ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SSJ mohou být - všeobecné nebo monotematické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1017661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BEB89AE9B726E84DBBBF69A881ED4B3A" ma:contentTypeVersion="2" ma:contentTypeDescription="Vytvoří nový dokument" ma:contentTypeScope="" ma:versionID="737aa6078bc62c3d228f607465dd4bc9">
  <xsd:schema xmlns:xsd="http://www.w3.org/2001/XMLSchema" xmlns:xs="http://www.w3.org/2001/XMLSchema" xmlns:p="http://schemas.microsoft.com/office/2006/metadata/properties" xmlns:ns2="bac67ce7-a8d9-4f61-a207-fbb56887332f" targetNamespace="http://schemas.microsoft.com/office/2006/metadata/properties" ma:root="true" ma:fieldsID="c81f312b3f4522b8d7f48d7c1ba5892c" ns2:_="">
    <xsd:import namespace="bac67ce7-a8d9-4f61-a207-fbb56887332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c67ce7-a8d9-4f61-a207-fbb56887332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F1B6E49-A953-425B-A35D-A432AA317A0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98008E8-2414-405D-BA5D-17ADE627506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ac67ce7-a8d9-4f61-a207-fbb56887332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17EB6B7-C3C0-4481-AAC0-2411B71FD383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</TotalTime>
  <Words>1358</Words>
  <Application>Microsoft Office PowerPoint</Application>
  <PresentationFormat>Širokoúhlá obrazovka</PresentationFormat>
  <Paragraphs>183</Paragraphs>
  <Slides>36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36</vt:i4>
      </vt:variant>
    </vt:vector>
  </HeadingPairs>
  <TitlesOfParts>
    <vt:vector size="41" baseType="lpstr">
      <vt:lpstr>Arial</vt:lpstr>
      <vt:lpstr>Calibri</vt:lpstr>
      <vt:lpstr>Calibri Light</vt:lpstr>
      <vt:lpstr>Tahoma</vt:lpstr>
      <vt:lpstr>Motiv Office</vt:lpstr>
      <vt:lpstr>Organizace znalostí XIII.</vt:lpstr>
      <vt:lpstr>Klasifikace věd a SSJ</vt:lpstr>
      <vt:lpstr>Vývoj klasifikace věd (starověk)</vt:lpstr>
      <vt:lpstr>Aristotelés</vt:lpstr>
      <vt:lpstr>Stoikové</vt:lpstr>
      <vt:lpstr>Sv. Tomáš Akvinský</vt:lpstr>
      <vt:lpstr>Středověk</vt:lpstr>
      <vt:lpstr>Francis Bacon</vt:lpstr>
      <vt:lpstr>Systematické selekční jazyky</vt:lpstr>
      <vt:lpstr>SSJ</vt:lpstr>
      <vt:lpstr>Vývoj a druhy systematických selekčních jazyků</vt:lpstr>
      <vt:lpstr>Starověk</vt:lpstr>
      <vt:lpstr>Středověk</vt:lpstr>
      <vt:lpstr>Novověk</vt:lpstr>
      <vt:lpstr>W. T. Harris</vt:lpstr>
      <vt:lpstr>Prezentace aplikace PowerPoint</vt:lpstr>
      <vt:lpstr>Melvil Dewey (1851-1931)</vt:lpstr>
      <vt:lpstr>Prezentace aplikace PowerPoint</vt:lpstr>
      <vt:lpstr>020</vt:lpstr>
      <vt:lpstr>Library of Congress Classification</vt:lpstr>
      <vt:lpstr>Prezentace aplikace PowerPoint</vt:lpstr>
      <vt:lpstr>Mezinárodní desetinné třídění</vt:lpstr>
      <vt:lpstr>Hlavní třídy</vt:lpstr>
      <vt:lpstr>Prezentace aplikace PowerPoint</vt:lpstr>
      <vt:lpstr>Prezentace aplikace PowerPoint</vt:lpstr>
      <vt:lpstr>Možnosti vytváření spojených znaků</vt:lpstr>
      <vt:lpstr>Symbol vztahu : „dvojtečka “ + „plus “  </vt:lpstr>
      <vt:lpstr>Rozvinuté znaky MDT</vt:lpstr>
      <vt:lpstr>Všeobecné pomocné znaky jazyka</vt:lpstr>
      <vt:lpstr>Všeobecné pomocné znaky formy</vt:lpstr>
      <vt:lpstr>Všeobecné pomocné znaky místa</vt:lpstr>
      <vt:lpstr>Všeobecné pomocné znaky času</vt:lpstr>
      <vt:lpstr>Všeobecné pomocné znaky etnické</vt:lpstr>
      <vt:lpstr>Všeobecné pomocné znaky s pomlčkou a nulou</vt:lpstr>
      <vt:lpstr>Zvláštní pomocné znaky</vt:lpstr>
      <vt:lpstr>Tabulky MDT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Sémantické aspekty katalogizace I.</dc:title>
  <dc:creator>Jiří Stodola</dc:creator>
  <cp:lastModifiedBy>Jiří Stodola</cp:lastModifiedBy>
  <cp:revision>73</cp:revision>
  <dcterms:created xsi:type="dcterms:W3CDTF">2017-09-18T08:06:43Z</dcterms:created>
  <dcterms:modified xsi:type="dcterms:W3CDTF">2021-01-15T09:07:24Z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0x010100BEB89AE9B726E84DBBBF69A881ED4B3A</vt:lpwstr>
  </property>
</Properties>
</file>