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96DBF-9636-441C-8D47-81C0AFE19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7EFFB5-FD01-4085-9EDF-ED5239110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3FD0E0-F41A-4F30-83FC-DE6987ED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A0F787-4B65-4B8C-A826-5FB0E960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CB977-C800-4954-BB13-46B45E77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6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7E712-5F17-46D5-B4EA-5B41BFC7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3EF37A-2B4C-4BFD-A37D-B807DAC34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05FAE0-B114-495C-BA96-20249839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FDB77-D15B-4BB9-8434-D9A10BFF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A2FED2-46B6-49B6-A792-968BE1A2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6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259D72B-DFD5-41E2-B6E6-2F1D7975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5E6171-97E0-48E6-BEE5-0AA3A8FED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62F0CE-D96B-45F8-A543-AE327432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B6D045-EFB2-4CE6-8236-BBA77F85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49F410-4766-40F7-8FCC-52AB7FF1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3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8CEBA-A721-4F12-9BA4-6FE1682E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86B55-BCBE-43CF-A2D8-C94693C3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F193B-71A6-4F16-B9F7-1225E903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3A3716-FFBA-4FE7-B096-CAD22E13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994DBE-FF80-47A0-967B-2BFE5630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7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D4480-D410-421C-BB0A-D577FEE6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B6401-58DA-4889-89A2-7B7BBBFB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5E943-A734-4E39-9132-C603CB39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E08F1B-8820-4841-A3D7-137BB7C2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D983F8-80C7-4EAD-B447-202CEE0C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14DE9-11D8-45D2-AE78-BC828F95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C9266-B44D-40D6-9369-8E8EE8D04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6C2A9F-2E70-40C8-8CAC-E145797ED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E847FB-2AA1-46D7-B943-4C022801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C425C0-11EA-4DED-86C3-53FAFE6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499039-D5D7-4280-A85B-271B06F5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8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824E8-2348-4CF8-9093-56ED5939C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8DEAD6-FB1C-494C-A9A5-50B173AB2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22DBBB-C31C-4662-9D24-B9ED592AB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279A3DF-B387-4B69-9232-6154577B7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D60631-80AF-4DA0-AE86-05BF1E702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0E72E6-AA3B-431A-85D9-48E9E564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221D22-CF7A-4C0F-81D7-C2D26E45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AEA61F-5EF5-400F-BE56-373C3D88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3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816A-11CC-4D5D-8153-43F6EA39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ED52EA-1970-49F1-89A0-F5F2540D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8BE509-BD5E-4CAF-B063-6F566E0E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5786F8-797B-410E-8D2D-AA70C582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9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72CFE4-1F00-4018-A017-0CF6D4E7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F584F3-718D-46EF-A1AC-BF5F7FF7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65E37B-A925-43BC-977B-379EBBE7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5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B0FE-C084-4A19-8942-196AAAC1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9B971-3A53-46AD-91B4-273B6A6CC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E849DC-7E7E-4190-AE96-BF713B566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528B32-AA43-4452-92BE-F64DAFB1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878134-BF73-49CA-B6FE-F4126270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934072-91F5-4903-9BB6-AEB2E047A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54318-B70C-4B89-A6E6-DC245C2C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AD67AB-8B79-43E3-96EB-4DAFC54A1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A7C34F-D855-4E1A-800C-12A79638B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9A5FF9-046B-4AFF-ABE4-9FFD3704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C1B357-19DC-4D2E-B08D-FD250557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58AF48-79F7-474F-93BE-8A784966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8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0FB28DE-5A71-47B3-9D8A-A4DB9041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5EEE50-8B5B-4343-AB53-E03896E2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43B8B-1E08-4A4F-BE48-70C632A7A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ECF989-A21C-4737-B134-5B0C67822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FE2C1B-9A94-4541-8D1D-B897EF7D3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2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6. 11. 2020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3669A-2656-45FE-B2D6-1A3C9988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Triadický model znaku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8FB7F1F-41FD-4F98-B9C4-495DECFA36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8546" y="2628730"/>
            <a:ext cx="7254907" cy="311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35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265CC-3CBE-4E34-9D03-D663261A8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reference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42371B3-5D5B-43BD-8FCD-A98822F9CA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2468" y="1850527"/>
            <a:ext cx="4158520" cy="27723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ADD7780-A007-4252-8801-68C25E754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0783" y="2057314"/>
            <a:ext cx="4588097" cy="235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609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A6AD4-A707-4AF7-AA0B-623DE175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Peirce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B944E1-8901-4968-BE2A-3ECA4699D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Dělení na základě znaku – </a:t>
            </a:r>
            <a:r>
              <a:rPr lang="cs-CZ" dirty="0" err="1"/>
              <a:t>qualisignnum</a:t>
            </a:r>
            <a:r>
              <a:rPr lang="cs-CZ" dirty="0"/>
              <a:t> (kvalita), </a:t>
            </a:r>
            <a:r>
              <a:rPr lang="cs-CZ" dirty="0" err="1"/>
              <a:t>sinsignum</a:t>
            </a:r>
            <a:r>
              <a:rPr lang="cs-CZ" dirty="0"/>
              <a:t> (jednotlivina), </a:t>
            </a:r>
            <a:r>
              <a:rPr lang="cs-CZ" dirty="0" err="1"/>
              <a:t>legisignum</a:t>
            </a:r>
            <a:r>
              <a:rPr lang="cs-CZ" dirty="0"/>
              <a:t> (obecný typ)</a:t>
            </a:r>
          </a:p>
          <a:p>
            <a:r>
              <a:rPr lang="cs-CZ" dirty="0"/>
              <a:t>Na základě vztahu k objektu – </a:t>
            </a:r>
            <a:r>
              <a:rPr lang="cs-CZ" dirty="0" err="1"/>
              <a:t>ikón</a:t>
            </a:r>
            <a:r>
              <a:rPr lang="cs-CZ" dirty="0"/>
              <a:t> (na základě vlastních kvalit), index (na základě vlivu objektu), symbol (na základě obecné ideje)</a:t>
            </a:r>
          </a:p>
          <a:p>
            <a:r>
              <a:rPr lang="cs-CZ" dirty="0"/>
              <a:t>Na základě povahy </a:t>
            </a:r>
            <a:r>
              <a:rPr lang="cs-CZ" dirty="0" err="1"/>
              <a:t>interpretantu</a:t>
            </a:r>
            <a:r>
              <a:rPr lang="cs-CZ" dirty="0"/>
              <a:t> – réma (možnost), </a:t>
            </a:r>
            <a:r>
              <a:rPr lang="cs-CZ" dirty="0" err="1"/>
              <a:t>dicisignum</a:t>
            </a:r>
            <a:r>
              <a:rPr lang="cs-CZ" dirty="0"/>
              <a:t> (konkrétní existence), argument (zákon)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Zástupný obsah 3">
            <a:extLst>
              <a:ext uri="{FF2B5EF4-FFF2-40B4-BE49-F238E27FC236}">
                <a16:creationId xmlns:a16="http://schemas.microsoft.com/office/drawing/2014/main" id="{2F9C125F-277A-42E7-AA2B-F57202063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580" y="-508541"/>
            <a:ext cx="4120420" cy="237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23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171EF-45AD-425F-A1BA-6EAA6654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 kategorií znaků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7B62CED-ACA2-4753-86B4-C93ADC8791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1211" y="2002933"/>
            <a:ext cx="6529578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380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026CF-2463-496E-BA17-3E3A5FD64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Konvenčnost a motivovanost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B461D34-DEB1-409A-BB99-FB9CB728E8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950" y="2775415"/>
            <a:ext cx="6134100" cy="299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018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223F6-7F4B-401B-87C6-C0440BDE9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BAD9BA-6383-4190-B852-8F9495102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Signál – znak vzbuzující reakci</a:t>
            </a:r>
          </a:p>
          <a:p>
            <a:r>
              <a:rPr lang="cs-CZ" dirty="0"/>
              <a:t>Symptom – znak přirozeně spojený s tím, co označuje</a:t>
            </a:r>
          </a:p>
          <a:p>
            <a:endParaRPr lang="cs-CZ" dirty="0"/>
          </a:p>
          <a:p>
            <a:r>
              <a:rPr lang="cs-CZ" dirty="0" err="1"/>
              <a:t>Ikón</a:t>
            </a:r>
            <a:r>
              <a:rPr lang="cs-CZ" dirty="0"/>
              <a:t> – znak na základě podobnosti s objektem</a:t>
            </a:r>
          </a:p>
          <a:p>
            <a:r>
              <a:rPr lang="cs-CZ" dirty="0"/>
              <a:t>Index – znak na základě kauzálního působení</a:t>
            </a:r>
          </a:p>
          <a:p>
            <a:r>
              <a:rPr lang="cs-CZ" dirty="0"/>
              <a:t>Symbol – znak na základě obecného zákona</a:t>
            </a:r>
          </a:p>
        </p:txBody>
      </p:sp>
    </p:spTree>
    <p:extLst>
      <p:ext uri="{BB962C8B-B14F-4D97-AF65-F5344CB8AC3E}">
        <p14:creationId xmlns:p14="http://schemas.microsoft.com/office/powerpoint/2010/main" val="767868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3D746-1321-489B-8790-32074FCA7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A6B97-630A-4AA5-9AE8-76C13F898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Termín = jednoslovný nebo víceslovný výraz s jasně určeným pojmovým významem, který je opakovaně užíván v odborných textech.</a:t>
            </a:r>
          </a:p>
          <a:p>
            <a:r>
              <a:rPr lang="cs-CZ" dirty="0"/>
              <a:t>Vlastnosti termínu: </a:t>
            </a:r>
          </a:p>
          <a:p>
            <a:pPr lvl="1"/>
            <a:r>
              <a:rPr lang="cs-CZ" dirty="0"/>
              <a:t>Jazyková správnost, </a:t>
            </a:r>
          </a:p>
          <a:p>
            <a:pPr lvl="1"/>
            <a:r>
              <a:rPr lang="cs-CZ" dirty="0"/>
              <a:t>ustálenost, </a:t>
            </a:r>
          </a:p>
          <a:p>
            <a:pPr lvl="1"/>
            <a:r>
              <a:rPr lang="cs-CZ" dirty="0"/>
              <a:t>jednoznačnost a přesnost, </a:t>
            </a:r>
          </a:p>
          <a:p>
            <a:pPr lvl="1"/>
            <a:r>
              <a:rPr lang="cs-CZ" dirty="0"/>
              <a:t>nosnost, </a:t>
            </a:r>
          </a:p>
          <a:p>
            <a:pPr lvl="1"/>
            <a:r>
              <a:rPr lang="cs-CZ" dirty="0"/>
              <a:t>motivovanost, </a:t>
            </a:r>
          </a:p>
          <a:p>
            <a:pPr lvl="1"/>
            <a:r>
              <a:rPr lang="cs-CZ" dirty="0"/>
              <a:t>mezinárodnost, </a:t>
            </a:r>
          </a:p>
          <a:p>
            <a:pPr lvl="1"/>
            <a:r>
              <a:rPr lang="cs-CZ" dirty="0"/>
              <a:t>systémovost</a:t>
            </a:r>
          </a:p>
        </p:txBody>
      </p:sp>
    </p:spTree>
    <p:extLst>
      <p:ext uri="{BB962C8B-B14F-4D97-AF65-F5344CB8AC3E}">
        <p14:creationId xmlns:p14="http://schemas.microsoft.com/office/powerpoint/2010/main" val="1221927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67471-E1F2-4823-ABD1-EBB1A795E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E201E-0F00-450C-95FA-B5F4A5FD0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Nauka o termínech a jejich místě ve struktuře poznání určitého oboru.</a:t>
            </a:r>
          </a:p>
          <a:p>
            <a:pPr lvl="1"/>
            <a:r>
              <a:rPr lang="cs-CZ" dirty="0"/>
              <a:t>Preskriptivní – jasná definice</a:t>
            </a:r>
          </a:p>
          <a:p>
            <a:pPr lvl="1"/>
            <a:r>
              <a:rPr lang="cs-CZ" dirty="0"/>
              <a:t>Deskriptivní – volnější výklad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25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86D1D-E80A-446F-A2DC-CEF358AF6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termínů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171B39-BE14-49E8-9276-392A956C5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Obsahová – intenzionální </a:t>
            </a:r>
          </a:p>
          <a:p>
            <a:r>
              <a:rPr lang="cs-CZ" dirty="0"/>
              <a:t>Rozsahová – extenzionální </a:t>
            </a:r>
          </a:p>
        </p:txBody>
      </p:sp>
    </p:spTree>
    <p:extLst>
      <p:ext uri="{BB962C8B-B14F-4D97-AF65-F5344CB8AC3E}">
        <p14:creationId xmlns:p14="http://schemas.microsoft.com/office/powerpoint/2010/main" val="456773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1F80E-1107-4346-B811-6E508790B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Terminografie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482D1D-A688-465C-9B44-4393B974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 termínů a pojmů, tvorba terminologických produktů (např. terminologické slovníky, terminologické databáze), metodologie této činnosti.</a:t>
            </a:r>
          </a:p>
          <a:p>
            <a:r>
              <a:rPr lang="cs-CZ" dirty="0" err="1"/>
              <a:t>Terminografie</a:t>
            </a:r>
            <a:r>
              <a:rPr lang="cs-CZ" dirty="0"/>
              <a:t> se zaměřuje na odborný jazyk, buduje strukturovanou soustavu termínů a pojmů, předepisuje použití termínů.</a:t>
            </a:r>
          </a:p>
        </p:txBody>
      </p:sp>
    </p:spTree>
    <p:extLst>
      <p:ext uri="{BB962C8B-B14F-4D97-AF65-F5344CB8AC3E}">
        <p14:creationId xmlns:p14="http://schemas.microsoft.com/office/powerpoint/2010/main" val="97013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C4B37-FF9C-459D-A408-678A92FCD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Sémiotika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C2BB0-3ED6-4843-BAD6-B64EA4D1D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Nauka o znacích a znakových systémech</a:t>
            </a:r>
          </a:p>
          <a:p>
            <a:endParaRPr lang="cs-CZ" dirty="0"/>
          </a:p>
          <a:p>
            <a:r>
              <a:rPr lang="cs-CZ" dirty="0"/>
              <a:t>Syntaktika</a:t>
            </a:r>
          </a:p>
          <a:p>
            <a:r>
              <a:rPr lang="cs-CZ" dirty="0"/>
              <a:t>Sémantika</a:t>
            </a:r>
          </a:p>
          <a:p>
            <a:r>
              <a:rPr lang="cs-CZ" dirty="0"/>
              <a:t>Pragmatika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320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C899E-060F-4429-80C2-A6B9584EC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</a:t>
            </a:r>
            <a:r>
              <a:rPr lang="cs-CZ" dirty="0" err="1"/>
              <a:t>terminografické</a:t>
            </a:r>
            <a:r>
              <a:rPr lang="cs-CZ" dirty="0"/>
              <a:t> 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5AFFF-28F1-4392-996E-EE8AD56FA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(poskytuje informaci o termínu), </a:t>
            </a:r>
          </a:p>
          <a:p>
            <a:r>
              <a:rPr lang="cs-CZ" dirty="0"/>
              <a:t>standardizační (kodifikuje termíny), </a:t>
            </a:r>
          </a:p>
          <a:p>
            <a:r>
              <a:rPr lang="cs-CZ" dirty="0"/>
              <a:t>harmonizační (sjednocuje termíny i jejich výklady)</a:t>
            </a:r>
          </a:p>
        </p:txBody>
      </p:sp>
    </p:spTree>
    <p:extLst>
      <p:ext uri="{BB962C8B-B14F-4D97-AF65-F5344CB8AC3E}">
        <p14:creationId xmlns:p14="http://schemas.microsoft.com/office/powerpoint/2010/main" val="70638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67895-6419-4427-B765-855ABB914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- Shannon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3F2B9C9-DDB4-433C-89A8-81994F60C8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1275" y="2633464"/>
            <a:ext cx="7029450" cy="267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69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568C5-43D8-4919-9127-83CED1ADF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- </a:t>
            </a:r>
            <a:r>
              <a:rPr lang="cs-CZ" dirty="0" err="1"/>
              <a:t>Saussure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F625811-F851-41D8-BA27-54FFBD33A0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4233" y="2005799"/>
            <a:ext cx="5403533" cy="382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24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F4BF3-863D-463A-89C3-C0813C10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– </a:t>
            </a:r>
            <a:r>
              <a:rPr lang="cs-CZ" dirty="0" err="1"/>
              <a:t>Jakobson</a:t>
            </a:r>
            <a:r>
              <a:rPr lang="cs-CZ" dirty="0"/>
              <a:t>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860D6AD-0E15-4D8E-B0DE-DA47259C06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5032" y="1874356"/>
            <a:ext cx="6341936" cy="528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1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3D818-A497-411A-8CF9-2A72EB74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- </a:t>
            </a:r>
            <a:r>
              <a:rPr lang="cs-CZ" dirty="0" err="1"/>
              <a:t>Eco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7C5E8DB-593C-4673-B65F-D90C121D4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119" y="3169746"/>
            <a:ext cx="8763762" cy="241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69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4319C-6887-4CF1-950B-24009B397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znaku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830D6-7217-4B18-85DB-747AD7DDA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oddělitelnosti</a:t>
            </a:r>
          </a:p>
          <a:p>
            <a:r>
              <a:rPr lang="cs-CZ" dirty="0"/>
              <a:t>Princip kategorizace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709EC8-B54F-4F98-AA78-4FF3F94E0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2" y="1690692"/>
            <a:ext cx="3160395" cy="219227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D4C89EC-3640-46C6-8190-BABD49C4B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231187"/>
            <a:ext cx="3086100" cy="200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8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F66A1-7944-4FC3-AF6A-5DE84FDB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Dyadický model znaku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E3321A7-1791-47C1-9BDC-8F2F0E4EDE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2125812"/>
            <a:ext cx="6617208" cy="453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6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B1B6D-08C4-4595-9AB1-C019B8158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Denotace – konotace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8B14B39-DB97-4836-8C26-CE4F3C8ADA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962150" cy="24288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E77AF8E-9261-4829-A488-3937CCEA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621" y="2905125"/>
            <a:ext cx="7260908" cy="111271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D47D21F-F641-4A61-9CAB-F9CEC63203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483" y="5110341"/>
            <a:ext cx="6130957" cy="150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30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296</Words>
  <Application>Microsoft Office PowerPoint</Application>
  <PresentationFormat>Širokoúhlá obrazovka</PresentationFormat>
  <Paragraphs>57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Organizace znalostí V.</vt:lpstr>
      <vt:lpstr>Sémiotika</vt:lpstr>
      <vt:lpstr>Komunikace - Shannon</vt:lpstr>
      <vt:lpstr>Komunikace - Saussure</vt:lpstr>
      <vt:lpstr>Komunikace – Jakobson </vt:lpstr>
      <vt:lpstr>Komunikace - Eco</vt:lpstr>
      <vt:lpstr>Vlastnosti znaku</vt:lpstr>
      <vt:lpstr>Dyadický model znaku</vt:lpstr>
      <vt:lpstr>Denotace – konotace </vt:lpstr>
      <vt:lpstr>Triadický model znaku</vt:lpstr>
      <vt:lpstr>Trojúhelník reference</vt:lpstr>
      <vt:lpstr>Peirce</vt:lpstr>
      <vt:lpstr>10 kategorií znaků</vt:lpstr>
      <vt:lpstr>Konvenčnost a motivovanost</vt:lpstr>
      <vt:lpstr>Druhy znaků</vt:lpstr>
      <vt:lpstr>Terminologie</vt:lpstr>
      <vt:lpstr>Terminologie</vt:lpstr>
      <vt:lpstr>Definice termínů</vt:lpstr>
      <vt:lpstr>Terminografie</vt:lpstr>
      <vt:lpstr>Funkce terminografické databáze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42</cp:revision>
  <dcterms:created xsi:type="dcterms:W3CDTF">2017-09-18T08:06:43Z</dcterms:created>
  <dcterms:modified xsi:type="dcterms:W3CDTF">2020-11-06T10:14:10Z</dcterms:modified>
</cp:coreProperties>
</file>