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F2125-B7B9-C74E-8042-878A49E29998}" v="75" dt="2020-12-06T21:26:20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 snapToObjects="1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22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54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95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5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82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6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84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29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</p:spTree>
    <p:extLst>
      <p:ext uri="{BB962C8B-B14F-4D97-AF65-F5344CB8AC3E}">
        <p14:creationId xmlns:p14="http://schemas.microsoft.com/office/powerpoint/2010/main" val="391470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66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80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2C22E-0E3C-C449-A6A2-5A6C848B63E2}" type="datetimeFigureOut">
              <a:rPr kumimoji="1" lang="ko-Kore-CZ" altLang="en-US" smtClean="0"/>
              <a:t>12/08/2020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80E5E7E-7CFA-CE47-A14A-AD397D711CCB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73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3CB96BC-D5D2-0C49-8603-B91C4AB2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kumimoji="1" lang="en-US" altLang="en-US" sz="7200" dirty="0">
                <a:solidFill>
                  <a:srgbClr val="454545"/>
                </a:solidFill>
              </a:rPr>
              <a:t>Korean class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21E33FE-ADD4-3740-8AAA-AFE5E68B3056}"/>
              </a:ext>
            </a:extLst>
          </p:cNvPr>
          <p:cNvSpPr txBox="1"/>
          <p:nvPr/>
        </p:nvSpPr>
        <p:spPr>
          <a:xfrm>
            <a:off x="5604514" y="4286395"/>
            <a:ext cx="248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 dirty="0">
                <a:solidFill>
                  <a:srgbClr val="C00000"/>
                </a:solidFill>
              </a:rPr>
              <a:t>Week 5</a:t>
            </a:r>
            <a:endParaRPr kumimoji="1" lang="ko-Kore-CZ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76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A10F54-DF44-024A-9416-13365F5BE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076278"/>
            <a:ext cx="10905066" cy="4007611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ED99E296-8F3E-4845-B117-346A09EAD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3"/>
    </mc:Choice>
    <mc:Fallback xmlns="">
      <p:transition spd="slow" advTm="4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44D1454-D38C-074E-BA93-2236DA76B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967227"/>
            <a:ext cx="10905066" cy="4225714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ABB43E83-5AC0-1A4E-9E8F-7B1BBBB80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"/>
    </mc:Choice>
    <mc:Fallback xmlns="">
      <p:transition spd="slow" advTm="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BB17FA4-A15B-4745-8E50-90B6B65A8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049015"/>
            <a:ext cx="10905066" cy="4062137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90766630-CB1F-5E46-AB2C-2756846FD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"/>
    </mc:Choice>
    <mc:Fallback xmlns="">
      <p:transition spd="slow" advTm="5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2F956B-6E6C-BF41-8608-72A04517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25795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Future expression 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8B853AD-C0EC-6D45-8748-90E0735EC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7" y="2040445"/>
            <a:ext cx="9603275" cy="345061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너 내일 뭐해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[neo-nae-il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mwo-hae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will you do tomorrow?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나 내일 프라하 갈 거야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nae-il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peu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-ra-ha gal-geo-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will go </a:t>
            </a:r>
            <a:r>
              <a:rPr kumimoji="1" lang="cs-CZ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P</a:t>
            </a:r>
            <a:r>
              <a:rPr kumimoji="1" lang="en-US" altLang="ko-Kore-CZ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rague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tomorrow.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E0FD8294-A254-864B-B728-BCC8C6FC4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1"/>
    </mc:Choice>
    <mc:Fallback xmlns="">
      <p:transition spd="slow" advTm="1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87A3BB-7DA8-6E4F-94FA-494148A8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8757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 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C40889-83BA-6C4C-A3CD-EA19AB8A7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098" y="2895881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ore-CZ" sz="6000" b="1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When</a:t>
            </a:r>
            <a:r>
              <a:rPr kumimoji="1" lang="en-US" altLang="ko-Kore-CZ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= </a:t>
            </a:r>
            <a:r>
              <a:rPr kumimoji="1" lang="ko-KR" altLang="en-US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언제</a:t>
            </a:r>
            <a:endParaRPr kumimoji="1" lang="en-US" altLang="ko-KR" sz="60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             [eon-</a:t>
            </a:r>
            <a:r>
              <a:rPr kumimoji="1" lang="en-US" altLang="ko-KR" sz="44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jae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sz="44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EAF7B65A-BDB8-A048-9C32-0F66BA4C5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6"/>
    </mc:Choice>
    <mc:Fallback xmlns="">
      <p:transition spd="slow" advTm="2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12E503-53A3-3440-90FA-816E3E3C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574" y="1175222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631F687-A243-1340-ADA5-D24F2A7F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151" y="2040446"/>
            <a:ext cx="9603275" cy="345061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너 학교 언제가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[neo-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hak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-eon-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jae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cs-CZ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hen do you go to school?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나 어제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갔다왔어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jae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-gad-da-wot-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went yesterday.</a:t>
            </a:r>
            <a:endParaRPr kumimoji="1" lang="ko-Kore-CZ" altLang="en-US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CF3CACF7-D2E1-AF43-B673-36270F876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"/>
    </mc:Choice>
    <mc:Fallback xmlns="">
      <p:transition spd="slow" advTm="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5788FE-4A4E-C040-9B80-4ED1F667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865" y="1138151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</a:t>
            </a:r>
            <a:r>
              <a:rPr kumimoji="1" lang="en-US" altLang="ko-Kore-CZ" dirty="0" err="1"/>
              <a:t>principel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FCB568-FA0F-134C-8984-E2023012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725" y="2843634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ko-Kore-CZ" sz="6000" b="1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Where</a:t>
            </a:r>
            <a:r>
              <a:rPr kumimoji="1" lang="en-US" altLang="ko-Kore-CZ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= </a:t>
            </a:r>
            <a:r>
              <a:rPr kumimoji="1" lang="ko-KR" altLang="en-US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어디서</a:t>
            </a:r>
            <a:endParaRPr kumimoji="1" lang="en-US" altLang="ko-KR" sz="60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                                    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44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-di-</a:t>
            </a:r>
            <a:r>
              <a:rPr kumimoji="1" lang="en-US" altLang="ko-KR" sz="44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sz="44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1ABD29B-2E67-C841-B14F-34AB28D3F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"/>
    </mc:Choice>
    <mc:Fallback xmlns="">
      <p:transition spd="slow" advTm="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A9A220-09F2-214F-B066-AA5DA118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33131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010510-D544-EB40-B5AF-2B5D25B4F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이번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BTS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콘서트 어디서 한대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i-beon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BTS concert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-di-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han-dae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=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Where is the BTS concert going to be held?</a:t>
            </a:r>
          </a:p>
          <a:p>
            <a:pPr marL="0" indent="0" algn="ctr">
              <a:buNone/>
            </a:pPr>
            <a:endParaRPr kumimoji="1" lang="en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서울에서 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!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seoul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e-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seo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!]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In </a:t>
            </a:r>
            <a:r>
              <a:rPr kumimoji="1" lang="cs-CZ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</a:t>
            </a:r>
            <a:r>
              <a:rPr kumimoji="1" lang="en-US" altLang="ko-Kore-CZ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eoul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!</a:t>
            </a:r>
            <a:endParaRPr kumimoji="1" lang="ko-Kore-CZ" altLang="en-US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73E03287-4018-6843-8C2C-CE5068D60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"/>
    </mc:Choice>
    <mc:Fallback xmlns="">
      <p:transition spd="slow" advTm="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1EBBB1-B665-6A4F-8615-6F53094C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004" y="1233144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CC466D11-8FF3-F349-80DA-2E41E54BA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801" y="2917775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ko-Kore-CZ" sz="6000" b="1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Who</a:t>
            </a:r>
            <a:r>
              <a:rPr kumimoji="1" lang="en-US" altLang="ko-Kore-CZ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= </a:t>
            </a:r>
            <a:r>
              <a:rPr kumimoji="1" lang="ko-KR" altLang="en-US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누가</a:t>
            </a:r>
            <a:endParaRPr kumimoji="1" lang="en-US" altLang="ko-KR" sz="60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                             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[nu-</a:t>
            </a:r>
            <a:r>
              <a:rPr kumimoji="1" lang="en-US" altLang="ko-KR" sz="44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sz="44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7206FFBB-5863-C14A-A935-9F2BC464C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"/>
    </mc:Choice>
    <mc:Fallback xmlns="">
      <p:transition spd="slow" advTm="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E301C5-2109-7D49-9ED4-9A421249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135" y="1204569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0AADB-20F9-A44C-B830-B43395141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590" y="2040445"/>
            <a:ext cx="9603275" cy="345061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내 빵 누가 먹었어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  [nae-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bbang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-nu-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meok-eoss-eo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Who ate my bread?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나도 몰라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-do mol-la]</a:t>
            </a:r>
          </a:p>
          <a:p>
            <a:pPr marL="0" indent="0" algn="ctr">
              <a:buNone/>
            </a:pP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       =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don’t know.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088122D-ABD5-0143-A782-5646E02FD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3"/>
    </mc:Choice>
    <mc:Fallback xmlns="">
      <p:transition spd="slow" advTm="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08D7BE5-1176-A949-BFDC-6A129BB8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1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kumimoji="1" lang="en-US" altLang="ko-Kore-CZ" dirty="0"/>
              <a:t>index</a:t>
            </a:r>
            <a:endParaRPr kumimoji="1" lang="ko-Kore-CZ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55E6CA-A940-944C-8AAA-69C3F655F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666924" cy="4297680"/>
          </a:xfrm>
        </p:spPr>
        <p:txBody>
          <a:bodyPr anchor="ctr">
            <a:noAutofit/>
          </a:bodyPr>
          <a:lstStyle/>
          <a:p>
            <a:r>
              <a:rPr kumimoji="1" lang="en-US" altLang="ko-Kore-CZ" sz="2400" dirty="0"/>
              <a:t>Postpositional Particles</a:t>
            </a:r>
          </a:p>
          <a:p>
            <a:r>
              <a:rPr kumimoji="1" lang="en-US" altLang="ko-Kore-CZ" sz="2400" dirty="0"/>
              <a:t>Future expression</a:t>
            </a:r>
          </a:p>
          <a:p>
            <a:r>
              <a:rPr kumimoji="1" lang="en-US" altLang="ko-Kore-CZ" sz="2400" dirty="0"/>
              <a:t>Sixth Principle (when,</a:t>
            </a:r>
            <a:r>
              <a:rPr kumimoji="1" lang="cs-CZ" altLang="ko-Kore-CZ" sz="2400" dirty="0"/>
              <a:t> </a:t>
            </a:r>
            <a:r>
              <a:rPr kumimoji="1" lang="en-US" altLang="ko-Kore-CZ" sz="2400" dirty="0"/>
              <a:t>where,</a:t>
            </a:r>
            <a:r>
              <a:rPr kumimoji="1" lang="cs-CZ" altLang="ko-Kore-CZ" sz="2400" dirty="0"/>
              <a:t> </a:t>
            </a:r>
            <a:r>
              <a:rPr kumimoji="1" lang="en-US" altLang="ko-Kore-CZ" sz="2400" dirty="0"/>
              <a:t>who,</a:t>
            </a:r>
            <a:r>
              <a:rPr kumimoji="1" lang="cs-CZ" altLang="ko-Kore-CZ" sz="2400" dirty="0"/>
              <a:t> </a:t>
            </a:r>
            <a:r>
              <a:rPr kumimoji="1" lang="en-US" altLang="ko-Kore-CZ" sz="2400" dirty="0"/>
              <a:t>what,</a:t>
            </a:r>
            <a:r>
              <a:rPr kumimoji="1" lang="cs-CZ" altLang="ko-Kore-CZ" sz="2400" dirty="0"/>
              <a:t> </a:t>
            </a:r>
            <a:r>
              <a:rPr kumimoji="1" lang="en-US" altLang="ko-Kore-CZ" sz="2400" dirty="0"/>
              <a:t>why,</a:t>
            </a:r>
            <a:r>
              <a:rPr kumimoji="1" lang="cs-CZ" altLang="ko-Kore-CZ" sz="2400" dirty="0"/>
              <a:t> </a:t>
            </a:r>
            <a:r>
              <a:rPr kumimoji="1" lang="en-US" altLang="ko-Kore-CZ" sz="2400" dirty="0"/>
              <a:t>how)</a:t>
            </a:r>
          </a:p>
          <a:p>
            <a:r>
              <a:rPr kumimoji="1" lang="en-US" altLang="ko-Kore-CZ" sz="2400" dirty="0"/>
              <a:t>Day of week, Month</a:t>
            </a:r>
          </a:p>
          <a:p>
            <a:r>
              <a:rPr kumimoji="1" lang="en-US" altLang="ko-Kore-CZ" sz="2400" dirty="0"/>
              <a:t>Dialogue</a:t>
            </a:r>
          </a:p>
          <a:p>
            <a:r>
              <a:rPr kumimoji="1" lang="en-US" altLang="ko-Kore-CZ" sz="2400" dirty="0"/>
              <a:t>Korea’s Culture</a:t>
            </a:r>
            <a:endParaRPr kumimoji="1" lang="ko-Kore-CZ" altLang="en-US" sz="2400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8927C70-1E3F-4542-9882-85CD5EA53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6"/>
    </mc:Choice>
    <mc:Fallback xmlns="">
      <p:transition spd="slow" advTm="1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3FD62C-5E0F-6144-B5A5-DAC3070F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006" y="1162865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2B44C9E1-1BCE-E648-B5C7-EF511D311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563" y="2757138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ko-Kore-CZ" sz="6000" b="1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</a:t>
            </a:r>
            <a:r>
              <a:rPr kumimoji="1" lang="en-US" altLang="ko-Kore-CZ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= </a:t>
            </a:r>
            <a:r>
              <a:rPr kumimoji="1" lang="ko-KR" altLang="en-US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무엇을</a:t>
            </a:r>
            <a:r>
              <a:rPr kumimoji="1" lang="en-US" altLang="ko-KR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뭐를</a:t>
            </a:r>
            <a:endParaRPr kumimoji="1" lang="en-US" altLang="ko-KR" sz="60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                             </a:t>
            </a:r>
            <a:r>
              <a:rPr kumimoji="1" lang="en-US" altLang="ko-KR" sz="36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[mu-</a:t>
            </a:r>
            <a:r>
              <a:rPr kumimoji="1" lang="en-US" altLang="ko-KR" sz="36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eoss</a:t>
            </a:r>
            <a:r>
              <a:rPr kumimoji="1" lang="en-US" altLang="ko-KR" sz="36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36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eul</a:t>
            </a:r>
            <a:r>
              <a:rPr kumimoji="1" lang="ko-KR" altLang="en-US" sz="36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6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sz="36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6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mwo-leul</a:t>
            </a:r>
            <a:r>
              <a:rPr kumimoji="1" lang="en-US" altLang="ko-KR" sz="36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sz="36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751A22C2-4CA4-5E48-A7DC-530C877DD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26"/>
    </mc:Choice>
    <mc:Fallback xmlns="">
      <p:transition spd="slow" advTm="3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5B0A9E-30F5-CE49-A900-B1AAA183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75994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4B84C2-D5A5-2B4A-B4B9-2DFB5D021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너 뭐 가지고 싶어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[neo-</a:t>
            </a:r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mwo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-ji-jo-sip-</a:t>
            </a:r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do you want to get?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나 새로운 신발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가지고싶어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[</a:t>
            </a:r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na-sae-ro-wun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sin-</a:t>
            </a:r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bal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-ji-go-sip-</a:t>
            </a:r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want to get new shoes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.</a:t>
            </a:r>
            <a:endParaRPr kumimoji="1" lang="ko-Kore-CZ" alt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76C7048-40F4-2246-8AFD-73D748460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7"/>
    </mc:Choice>
    <mc:Fallback xmlns="">
      <p:transition spd="slow" advTm="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926A22-7A76-324D-BC3F-9F37D056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04569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729FF9B8-58CC-4444-9810-4E3D3329A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363" y="2930133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ko-Kore-CZ" sz="6000" b="1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Why</a:t>
            </a:r>
            <a:r>
              <a:rPr kumimoji="1" lang="en-US" altLang="ko-Kore-CZ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= </a:t>
            </a:r>
            <a:r>
              <a:rPr kumimoji="1" lang="ko-KR" altLang="en-US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왜</a:t>
            </a:r>
            <a:endParaRPr kumimoji="1" lang="en-US" altLang="ko-KR" sz="60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                             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44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wae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sz="44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83755AF-D80E-7942-B049-34F0EB883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"/>
    </mc:Choice>
    <mc:Fallback xmlns="">
      <p:transition spd="slow" advTm="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AB7697-0440-3349-8D02-DDC40DFE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75994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9F93F28-4CD0-0642-B3DA-0A125B3D0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너 왜  늦었어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[neo-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neut-eoss-eo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=</a:t>
            </a:r>
            <a:r>
              <a:rPr kumimoji="1" lang="cs-CZ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</a:t>
            </a:r>
            <a:r>
              <a:rPr kumimoji="1" lang="en-US" altLang="ko-Kore-CZ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hy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are you late?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ore-CZ" altLang="en-US" dirty="0">
                <a:latin typeface="AppleGothic" pitchFamily="2" charset="-127"/>
                <a:ea typeface="AppleGothic" pitchFamily="2" charset="-127"/>
              </a:rPr>
              <a:t>지하철을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놓쳤어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[ji-ha-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chul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eul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-not-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chyeot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missed the subway.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54609A7-2748-1C48-8D57-297FBCCBB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"/>
    </mc:Choice>
    <mc:Fallback xmlns="">
      <p:transition spd="slow" advTm="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4B0E71-2565-394C-974C-A0329D87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004" y="1161706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44AF612A-97E9-EB4B-A286-0B6055F2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314" y="2880705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ko-Kore-CZ" sz="6000" b="1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How</a:t>
            </a:r>
            <a:r>
              <a:rPr kumimoji="1" lang="en-US" altLang="ko-Kore-CZ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= </a:t>
            </a:r>
            <a:r>
              <a:rPr kumimoji="1" lang="ko-KR" altLang="en-US" sz="60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어떻게</a:t>
            </a:r>
            <a:endParaRPr kumimoji="1" lang="en-US" altLang="ko-KR" sz="60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                             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44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44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-tteok-e]</a:t>
            </a:r>
            <a:endParaRPr kumimoji="1" lang="ko-Kore-CZ" altLang="en-US" sz="44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A7C956F0-730A-DE49-AA12-3F4DB8AF7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"/>
    </mc:Choice>
    <mc:Fallback xmlns="">
      <p:transition spd="slow" advTm="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5099AB-61CB-6741-9C55-6C31A79F1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38152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Sixth principle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AB8870-340D-AF46-ABB5-6819BEBBF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ore-CZ" altLang="en-US" dirty="0">
                <a:latin typeface="AppleGothic" pitchFamily="2" charset="-127"/>
                <a:ea typeface="AppleGothic" pitchFamily="2" charset="-127"/>
              </a:rPr>
              <a:t>이거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어떻게 만들어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-tteok-e-man-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deul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How do I make this?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내가 너를 도와줄게</a:t>
            </a: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[nae-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neo-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leul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 do-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jul-gae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will help you</a:t>
            </a:r>
            <a:endParaRPr kumimoji="1" lang="ko-Kore-CZ" altLang="en-US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ABC88C40-6EFC-D24B-9D23-620BB53AC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"/>
    </mc:Choice>
    <mc:Fallback xmlns=""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1587617-1CD9-4BB4-8FDB-02547523F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359BEA-F467-446B-9ED2-7DE4AE394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0A37B56-CDBA-D544-B29E-46E03B22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kumimoji="1" lang="en-US" altLang="ko-Kore-CZ" sz="3600" dirty="0"/>
              <a:t>Day of week</a:t>
            </a:r>
            <a:endParaRPr kumimoji="1" lang="en-US" altLang="en-US" sz="3600" dirty="0"/>
          </a:p>
        </p:txBody>
      </p:sp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id="{EC6E949E-7235-A94A-A0E4-E0443E5F7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71074" y="300043"/>
            <a:ext cx="10072800" cy="380248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C4A58F-EDCB-42E6-BB21-2D410EF07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EF18BD6-B169-4CEE-BB3D-71DFD6A8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253CD2-F713-407C-B979-22CDBA531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0DD6B29-9597-2C49-9633-4EC322604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"/>
    </mc:Choice>
    <mc:Fallback xmlns="">
      <p:transition spd="slow" advTm="1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F9A8B5-B146-E345-A44D-E0DB3A0C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217" y="1162865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Day of week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CB94FA-CEFE-4A4D-AB58-470804060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385068"/>
          </a:xfrm>
        </p:spPr>
        <p:txBody>
          <a:bodyPr/>
          <a:lstStyle/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Monday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월요일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Wor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Tuesday 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화요일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[Hwa-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Wednesday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수요일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Su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Thursday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목요일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Mok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Friday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금요일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[Kum-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Saturday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토요일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[To-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Sunday 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일요일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[il-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  <a:endParaRPr kumimoji="1" lang="ko-Kore-CZ" alt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4731B73-BFE2-9E4E-A82C-35820B232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2"/>
    </mc:Choice>
    <mc:Fallback xmlns="">
      <p:transition spd="slow" advTm="19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3C403F-D417-DD48-9508-FB3B5619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8757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Day of week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5E4A1D-C3EF-A748-A4B0-4DA85565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448219"/>
            <a:ext cx="9603275" cy="3450613"/>
          </a:xfrm>
        </p:spPr>
        <p:txBody>
          <a:bodyPr/>
          <a:lstStyle/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Weekday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평일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Pyeong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</a:p>
          <a:p>
            <a:pPr marL="0" indent="0" algn="ctr">
              <a:buNone/>
            </a:pP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Weekend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주말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[Ju-mal]</a:t>
            </a:r>
          </a:p>
          <a:p>
            <a:pPr marL="0" indent="0" algn="ctr">
              <a:buNone/>
            </a:pP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A Week =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일주일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[il-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ju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-il]</a:t>
            </a:r>
            <a:endParaRPr kumimoji="1" lang="ko-Kore-CZ" alt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D23DED9-7315-BB48-83E9-F6938F615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5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2"/>
    </mc:Choice>
    <mc:Fallback xmlns="">
      <p:transition spd="slow" advTm="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C49411-3299-2746-951B-1345F563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12292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Month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CA5A03F-E722-9346-A085-7CC30D2D5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195095"/>
            <a:ext cx="9603275" cy="3450613"/>
          </a:xfrm>
        </p:spPr>
        <p:txBody>
          <a:bodyPr/>
          <a:lstStyle/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January = 1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[il-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 err="1">
                <a:latin typeface="AppleGothic" pitchFamily="2" charset="-127"/>
                <a:ea typeface="AppleGothic" pitchFamily="2" charset="-127"/>
              </a:rPr>
              <a:t>Febuary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2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i-wol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March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3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sam-wol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April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4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sa-wol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May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5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June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6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yu-wol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BE7F8CD-66BD-D64C-80AC-F92F87E3F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5"/>
    </mc:Choice>
    <mc:Fallback xmlns="">
      <p:transition spd="slow" advTm="1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076C39-3D33-564C-B008-C343D0AF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5050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Postpositional particles – object making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3A432D0-9E8A-4646-AB9D-D055FA74B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256879"/>
            <a:ext cx="9603275" cy="34506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ko-KR" altLang="en-US" sz="48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을</a:t>
            </a:r>
            <a:r>
              <a:rPr kumimoji="1" lang="en-US" altLang="ko-KR" sz="48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48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eul</a:t>
            </a:r>
            <a:r>
              <a:rPr kumimoji="1" lang="en-US" altLang="ko-KR" sz="48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 / </a:t>
            </a:r>
            <a:r>
              <a:rPr kumimoji="1" lang="ko-KR" altLang="en-US" sz="48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를</a:t>
            </a:r>
            <a:r>
              <a:rPr kumimoji="1" lang="en-US" altLang="ko-KR" sz="48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48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leul</a:t>
            </a:r>
            <a:r>
              <a:rPr kumimoji="1" lang="en-US" altLang="ko-KR" sz="48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endParaRPr lang="en" altLang="ko-Kore-CZ" sz="28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endParaRPr lang="en" altLang="ko-Kore-CZ" sz="28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" altLang="ko-Kore-CZ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Words ending with a  consonant + -</a:t>
            </a:r>
            <a:r>
              <a:rPr lang="ko-KR" altLang="en-US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을</a:t>
            </a:r>
            <a:endParaRPr lang="en-US" altLang="ko-KR" sz="28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lang="en" altLang="ko-Kore-CZ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Words ending with a vowel + -</a:t>
            </a:r>
            <a:r>
              <a:rPr lang="ko-KR" altLang="en-US" sz="2800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를</a:t>
            </a:r>
            <a:r>
              <a:rPr lang="ko-KR" altLang="en-US" sz="28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</a:t>
            </a:r>
          </a:p>
          <a:p>
            <a:pPr marL="0" indent="0" algn="ctr">
              <a:buNone/>
            </a:pPr>
            <a:endParaRPr kumimoji="1" lang="en-US" altLang="ko-KR" sz="4000" dirty="0">
              <a:solidFill>
                <a:srgbClr val="FF0000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47F5288F-E4C9-E74E-BDAA-E22FE2987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7"/>
    </mc:Choice>
    <mc:Fallback xmlns="">
      <p:transition spd="slow" advTm="2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09E6AA-9547-EC48-94BD-5F39EB6B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06304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month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D80D8C4-430B-3E46-BA5D-8CFCFB3C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201083"/>
            <a:ext cx="9603275" cy="3450613"/>
          </a:xfrm>
        </p:spPr>
        <p:txBody>
          <a:bodyPr/>
          <a:lstStyle/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July = 7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chil-wol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August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8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[pal-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September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9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gu-wol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October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10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si-wol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November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11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[sib-il-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algn="ctr"/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December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=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12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월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[sib-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wol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DB749D9-CC05-CB4B-B7B0-EF8F8B38B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8"/>
    </mc:Choice>
    <mc:Fallback xmlns="">
      <p:transition spd="slow" advTm="1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2ABAE9-CBED-6E40-8B62-00703E24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5050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39B2E0-EC18-B447-A1B5-63EA9E348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227" y="2040446"/>
            <a:ext cx="9603275" cy="345061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이번방학에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어디로 여행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갈거야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i-beon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banghak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-e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-di-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ro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yeo-hang gal-geo-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Where will you go to travel this vacation?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나는 스위스에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갈거야</a:t>
            </a: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na-neun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swiss-e gal-geo-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 = 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will go Switzerland</a:t>
            </a:r>
            <a:endParaRPr kumimoji="1" lang="ko-Kore-CZ" altLang="en-US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A2A26DB5-1503-0749-95DF-1555C34EF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6"/>
    </mc:Choice>
    <mc:Fallback xmlns="">
      <p:transition spd="slow" advTm="1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6F06AC-FABC-5540-B3B8-F7995B14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75222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A560E5-15C5-7D4D-917D-F91C03E36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2040445"/>
            <a:ext cx="9603275" cy="345061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왜 스위스로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결정했어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-swiss-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ro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gyeol-jeong-haess-eo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Why did you decide Switzerland?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왜냐하면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나 아직 한 번도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안가봤거든</a:t>
            </a: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wae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nya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-ha-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myeon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-a-jig-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han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beon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-do an-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bwat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deun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         =</a:t>
            </a:r>
            <a:r>
              <a:rPr kumimoji="1" lang="en-US" altLang="ko-KR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Because, </a:t>
            </a:r>
            <a:r>
              <a:rPr lang="en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haven't been there yet</a:t>
            </a:r>
            <a:endParaRPr kumimoji="1" lang="en-US" altLang="ko-KR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0BECD720-516F-EF4F-9C48-7C389882F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8"/>
    </mc:Choice>
    <mc:Fallback xmlns="">
      <p:transition spd="slow" advTm="1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D85BF7-06FD-1A40-AF9D-CBAFE706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61706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0B2B930-BA90-1844-8CEE-D75F61716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좋겠다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!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거기 어떻게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갈거야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[jot-get-da! 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gi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 e-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ddeot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ge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-gal-geo-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How will you go there?</a:t>
            </a:r>
          </a:p>
          <a:p>
            <a:pPr marL="0" indent="0" algn="ctr">
              <a:buNone/>
            </a:pPr>
            <a:endParaRPr kumimoji="1" lang="en-US" altLang="ko-Kore-CZ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Jenny : </a:t>
            </a: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기차 타고 </a:t>
            </a:r>
            <a:r>
              <a:rPr kumimoji="1" lang="ko-KR" altLang="en-US" dirty="0" err="1">
                <a:latin typeface="AppleGothic" pitchFamily="2" charset="-127"/>
                <a:ea typeface="AppleGothic" pitchFamily="2" charset="-127"/>
              </a:rPr>
              <a:t>갈거야</a:t>
            </a:r>
            <a:endParaRPr kumimoji="1" lang="en-US" altLang="ko-KR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ko-KR" altLang="en-US" dirty="0">
                <a:latin typeface="AppleGothic" pitchFamily="2" charset="-127"/>
                <a:ea typeface="AppleGothic" pitchFamily="2" charset="-127"/>
              </a:rPr>
              <a:t>          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gi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-cha-ta-go-gal-geo-</a:t>
            </a:r>
            <a:r>
              <a:rPr kumimoji="1" lang="en-US" altLang="ko-KR" dirty="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 algn="ctr">
              <a:buNone/>
            </a:pP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          =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will go </a:t>
            </a:r>
            <a:r>
              <a:rPr kumimoji="1" lang="cs-CZ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</a:t>
            </a:r>
            <a:r>
              <a:rPr kumimoji="1" lang="en-US" altLang="ko-Kore-CZ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y train</a:t>
            </a:r>
            <a:endParaRPr kumimoji="1" lang="ko-Kore-CZ" altLang="en-US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E78A25B-DB58-6D40-9869-C06B5BDE4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8"/>
    </mc:Choice>
    <mc:Fallback xmlns="">
      <p:transition spd="slow" advTm="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B8E736-F4DE-F441-B9F7-680FF0DF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38152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dialogue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EDF6CA-382E-854E-90BD-B5671975E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7" y="2187387"/>
            <a:ext cx="9603275" cy="34506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kumimoji="1" lang="en-US" altLang="ko-Kore-CZ" sz="2200" dirty="0">
                <a:latin typeface="AppleGothic" pitchFamily="2" charset="-127"/>
                <a:ea typeface="AppleGothic" pitchFamily="2" charset="-127"/>
              </a:rPr>
              <a:t>Yoongi : 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언제 출발 할거야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          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[eon-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jae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chul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bal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hal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-geo-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?]</a:t>
            </a:r>
          </a:p>
          <a:p>
            <a:pPr marL="0" indent="0" algn="ctr">
              <a:buNone/>
            </a:pPr>
            <a:r>
              <a:rPr kumimoji="1" lang="en-US" altLang="ko-Kore-CZ" sz="2200" dirty="0">
                <a:latin typeface="AppleGothic" pitchFamily="2" charset="-127"/>
                <a:ea typeface="AppleGothic" pitchFamily="2" charset="-127"/>
              </a:rPr>
              <a:t>            =</a:t>
            </a:r>
            <a:r>
              <a:rPr kumimoji="1" lang="en-US" altLang="ko-Kore-CZ" sz="2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When will you departure?</a:t>
            </a:r>
          </a:p>
          <a:p>
            <a:pPr marL="0" indent="0" algn="ctr">
              <a:buNone/>
            </a:pPr>
            <a:endParaRPr kumimoji="1" lang="en-US" altLang="ko-Kore-CZ" sz="22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200" dirty="0">
                <a:latin typeface="AppleGothic" pitchFamily="2" charset="-127"/>
                <a:ea typeface="AppleGothic" pitchFamily="2" charset="-127"/>
              </a:rPr>
              <a:t>Jenny : 12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월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12</a:t>
            </a: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일 토요일에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!</a:t>
            </a:r>
          </a:p>
          <a:p>
            <a:pPr marL="0" indent="0" algn="ctr">
              <a:buNone/>
            </a:pPr>
            <a:r>
              <a:rPr kumimoji="1" lang="ko-KR" altLang="en-US" sz="2200" dirty="0">
                <a:latin typeface="AppleGothic" pitchFamily="2" charset="-127"/>
                <a:ea typeface="AppleGothic" pitchFamily="2" charset="-127"/>
              </a:rPr>
              <a:t>          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[sib-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wol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 sib-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-il to-</a:t>
            </a:r>
            <a:r>
              <a:rPr kumimoji="1" lang="en-US" altLang="ko-KR" sz="22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-il-e!]</a:t>
            </a:r>
          </a:p>
          <a:p>
            <a:pPr marL="0" indent="0" algn="ctr">
              <a:buNone/>
            </a:pPr>
            <a:r>
              <a:rPr kumimoji="1" lang="en-US" altLang="ko-KR" sz="2200" dirty="0">
                <a:latin typeface="AppleGothic" pitchFamily="2" charset="-127"/>
                <a:ea typeface="AppleGothic" pitchFamily="2" charset="-127"/>
              </a:rPr>
              <a:t>          =</a:t>
            </a:r>
            <a:r>
              <a:rPr kumimoji="1" lang="en-US" altLang="ko-KR" sz="22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On Saturday 12 December!</a:t>
            </a:r>
          </a:p>
          <a:p>
            <a:pPr marL="0" indent="0">
              <a:buNone/>
            </a:pPr>
            <a:r>
              <a:rPr kumimoji="1" lang="en-US" altLang="ko-Kore-CZ" dirty="0"/>
              <a:t>          </a:t>
            </a:r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305B4DA-73B8-3943-8B83-0D50E671E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3"/>
    </mc:Choice>
    <mc:Fallback xmlns="">
      <p:transition spd="slow" advTm="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내용 개체 틀 4" descr="사람, 하늘, 실외, 휴대폰이(가) 표시된 사진&#10;&#10;자동 생성된 설명">
            <a:extLst>
              <a:ext uri="{FF2B5EF4-FFF2-40B4-BE49-F238E27FC236}">
                <a16:creationId xmlns:a16="http://schemas.microsoft.com/office/drawing/2014/main" id="{A054E6CD-CA4C-BA41-B529-CD1D72A71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8169" r="-1" b="16828"/>
          <a:stretch/>
        </p:blipFill>
        <p:spPr>
          <a:xfrm>
            <a:off x="305" y="229382"/>
            <a:ext cx="12191695" cy="6857990"/>
          </a:xfrm>
          <a:prstGeom prst="rect">
            <a:avLst/>
          </a:prstGeom>
        </p:spPr>
      </p:pic>
      <p:sp>
        <p:nvSpPr>
          <p:cNvPr id="7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B7B7D7C-98D2-CC4D-A060-AC1C0463F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431" y="1193799"/>
            <a:ext cx="3193050" cy="4699000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kumimoji="1" lang="en-US" altLang="ko-Kore-CZ" sz="4000" dirty="0"/>
              <a:t>Korea’s culture</a:t>
            </a:r>
            <a:endParaRPr kumimoji="1" lang="en-US" altLang="en-US" sz="4000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8">
            <a:extLst>
              <a:ext uri="{FF2B5EF4-FFF2-40B4-BE49-F238E27FC236}">
                <a16:creationId xmlns:a16="http://schemas.microsoft.com/office/drawing/2014/main" id="{DE190206-DD74-4516-B950-C412BF1E0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308877"/>
            <a:ext cx="6085091" cy="4699000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marL="0" indent="0">
              <a:buNone/>
            </a:pPr>
            <a:r>
              <a:rPr lang="en-US" cap="all" dirty="0"/>
              <a:t>Drama &amp; Movie</a:t>
            </a:r>
          </a:p>
        </p:txBody>
      </p:sp>
      <p:sp>
        <p:nvSpPr>
          <p:cNvPr id="7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5165F2C-6755-F947-A36E-3ED9690AB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88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487"/>
    </mc:Choice>
    <mc:Fallback xmlns="">
      <p:transition spd="slow" advTm="40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92EAE5AB-DEF2-3D48-8114-7C42D37E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464" y="797853"/>
            <a:ext cx="4176511" cy="1049235"/>
          </a:xfrm>
        </p:spPr>
        <p:txBody>
          <a:bodyPr>
            <a:normAutofit/>
          </a:bodyPr>
          <a:lstStyle/>
          <a:p>
            <a:r>
              <a:rPr kumimoji="1" lang="ko-Kore-CZ" altLang="en-US" dirty="0"/>
              <a:t>스카이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캐슬</a:t>
            </a:r>
            <a:br>
              <a:rPr kumimoji="1" lang="en-US" altLang="ko-KR" dirty="0"/>
            </a:br>
            <a:r>
              <a:rPr kumimoji="1" lang="en-US" altLang="ko-KR" dirty="0"/>
              <a:t>-sky castle</a:t>
            </a:r>
            <a:r>
              <a:rPr kumimoji="1" lang="ko-KR" altLang="en-US" dirty="0"/>
              <a:t> </a:t>
            </a:r>
            <a:endParaRPr kumimoji="1" lang="ko-Kore-CZ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B5FA0E-D9A1-49DE-B026-98F47449B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390" y="2018413"/>
            <a:ext cx="5447784" cy="373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/>
              <a:t>-</a:t>
            </a: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It shows the university entrance examination system in Korea and the daily life of students.</a:t>
            </a:r>
          </a:p>
          <a:p>
            <a:pPr marL="0" indent="0">
              <a:buNone/>
            </a:pP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Exciting family history of the rich people.</a:t>
            </a:r>
          </a:p>
          <a:p>
            <a:pPr marL="0" indent="0">
              <a:buNone/>
            </a:pP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-Available on Netflix.</a:t>
            </a:r>
            <a:endParaRPr 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5" name="내용 개체 틀 4" descr="텍스트, 사람, 가장, 사람들이(가) 표시된 사진&#10;&#10;자동 생성된 설명">
            <a:extLst>
              <a:ext uri="{FF2B5EF4-FFF2-40B4-BE49-F238E27FC236}">
                <a16:creationId xmlns:a16="http://schemas.microsoft.com/office/drawing/2014/main" id="{2BC29161-284A-3E42-9060-BBADE3E80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86" y="157165"/>
            <a:ext cx="4925001" cy="5829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BD3DEA-6F87-4947-8348-97F050F37BF8}"/>
              </a:ext>
            </a:extLst>
          </p:cNvPr>
          <p:cNvSpPr txBox="1"/>
          <p:nvPr/>
        </p:nvSpPr>
        <p:spPr>
          <a:xfrm>
            <a:off x="403765" y="144853"/>
            <a:ext cx="210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400" b="1" dirty="0"/>
              <a:t># DRAMA</a:t>
            </a:r>
            <a:endParaRPr kumimoji="1" lang="ko-Kore-CZ" altLang="en-US" sz="2400" b="1" dirty="0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A3DCECD4-B48A-1C49-81A3-EA34AFA65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48"/>
    </mc:Choice>
    <mc:Fallback xmlns="">
      <p:transition spd="slow" advTm="4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DE63495A-23B9-AA4E-80D6-34A3C7D3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953186"/>
            <a:ext cx="5550355" cy="1049235"/>
          </a:xfrm>
        </p:spPr>
        <p:txBody>
          <a:bodyPr>
            <a:normAutofit fontScale="90000"/>
          </a:bodyPr>
          <a:lstStyle/>
          <a:p>
            <a:r>
              <a:rPr kumimoji="1" lang="ko-KR" altLang="en-US" dirty="0"/>
              <a:t>태양의 후예</a:t>
            </a:r>
            <a:br>
              <a:rPr kumimoji="1" lang="en-US" altLang="ko-KR" dirty="0"/>
            </a:br>
            <a:r>
              <a:rPr kumimoji="1" lang="en-US" altLang="ko-KR" dirty="0"/>
              <a:t>-</a:t>
            </a:r>
            <a:r>
              <a:rPr lang="en" altLang="ko-Kore-CZ" dirty="0"/>
              <a:t>Descendants of the sun</a:t>
            </a:r>
            <a:br>
              <a:rPr lang="en" altLang="ko-Kore-CZ" dirty="0"/>
            </a:br>
            <a:endParaRPr kumimoji="1" lang="ko-Kore-CZ" altLang="en-US" dirty="0"/>
          </a:p>
        </p:txBody>
      </p:sp>
      <p:pic>
        <p:nvPicPr>
          <p:cNvPr id="5" name="내용 개체 틀 4" descr="텍스트, 실외, 사람이(가) 표시된 사진&#10;&#10;자동 생성된 설명">
            <a:extLst>
              <a:ext uri="{FF2B5EF4-FFF2-40B4-BE49-F238E27FC236}">
                <a16:creationId xmlns:a16="http://schemas.microsoft.com/office/drawing/2014/main" id="{B43F3D03-2ABE-4A48-95A2-9422343FE2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54" r="-4" b="7350"/>
          <a:stretch/>
        </p:blipFill>
        <p:spPr>
          <a:xfrm>
            <a:off x="442913" y="182984"/>
            <a:ext cx="4263859" cy="574747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FE5CE7-4B1B-4B75-A8FF-446405A2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43" y="2180659"/>
            <a:ext cx="6058659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-Love story of soldiers and doctors.</a:t>
            </a: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-The characters are handsome and pretty. </a:t>
            </a: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-The content is interesting as it is a drama loved around the world.</a:t>
            </a:r>
          </a:p>
          <a:p>
            <a:pPr marL="0" indent="0">
              <a:buNone/>
            </a:pP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-O</a:t>
            </a:r>
            <a:r>
              <a:rPr lang="en" altLang="ko-KR" sz="2400" dirty="0">
                <a:latin typeface="AppleGothic" pitchFamily="2" charset="-127"/>
                <a:ea typeface="AppleGothic" pitchFamily="2" charset="-127"/>
              </a:rPr>
              <a:t>ST</a:t>
            </a: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s are good.</a:t>
            </a:r>
            <a:endParaRPr 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5EC68353-92DA-414A-A51F-EB651B212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5"/>
    </mc:Choice>
    <mc:Fallback xmlns="">
      <p:transition spd="slow" advTm="36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77A69D55-5ABE-4347-BD0B-2483F707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kumimoji="1" lang="ko-KR" altLang="en-US" dirty="0" err="1"/>
              <a:t>미스터션샤인</a:t>
            </a:r>
            <a:br>
              <a:rPr kumimoji="1" lang="en-US" altLang="ko-KR" dirty="0"/>
            </a:br>
            <a:r>
              <a:rPr kumimoji="1" lang="en-US" altLang="ko-KR" dirty="0"/>
              <a:t>-</a:t>
            </a:r>
            <a:r>
              <a:rPr kumimoji="1" lang="en-US" altLang="ko-KR" dirty="0" err="1"/>
              <a:t>MR.SUnshine</a:t>
            </a:r>
            <a:endParaRPr kumimoji="1" lang="ko-Kore-CZ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DBFE8D-2530-45C4-A7D0-3B9BF53F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100699"/>
            <a:ext cx="5704816" cy="3450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-Created based on Korea’s sad History. </a:t>
            </a:r>
          </a:p>
          <a:p>
            <a:pPr marL="0" indent="0">
              <a:buNone/>
            </a:pPr>
            <a:endParaRPr lang="en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-Korean but an American soldier</a:t>
            </a: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&amp;</a:t>
            </a: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The </a:t>
            </a:r>
            <a:r>
              <a:rPr lang="en-US" altLang="ko-Kore-CZ" sz="2400" dirty="0">
                <a:latin typeface="AppleGothic" pitchFamily="2" charset="-127"/>
                <a:ea typeface="AppleGothic" pitchFamily="2" charset="-127"/>
              </a:rPr>
              <a:t>secret</a:t>
            </a: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 of a rich woman is main characters.</a:t>
            </a:r>
          </a:p>
          <a:p>
            <a:pPr marL="0" indent="0">
              <a:buNone/>
            </a:pPr>
            <a:endParaRPr lang="en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-Available on Netflix.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내용 개체 틀 4" descr="텍스트, 사람, 실내, 젊은이(가) 표시된 사진&#10;&#10;자동 생성된 설명">
            <a:extLst>
              <a:ext uri="{FF2B5EF4-FFF2-40B4-BE49-F238E27FC236}">
                <a16:creationId xmlns:a16="http://schemas.microsoft.com/office/drawing/2014/main" id="{9D4A2AEB-232F-B940-B9BB-4ADAA2840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0" y="185741"/>
            <a:ext cx="4500563" cy="56942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C86A525-F6B0-0148-86CD-293ED45B6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6"/>
    </mc:Choice>
    <mc:Fallback xmlns="">
      <p:transition spd="slow" advTm="58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5E91D89B-A1F5-3D44-AFF8-91C8F8AA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67037"/>
            <a:ext cx="5550355" cy="1049235"/>
          </a:xfrm>
        </p:spPr>
        <p:txBody>
          <a:bodyPr>
            <a:normAutofit fontScale="90000"/>
          </a:bodyPr>
          <a:lstStyle/>
          <a:p>
            <a:r>
              <a:rPr kumimoji="1" lang="ko-Kore-CZ" altLang="en-US" dirty="0"/>
              <a:t>사랑의</a:t>
            </a:r>
            <a:r>
              <a:rPr kumimoji="1" lang="ko-KR" altLang="en-US" dirty="0"/>
              <a:t> 불시착</a:t>
            </a:r>
            <a:br>
              <a:rPr kumimoji="1" lang="en-US" altLang="ko-KR" dirty="0"/>
            </a:br>
            <a:r>
              <a:rPr kumimoji="1" lang="en-US" altLang="ko-KR" dirty="0"/>
              <a:t>-</a:t>
            </a:r>
            <a:r>
              <a:rPr lang="en" altLang="ko-Kore-CZ" dirty="0"/>
              <a:t>a crash landing of love </a:t>
            </a:r>
            <a:endParaRPr kumimoji="1" lang="ko-Kore-CZ" altLang="en-US" dirty="0"/>
          </a:p>
        </p:txBody>
      </p:sp>
      <p:pic>
        <p:nvPicPr>
          <p:cNvPr id="5" name="내용 개체 틀 4" descr="텍스트, 사람, 가장, 서있는이(가) 표시된 사진&#10;&#10;자동 생성된 설명">
            <a:extLst>
              <a:ext uri="{FF2B5EF4-FFF2-40B4-BE49-F238E27FC236}">
                <a16:creationId xmlns:a16="http://schemas.microsoft.com/office/drawing/2014/main" id="{1A1EE0B9-93F0-164B-A727-ED9D9F946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281"/>
          <a:stretch/>
        </p:blipFill>
        <p:spPr>
          <a:xfrm>
            <a:off x="349727" y="259670"/>
            <a:ext cx="4422126" cy="565535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63F793-1D1D-4505-8C14-1477B172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43" y="2015732"/>
            <a:ext cx="6654230" cy="3975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-A love story between a Korean </a:t>
            </a:r>
            <a:r>
              <a:rPr lang="en-US" altLang="ko-Kore-CZ" sz="2400" dirty="0">
                <a:latin typeface="AppleGothic" pitchFamily="2" charset="-127"/>
                <a:ea typeface="AppleGothic" pitchFamily="2" charset="-127"/>
              </a:rPr>
              <a:t>Royal family</a:t>
            </a: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 woman and a North Korean soldier man. </a:t>
            </a: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-Start of story is fun.</a:t>
            </a: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-The main characters are really pretty and handsome. </a:t>
            </a: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-Available on Netflix.</a:t>
            </a:r>
            <a:endParaRPr 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5C3DB9C-9A3D-C447-BDFD-DB0A7E0D6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42"/>
    </mc:Choice>
    <mc:Fallback xmlns="">
      <p:transition spd="slow" advTm="5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A7AB8C-D2E6-FA40-AB6F-743D2B9FA566}"/>
              </a:ext>
            </a:extLst>
          </p:cNvPr>
          <p:cNvSpPr txBox="1"/>
          <p:nvPr/>
        </p:nvSpPr>
        <p:spPr>
          <a:xfrm>
            <a:off x="704335" y="444843"/>
            <a:ext cx="269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400" dirty="0"/>
              <a:t>Example</a:t>
            </a:r>
            <a:endParaRPr kumimoji="1" lang="ko-Kore-CZ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8A230-658C-FB48-A745-6F251B50C304}"/>
              </a:ext>
            </a:extLst>
          </p:cNvPr>
          <p:cNvSpPr txBox="1"/>
          <p:nvPr/>
        </p:nvSpPr>
        <p:spPr>
          <a:xfrm>
            <a:off x="1062681" y="1408670"/>
            <a:ext cx="92181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ko-KR" altLang="en-US" sz="2000" u="sng" dirty="0">
                <a:latin typeface="AppleGothic" pitchFamily="2" charset="-127"/>
                <a:ea typeface="AppleGothic" pitchFamily="2" charset="-127"/>
              </a:rPr>
              <a:t>거울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[geo-ul] + </a:t>
            </a:r>
            <a:r>
              <a:rPr kumimoji="1" lang="ko-KR" altLang="en-US" sz="2000" dirty="0">
                <a:latin typeface="AppleGothic" pitchFamily="2" charset="-127"/>
                <a:ea typeface="AppleGothic" pitchFamily="2" charset="-127"/>
              </a:rPr>
              <a:t>을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eul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1600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=mirror</a:t>
            </a:r>
          </a:p>
          <a:p>
            <a:pPr marL="285750" indent="-285750">
              <a:buFont typeface="Wingdings" pitchFamily="2" charset="2"/>
              <a:buChar char="ü"/>
            </a:pPr>
            <a:endParaRPr kumimoji="1" lang="en-US" altLang="ko-Kore-CZ" sz="2000" dirty="0">
              <a:latin typeface="AppleGothic" pitchFamily="2" charset="-127"/>
              <a:ea typeface="AppleGothic" pitchFamily="2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ko-KR" altLang="en-US" sz="2000" u="sng" dirty="0">
                <a:latin typeface="AppleGothic" pitchFamily="2" charset="-127"/>
                <a:ea typeface="AppleGothic" pitchFamily="2" charset="-127"/>
              </a:rPr>
              <a:t>나무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-mu] + </a:t>
            </a:r>
            <a:r>
              <a:rPr kumimoji="1" lang="ko-KR" altLang="en-US" sz="2000" dirty="0" err="1">
                <a:latin typeface="AppleGothic" pitchFamily="2" charset="-127"/>
                <a:ea typeface="AppleGothic" pitchFamily="2" charset="-127"/>
              </a:rPr>
              <a:t>를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leul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r>
              <a:rPr kumimoji="1" lang="en-US" altLang="ko-Kore-CZ" sz="20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ore-CZ" sz="1600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=tree</a:t>
            </a:r>
          </a:p>
          <a:p>
            <a:endParaRPr kumimoji="1" lang="en-US" altLang="ko-Kore-CZ" sz="2000" dirty="0">
              <a:latin typeface="AppleGothic" pitchFamily="2" charset="-127"/>
              <a:ea typeface="AppleGothic" pitchFamily="2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ko-KR" altLang="en-US" sz="2000" u="sng" dirty="0">
                <a:latin typeface="AppleGothic" pitchFamily="2" charset="-127"/>
                <a:ea typeface="AppleGothic" pitchFamily="2" charset="-127"/>
              </a:rPr>
              <a:t>나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] + </a:t>
            </a:r>
            <a:r>
              <a:rPr kumimoji="1" lang="ko-KR" altLang="en-US" sz="2000" dirty="0" err="1">
                <a:latin typeface="AppleGothic" pitchFamily="2" charset="-127"/>
                <a:ea typeface="AppleGothic" pitchFamily="2" charset="-127"/>
              </a:rPr>
              <a:t>를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leul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]</a:t>
            </a:r>
          </a:p>
          <a:p>
            <a:r>
              <a:rPr kumimoji="1" lang="en-US" altLang="ko-Kore-CZ" sz="20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ore-CZ" sz="1600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=me</a:t>
            </a:r>
          </a:p>
          <a:p>
            <a:endParaRPr kumimoji="1" lang="en-US" altLang="ko-Kore-CZ" sz="2000" dirty="0">
              <a:latin typeface="AppleGothic" pitchFamily="2" charset="-127"/>
              <a:ea typeface="AppleGothic" pitchFamily="2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ko-Kore-CZ" altLang="en-US" sz="2000" u="sng" dirty="0">
                <a:latin typeface="AppleGothic" pitchFamily="2" charset="-127"/>
                <a:ea typeface="AppleGothic" pitchFamily="2" charset="-127"/>
              </a:rPr>
              <a:t>기차</a:t>
            </a:r>
            <a:r>
              <a:rPr kumimoji="1" lang="ko-Kore-CZ" altLang="en-US" sz="2000" dirty="0">
                <a:latin typeface="AppleGothic" pitchFamily="2" charset="-127"/>
                <a:ea typeface="AppleGothic" pitchFamily="2" charset="-127"/>
              </a:rPr>
              <a:t>를</a:t>
            </a:r>
            <a:r>
              <a:rPr kumimoji="1" lang="ko-KR" altLang="en-US" sz="2000" dirty="0">
                <a:latin typeface="AppleGothic" pitchFamily="2" charset="-127"/>
                <a:ea typeface="AppleGothic" pitchFamily="2" charset="-127"/>
              </a:rPr>
              <a:t> 봐요 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!</a:t>
            </a:r>
            <a:r>
              <a:rPr kumimoji="1" lang="ko-KR" altLang="en-US" sz="20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gi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-cha-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leul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dirty="0" err="1">
                <a:latin typeface="AppleGothic" pitchFamily="2" charset="-127"/>
                <a:ea typeface="AppleGothic" pitchFamily="2" charset="-127"/>
              </a:rPr>
              <a:t>bwo-yo</a:t>
            </a:r>
            <a:r>
              <a:rPr kumimoji="1" lang="en-US" altLang="ko-KR" sz="2000" dirty="0">
                <a:latin typeface="AppleGothic" pitchFamily="2" charset="-127"/>
                <a:ea typeface="AppleGothic" pitchFamily="2" charset="-127"/>
              </a:rPr>
              <a:t>] = </a:t>
            </a:r>
            <a:r>
              <a:rPr kumimoji="1" lang="en-US" altLang="ko-KR" sz="20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Look at the train !</a:t>
            </a:r>
          </a:p>
          <a:p>
            <a:r>
              <a:rPr kumimoji="1" lang="en-US" altLang="ko-Kore-CZ" sz="20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ore-CZ" sz="1600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=train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63FB8FE-9521-D342-B364-F341DF1D1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5"/>
    </mc:Choice>
    <mc:Fallback xmlns="">
      <p:transition spd="slow" advTm="1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9941B760-8D06-B044-8838-667776D8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kumimoji="1" lang="ko-Kore-CZ" altLang="en-US" dirty="0"/>
              <a:t>별에서</a:t>
            </a:r>
            <a:r>
              <a:rPr kumimoji="1" lang="ko-KR" altLang="en-US" dirty="0"/>
              <a:t> 온 그대</a:t>
            </a:r>
            <a:br>
              <a:rPr kumimoji="1" lang="en-US" altLang="ko-KR" dirty="0"/>
            </a:br>
            <a:r>
              <a:rPr kumimoji="1" lang="en-US" altLang="ko-KR" dirty="0"/>
              <a:t>-A man from the star</a:t>
            </a:r>
            <a:endParaRPr kumimoji="1" lang="ko-Kore-CZ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71220E-A4E7-40AC-8FED-A5CD42A9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7407"/>
            <a:ext cx="6128952" cy="3779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The story of an alien who fell to Earth 400 years ago and the best top star actress</a:t>
            </a: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  <a:endParaRPr lang="en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-Intermediate actress's comic acting is interesting</a:t>
            </a: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>
              <a:buNone/>
            </a:pPr>
            <a:r>
              <a:rPr lang="en" altLang="ko-Kore-CZ" sz="2400" dirty="0">
                <a:latin typeface="AppleGothic" pitchFamily="2" charset="-127"/>
                <a:ea typeface="AppleGothic" pitchFamily="2" charset="-127"/>
              </a:rPr>
              <a:t>-Available on Netflix</a:t>
            </a:r>
            <a:r>
              <a:rPr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  <a:endParaRPr lang="en-US" sz="2400" dirty="0">
              <a:latin typeface="AppleGothic" pitchFamily="2" charset="-127"/>
              <a:ea typeface="AppleGothic" pitchFamily="2" charset="-12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내용 개체 틀 4" descr="텍스트, 사람, 가장이(가) 표시된 사진&#10;&#10;자동 생성된 설명">
            <a:extLst>
              <a:ext uri="{FF2B5EF4-FFF2-40B4-BE49-F238E27FC236}">
                <a16:creationId xmlns:a16="http://schemas.microsoft.com/office/drawing/2014/main" id="{3FAEBF2D-8F49-F44E-8DC3-4EDF58E7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388" y="130119"/>
            <a:ext cx="4529367" cy="58532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91B523C6-AF55-3147-94A3-8234739F2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81"/>
    </mc:Choice>
    <mc:Fallback xmlns="">
      <p:transition spd="slow" advTm="5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그림 4" descr="텍스트, 사람, 가장, 서있는이(가) 표시된 사진&#10;&#10;자동 생성된 설명">
            <a:extLst>
              <a:ext uri="{FF2B5EF4-FFF2-40B4-BE49-F238E27FC236}">
                <a16:creationId xmlns:a16="http://schemas.microsoft.com/office/drawing/2014/main" id="{1C38B1BD-D11C-2B46-ACCC-2CC802E71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68" y="964187"/>
            <a:ext cx="3209544" cy="4626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그림 2" descr="텍스트, 실외, 표지판, 보트이(가) 표시된 사진&#10;&#10;자동 생성된 설명">
            <a:extLst>
              <a:ext uri="{FF2B5EF4-FFF2-40B4-BE49-F238E27FC236}">
                <a16:creationId xmlns:a16="http://schemas.microsoft.com/office/drawing/2014/main" id="{283FD25E-E7E2-1D43-850B-B396781BF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333" y="993292"/>
            <a:ext cx="3209544" cy="456874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그림 6" descr="텍스트, 사람, 가장, 그룹이(가) 표시된 사진&#10;&#10;자동 생성된 설명">
            <a:extLst>
              <a:ext uri="{FF2B5EF4-FFF2-40B4-BE49-F238E27FC236}">
                <a16:creationId xmlns:a16="http://schemas.microsoft.com/office/drawing/2014/main" id="{C7F9F995-1C10-2F45-A7FF-E939DABF7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87" y="1041049"/>
            <a:ext cx="3209544" cy="4473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F97199-288C-754F-BAEC-D52DFDB980FB}"/>
              </a:ext>
            </a:extLst>
          </p:cNvPr>
          <p:cNvSpPr txBox="1"/>
          <p:nvPr/>
        </p:nvSpPr>
        <p:spPr>
          <a:xfrm>
            <a:off x="1604692" y="6185998"/>
            <a:ext cx="3553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dirty="0"/>
              <a:t>-</a:t>
            </a:r>
            <a:r>
              <a:rPr kumimoji="1" lang="en-US" altLang="ko-Kore-CZ" sz="2000" dirty="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Haeundae</a:t>
            </a:r>
            <a:endParaRPr kumimoji="1" lang="ko-Kore-CZ" altLang="en-US" sz="20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CCAE5-6E18-E141-BC56-C4D80330EBCE}"/>
              </a:ext>
            </a:extLst>
          </p:cNvPr>
          <p:cNvSpPr txBox="1"/>
          <p:nvPr/>
        </p:nvSpPr>
        <p:spPr>
          <a:xfrm>
            <a:off x="5245819" y="6185998"/>
            <a:ext cx="3209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ore-CZ" sz="20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Extreme job</a:t>
            </a:r>
            <a:endParaRPr kumimoji="1" lang="ko-Kore-CZ" altLang="en-US" sz="20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D00A8-F7E9-4045-8F72-B1927A6E78CD}"/>
              </a:ext>
            </a:extLst>
          </p:cNvPr>
          <p:cNvSpPr txBox="1"/>
          <p:nvPr/>
        </p:nvSpPr>
        <p:spPr>
          <a:xfrm>
            <a:off x="8631355" y="6138566"/>
            <a:ext cx="285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lang="en" altLang="ko-Kore-CZ" sz="20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Miracle in Cell No.7</a:t>
            </a:r>
            <a:endParaRPr kumimoji="1" lang="ko-Kore-CZ" altLang="en-US" sz="2000" dirty="0"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68BA7-B276-3A4B-ABE7-FA0FC2C15D75}"/>
              </a:ext>
            </a:extLst>
          </p:cNvPr>
          <p:cNvSpPr txBox="1"/>
          <p:nvPr/>
        </p:nvSpPr>
        <p:spPr>
          <a:xfrm>
            <a:off x="4487333" y="100971"/>
            <a:ext cx="320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Z" sz="2400" b="1" dirty="0"/>
              <a:t># MOVIE</a:t>
            </a:r>
            <a:endParaRPr kumimoji="1" lang="ko-Kore-CZ" altLang="en-US" sz="2400" b="1" dirty="0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E7932041-8700-E549-BE4E-88B7E477C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50"/>
    </mc:Choice>
    <mc:Fallback xmlns="">
      <p:transition spd="slow" advTm="75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CF9C3-D6AC-024E-830A-DBF644B7F815}"/>
              </a:ext>
            </a:extLst>
          </p:cNvPr>
          <p:cNvSpPr txBox="1"/>
          <p:nvPr/>
        </p:nvSpPr>
        <p:spPr>
          <a:xfrm>
            <a:off x="1878227" y="2321004"/>
            <a:ext cx="679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CZ" sz="6600" dirty="0"/>
              <a:t>Thank you</a:t>
            </a:r>
            <a:endParaRPr kumimoji="1" lang="ko-Kore-CZ" altLang="en-US" sz="6600" dirty="0"/>
          </a:p>
        </p:txBody>
      </p:sp>
      <p:pic>
        <p:nvPicPr>
          <p:cNvPr id="4" name="그래픽 3" descr="댓글 심장 단색으로 채워진">
            <a:extLst>
              <a:ext uri="{FF2B5EF4-FFF2-40B4-BE49-F238E27FC236}">
                <a16:creationId xmlns:a16="http://schemas.microsoft.com/office/drawing/2014/main" id="{8E38C585-DBF4-BC45-9740-48CDD7321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8988" y="2036802"/>
            <a:ext cx="1676400" cy="16764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138DF28E-293F-6247-B897-C957F9ED3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"/>
    </mc:Choice>
    <mc:Fallback xmlns="">
      <p:transition spd="slow" advTm="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D35A70-C715-EC45-8E7A-52D8D16E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293" y="1150508"/>
            <a:ext cx="9603275" cy="1049235"/>
          </a:xfrm>
        </p:spPr>
        <p:txBody>
          <a:bodyPr/>
          <a:lstStyle/>
          <a:p>
            <a:r>
              <a:rPr kumimoji="1" lang="en-US" altLang="ko-Kore-CZ" dirty="0"/>
              <a:t>Future expression</a:t>
            </a:r>
            <a:endParaRPr kumimoji="1" lang="ko-Kore-CZ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E60F9D-6216-D44B-BCB2-6BEBE8C4F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2880705"/>
            <a:ext cx="9603275" cy="3450613"/>
          </a:xfrm>
        </p:spPr>
        <p:txBody>
          <a:bodyPr>
            <a:normAutofit/>
          </a:bodyPr>
          <a:lstStyle/>
          <a:p>
            <a:pPr algn="ctr"/>
            <a:r>
              <a:rPr lang="en" altLang="ko-Kore-CZ" sz="2800" dirty="0">
                <a:latin typeface="AppleGothic" pitchFamily="2" charset="-127"/>
                <a:ea typeface="AppleGothic" pitchFamily="2" charset="-127"/>
              </a:rPr>
              <a:t>If you want to make a future expression, </a:t>
            </a:r>
          </a:p>
          <a:p>
            <a:pPr marL="0" indent="0" algn="ctr">
              <a:buNone/>
            </a:pPr>
            <a:r>
              <a:rPr kumimoji="1" lang="en-US" altLang="ko-Kore-CZ" sz="2800" dirty="0">
                <a:latin typeface="AppleGothic" pitchFamily="2" charset="-127"/>
                <a:ea typeface="AppleGothic" pitchFamily="2" charset="-127"/>
              </a:rPr>
              <a:t>add</a:t>
            </a:r>
            <a:r>
              <a:rPr kumimoji="1" lang="en" altLang="ko-Kore-CZ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" altLang="ko-Kore-CZ" sz="32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–</a:t>
            </a:r>
            <a:r>
              <a:rPr kumimoji="1" lang="ko-KR" altLang="en-US" sz="3200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ㄹ</a:t>
            </a:r>
            <a:r>
              <a:rPr kumimoji="1" lang="ko-KR" altLang="en-US" sz="32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거야</a:t>
            </a:r>
            <a:r>
              <a:rPr kumimoji="1" lang="en-US" altLang="ko-KR" sz="32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32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거다</a:t>
            </a:r>
            <a:r>
              <a:rPr kumimoji="1" lang="en-US" altLang="ko-KR" sz="32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800" dirty="0">
                <a:latin typeface="AppleGothic" pitchFamily="2" charset="-127"/>
                <a:ea typeface="AppleGothic" pitchFamily="2" charset="-127"/>
              </a:rPr>
              <a:t>to verb’s ending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A3157-9126-154D-AAE5-39A9B5FF59DC}"/>
              </a:ext>
            </a:extLst>
          </p:cNvPr>
          <p:cNvSpPr txBox="1"/>
          <p:nvPr/>
        </p:nvSpPr>
        <p:spPr>
          <a:xfrm>
            <a:off x="4028302" y="4282845"/>
            <a:ext cx="237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[geo-</a:t>
            </a:r>
            <a:r>
              <a:rPr kumimoji="1" lang="en-US" altLang="ko-KR" b="1" dirty="0" err="1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 / geo-da]</a:t>
            </a:r>
            <a:endParaRPr kumimoji="1" lang="ko-Kore-CZ" altLang="en-US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01A6B-D92F-4544-8657-C4E4D566C94F}"/>
              </a:ext>
            </a:extLst>
          </p:cNvPr>
          <p:cNvSpPr txBox="1"/>
          <p:nvPr/>
        </p:nvSpPr>
        <p:spPr>
          <a:xfrm>
            <a:off x="8118390" y="4606010"/>
            <a:ext cx="3249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5400" dirty="0"/>
              <a:t>=</a:t>
            </a:r>
            <a:r>
              <a:rPr kumimoji="1" lang="ko-KR" altLang="en-US" sz="5400" dirty="0"/>
              <a:t> </a:t>
            </a:r>
            <a:r>
              <a:rPr kumimoji="1" lang="en-US" altLang="ko-KR" sz="5400" dirty="0">
                <a:highlight>
                  <a:srgbClr val="FFFF00"/>
                </a:highlight>
              </a:rPr>
              <a:t>will</a:t>
            </a:r>
            <a:endParaRPr kumimoji="1" lang="ko-Kore-CZ" altLang="en-US" sz="5400" dirty="0">
              <a:highlight>
                <a:srgbClr val="FFFF00"/>
              </a:highlight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A6F7025-65E0-7C4E-8B34-8552E8DCB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1"/>
    </mc:Choice>
    <mc:Fallback xmlns="">
      <p:transition spd="slow" advTm="4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7AF84C-5774-3245-A537-FADCAA15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ore-CZ" dirty="0"/>
              <a:t>Future expression</a:t>
            </a:r>
            <a:endParaRPr kumimoji="1" lang="ko-Kore-CZ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E124BC29-A052-CD47-A6B9-3382FE77F11C}"/>
              </a:ext>
            </a:extLst>
          </p:cNvPr>
          <p:cNvSpPr/>
          <p:nvPr/>
        </p:nvSpPr>
        <p:spPr>
          <a:xfrm>
            <a:off x="1451579" y="2965622"/>
            <a:ext cx="2784713" cy="278027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7FF75F97-9F24-9F46-915B-6A1052DC555C}"/>
              </a:ext>
            </a:extLst>
          </p:cNvPr>
          <p:cNvSpPr/>
          <p:nvPr/>
        </p:nvSpPr>
        <p:spPr>
          <a:xfrm>
            <a:off x="8488605" y="2965622"/>
            <a:ext cx="2784713" cy="278027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1A455-3C8C-2748-80F0-49310FCCE99F}"/>
              </a:ext>
            </a:extLst>
          </p:cNvPr>
          <p:cNvSpPr txBox="1"/>
          <p:nvPr/>
        </p:nvSpPr>
        <p:spPr>
          <a:xfrm>
            <a:off x="2050881" y="3422822"/>
            <a:ext cx="1470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AppleGothic" pitchFamily="2" charset="-127"/>
                <a:ea typeface="AppleGothic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8D5AFC-8769-7D41-A269-DE48ED96DBFA}"/>
              </a:ext>
            </a:extLst>
          </p:cNvPr>
          <p:cNvSpPr txBox="1"/>
          <p:nvPr/>
        </p:nvSpPr>
        <p:spPr>
          <a:xfrm>
            <a:off x="4559643" y="3474604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/>
              <a:t>+</a:t>
            </a:r>
            <a:endParaRPr kumimoji="1" lang="ko-Kore-CZ" altLang="en-US" sz="8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2CD3FB-30D5-C841-8D71-1D6325909E56}"/>
              </a:ext>
            </a:extLst>
          </p:cNvPr>
          <p:cNvSpPr txBox="1"/>
          <p:nvPr/>
        </p:nvSpPr>
        <p:spPr>
          <a:xfrm>
            <a:off x="7551713" y="3440101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/>
              <a:t>=</a:t>
            </a:r>
            <a:endParaRPr kumimoji="1" lang="ko-Kore-CZ" altLang="en-US" sz="8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4FD97-4C96-6B49-81E8-0F990AAF7D7F}"/>
              </a:ext>
            </a:extLst>
          </p:cNvPr>
          <p:cNvSpPr txBox="1"/>
          <p:nvPr/>
        </p:nvSpPr>
        <p:spPr>
          <a:xfrm>
            <a:off x="5474043" y="3724814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</a:rPr>
              <a:t>ㄹ거다</a:t>
            </a:r>
            <a:endParaRPr kumimoji="1" lang="en-US" altLang="ko-KR" sz="4000" dirty="0">
              <a:solidFill>
                <a:srgbClr val="FF0000"/>
              </a:solidFill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4D8E9-EF65-7A4A-B500-5E5AA45DB33A}"/>
              </a:ext>
            </a:extLst>
          </p:cNvPr>
          <p:cNvSpPr txBox="1"/>
          <p:nvPr/>
        </p:nvSpPr>
        <p:spPr>
          <a:xfrm>
            <a:off x="9256946" y="3401648"/>
            <a:ext cx="124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</a:rPr>
              <a:t>Future</a:t>
            </a:r>
          </a:p>
          <a:p>
            <a:r>
              <a:rPr kumimoji="1" lang="en-US" altLang="ko-Kore-CZ" dirty="0">
                <a:solidFill>
                  <a:srgbClr val="FF0000"/>
                </a:solidFill>
              </a:rPr>
              <a:t>     tense</a:t>
            </a:r>
            <a:endParaRPr kumimoji="1" lang="ko-Kore-CZ" altLang="en-US" dirty="0">
              <a:solidFill>
                <a:srgbClr val="FF0000"/>
              </a:solidFill>
            </a:endParaRPr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A06ACF6A-CAAB-C149-A497-7EFFA4CE10E8}"/>
              </a:ext>
            </a:extLst>
          </p:cNvPr>
          <p:cNvSpPr/>
          <p:nvPr/>
        </p:nvSpPr>
        <p:spPr>
          <a:xfrm>
            <a:off x="3917789" y="2084441"/>
            <a:ext cx="4670854" cy="84026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가다</a:t>
            </a:r>
            <a:r>
              <a:rPr kumimoji="1" lang="en-US" altLang="ko-KR" sz="2000" b="1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R" sz="2000" b="1" dirty="0" err="1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000" b="1" dirty="0">
                <a:solidFill>
                  <a:schemeClr val="tx1"/>
                </a:solidFill>
                <a:latin typeface="AppleGothic" pitchFamily="2" charset="-127"/>
                <a:ea typeface="AppleGothic" pitchFamily="2" charset="-127"/>
              </a:rPr>
              <a:t>-da]=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go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B41C7-B812-124F-9E67-EF31CA29FEF3}"/>
              </a:ext>
            </a:extLst>
          </p:cNvPr>
          <p:cNvSpPr txBox="1"/>
          <p:nvPr/>
        </p:nvSpPr>
        <p:spPr>
          <a:xfrm>
            <a:off x="2275378" y="4031532"/>
            <a:ext cx="2284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3600" b="1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ko-Kore-CZ" altLang="en-US" sz="3600" b="1" dirty="0">
                <a:latin typeface="AppleGothic" pitchFamily="2" charset="-127"/>
                <a:ea typeface="AppleGothic" pitchFamily="2" charset="-127"/>
              </a:rPr>
              <a:t>가</a:t>
            </a:r>
            <a:endParaRPr kumimoji="1" lang="en-US" altLang="ko-Kore-CZ" sz="3600" b="1" dirty="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 sz="3600" b="1" dirty="0">
                <a:latin typeface="AppleGothic" pitchFamily="2" charset="-127"/>
                <a:ea typeface="AppleGothic" pitchFamily="2" charset="-127"/>
              </a:rPr>
              <a:t>[</a:t>
            </a:r>
            <a:r>
              <a:rPr kumimoji="1" lang="en-US" altLang="ko-Kore-CZ" sz="3600" b="1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ore-CZ" sz="3600" b="1" dirty="0">
                <a:latin typeface="AppleGothic" pitchFamily="2" charset="-127"/>
                <a:ea typeface="AppleGothic" pitchFamily="2" charset="-127"/>
              </a:rPr>
              <a:t>]</a:t>
            </a:r>
            <a:endParaRPr kumimoji="1" lang="ko-Kore-CZ" altLang="en-US" sz="2800" b="1" dirty="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FEE37-80F9-E441-BF6B-82151EF23F30}"/>
              </a:ext>
            </a:extLst>
          </p:cNvPr>
          <p:cNvSpPr txBox="1"/>
          <p:nvPr/>
        </p:nvSpPr>
        <p:spPr>
          <a:xfrm>
            <a:off x="8758751" y="4159679"/>
            <a:ext cx="2577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 b="1" dirty="0">
                <a:latin typeface="AppleGothic" pitchFamily="2" charset="-127"/>
                <a:ea typeface="AppleGothic" pitchFamily="2" charset="-127"/>
              </a:rPr>
              <a:t>     </a:t>
            </a:r>
            <a:r>
              <a:rPr kumimoji="1" lang="ko-KR" altLang="en-US" sz="2800" b="1" dirty="0">
                <a:latin typeface="AppleGothic" pitchFamily="2" charset="-127"/>
                <a:ea typeface="AppleGothic" pitchFamily="2" charset="-127"/>
              </a:rPr>
              <a:t>갈 거다</a:t>
            </a:r>
            <a:endParaRPr kumimoji="1" lang="en-US" altLang="ko-KR" sz="2800" b="1" dirty="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 sz="2800" b="1" dirty="0">
                <a:latin typeface="AppleGothic" pitchFamily="2" charset="-127"/>
                <a:ea typeface="AppleGothic" pitchFamily="2" charset="-127"/>
              </a:rPr>
              <a:t>[gal-geo-da]</a:t>
            </a:r>
            <a:endParaRPr kumimoji="1" lang="ko-Kore-CZ" altLang="en-US" sz="2000" b="1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2EA2A1FA-E31C-5F42-B1DB-83F1FCD3E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8"/>
    </mc:Choice>
    <mc:Fallback xmlns="">
      <p:transition spd="slow" advTm="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E820523-FC7B-6B47-8EEC-CE54F309D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021754"/>
            <a:ext cx="10905066" cy="4116660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677B7992-CEDB-0244-9543-3263CF78B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1"/>
    </mc:Choice>
    <mc:Fallback xmlns="">
      <p:transition spd="slow" advTm="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9578273-A2F4-9B46-996A-E61ECAFE2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062648"/>
            <a:ext cx="10905066" cy="4034872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0E9F9CE5-3075-C043-BB86-E9EEE6587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7"/>
    </mc:Choice>
    <mc:Fallback xmlns="">
      <p:transition spd="slow" advTm="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6AA5A347-788F-504C-8F99-32C1D99CF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076278"/>
            <a:ext cx="10905066" cy="4007611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3F5FA0C0-5E9C-7147-8F61-B8BB1AE4F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5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8"/>
    </mc:Choice>
    <mc:Fallback xmlns="">
      <p:transition spd="slow" advTm="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갤러리">
  <a:themeElements>
    <a:clrScheme name="갤러리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갤러리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갤러리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1074</Words>
  <Application>Microsoft Office PowerPoint</Application>
  <PresentationFormat>Širokoúhlá obrazovka</PresentationFormat>
  <Paragraphs>213</Paragraphs>
  <Slides>42</Slides>
  <Notes>0</Notes>
  <HiddenSlides>0</HiddenSlides>
  <MMClips>41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AppleGothic</vt:lpstr>
      <vt:lpstr>Arial</vt:lpstr>
      <vt:lpstr>Gill Sans MT</vt:lpstr>
      <vt:lpstr>Wingdings</vt:lpstr>
      <vt:lpstr>갤러리</vt:lpstr>
      <vt:lpstr>Korean class</vt:lpstr>
      <vt:lpstr>index</vt:lpstr>
      <vt:lpstr>Postpositional particles – object making</vt:lpstr>
      <vt:lpstr>Prezentace aplikace PowerPoint</vt:lpstr>
      <vt:lpstr>Future expression</vt:lpstr>
      <vt:lpstr>Future expression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Future expression dialogue</vt:lpstr>
      <vt:lpstr>Sixth principle </vt:lpstr>
      <vt:lpstr>Sixth principle</vt:lpstr>
      <vt:lpstr>Sixth principel</vt:lpstr>
      <vt:lpstr>Sixth principle</vt:lpstr>
      <vt:lpstr>Sixth principle</vt:lpstr>
      <vt:lpstr>Sixth principle</vt:lpstr>
      <vt:lpstr>Sixth principle</vt:lpstr>
      <vt:lpstr>Sixth principle</vt:lpstr>
      <vt:lpstr>Sixth principle</vt:lpstr>
      <vt:lpstr>Sixth principle</vt:lpstr>
      <vt:lpstr>Sixth principle</vt:lpstr>
      <vt:lpstr>Sixth principle</vt:lpstr>
      <vt:lpstr>Day of week</vt:lpstr>
      <vt:lpstr>Day of week</vt:lpstr>
      <vt:lpstr>Day of week</vt:lpstr>
      <vt:lpstr>Month</vt:lpstr>
      <vt:lpstr>month</vt:lpstr>
      <vt:lpstr>dialogue</vt:lpstr>
      <vt:lpstr>dialogue</vt:lpstr>
      <vt:lpstr>dialogue</vt:lpstr>
      <vt:lpstr>dialogue</vt:lpstr>
      <vt:lpstr>Korea’s culture</vt:lpstr>
      <vt:lpstr>스카이 캐슬 -sky castle </vt:lpstr>
      <vt:lpstr>태양의 후예 -Descendants of the sun </vt:lpstr>
      <vt:lpstr>미스터션샤인 -MR.SUnshine</vt:lpstr>
      <vt:lpstr>사랑의 불시착 -a crash landing of love </vt:lpstr>
      <vt:lpstr>별에서 온 그대 -A man from the star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class</dc:title>
  <dc:creator>장은주</dc:creator>
  <cp:lastModifiedBy>schwarz.michal@yahoo.com</cp:lastModifiedBy>
  <cp:revision>4</cp:revision>
  <dcterms:created xsi:type="dcterms:W3CDTF">2020-12-06T15:31:22Z</dcterms:created>
  <dcterms:modified xsi:type="dcterms:W3CDTF">2020-12-08T19:17:46Z</dcterms:modified>
</cp:coreProperties>
</file>