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1" r:id="rId6"/>
    <p:sldId id="289" r:id="rId7"/>
    <p:sldId id="274" r:id="rId8"/>
    <p:sldId id="275" r:id="rId9"/>
    <p:sldId id="276" r:id="rId10"/>
    <p:sldId id="277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8" r:id="rId24"/>
    <p:sldId id="279" r:id="rId25"/>
    <p:sldId id="280" r:id="rId26"/>
    <p:sldId id="281" r:id="rId27"/>
    <p:sldId id="291" r:id="rId28"/>
    <p:sldId id="282" r:id="rId29"/>
    <p:sldId id="283" r:id="rId30"/>
    <p:sldId id="284" r:id="rId31"/>
    <p:sldId id="290" r:id="rId32"/>
    <p:sldId id="285" r:id="rId33"/>
    <p:sldId id="286" r:id="rId34"/>
    <p:sldId id="287" r:id="rId35"/>
    <p:sldId id="288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30D6EB-5006-D24F-A061-BA6278EB6099}" v="105" dt="2020-12-24T08:59:56.7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 snapToObjects="1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ore-CZ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D75AA-1E93-4247-A86F-0EC209A5838C}" type="datetimeFigureOut">
              <a:rPr kumimoji="1" lang="ko-Kore-CZ" altLang="en-US" smtClean="0"/>
              <a:t>12/29/2020</a:t>
            </a:fld>
            <a:endParaRPr kumimoji="1" lang="ko-Kore-CZ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ore-CZ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CZ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ore-CZ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FF596-23BE-1844-97FC-1F5AFFFB3CC9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</p:spTree>
    <p:extLst>
      <p:ext uri="{BB962C8B-B14F-4D97-AF65-F5344CB8AC3E}">
        <p14:creationId xmlns:p14="http://schemas.microsoft.com/office/powerpoint/2010/main" val="1026338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CZ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FF596-23BE-1844-97FC-1F5AFFFB3CC9}" type="slidenum">
              <a:rPr kumimoji="1" lang="ko-Kore-CZ" altLang="en-US" smtClean="0"/>
              <a:t>19</a:t>
            </a:fld>
            <a:endParaRPr kumimoji="1" lang="ko-Kore-CZ" altLang="en-US"/>
          </a:p>
        </p:txBody>
      </p:sp>
    </p:spTree>
    <p:extLst>
      <p:ext uri="{BB962C8B-B14F-4D97-AF65-F5344CB8AC3E}">
        <p14:creationId xmlns:p14="http://schemas.microsoft.com/office/powerpoint/2010/main" val="3197333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FCAA-4738-5A41-BDD1-1FC6F310DD66}" type="datetimeFigureOut">
              <a:rPr kumimoji="1" lang="ko-Kore-CZ" altLang="en-US" smtClean="0"/>
              <a:t>12/29/2020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8256B98-0C72-2142-940D-ABB157D8A32F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257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FCAA-4738-5A41-BDD1-1FC6F310DD66}" type="datetimeFigureOut">
              <a:rPr kumimoji="1" lang="ko-Kore-CZ" altLang="en-US" smtClean="0"/>
              <a:t>12/29/2020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B98-0C72-2142-940D-ABB157D8A32F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013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FCAA-4738-5A41-BDD1-1FC6F310DD66}" type="datetimeFigureOut">
              <a:rPr kumimoji="1" lang="ko-Kore-CZ" altLang="en-US" smtClean="0"/>
              <a:t>12/29/2020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B98-0C72-2142-940D-ABB157D8A32F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96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FCAA-4738-5A41-BDD1-1FC6F310DD66}" type="datetimeFigureOut">
              <a:rPr kumimoji="1" lang="ko-Kore-CZ" altLang="en-US" smtClean="0"/>
              <a:t>12/29/2020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B98-0C72-2142-940D-ABB157D8A32F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27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FCAA-4738-5A41-BDD1-1FC6F310DD66}" type="datetimeFigureOut">
              <a:rPr kumimoji="1" lang="ko-Kore-CZ" altLang="en-US" smtClean="0"/>
              <a:t>12/29/2020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B98-0C72-2142-940D-ABB157D8A32F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172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FCAA-4738-5A41-BDD1-1FC6F310DD66}" type="datetimeFigureOut">
              <a:rPr kumimoji="1" lang="ko-Kore-CZ" altLang="en-US" smtClean="0"/>
              <a:t>12/29/2020</a:t>
            </a:fld>
            <a:endParaRPr kumimoji="1" lang="ko-Kore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B98-0C72-2142-940D-ABB157D8A32F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548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FCAA-4738-5A41-BDD1-1FC6F310DD66}" type="datetimeFigureOut">
              <a:rPr kumimoji="1" lang="ko-Kore-CZ" altLang="en-US" smtClean="0"/>
              <a:t>12/29/2020</a:t>
            </a:fld>
            <a:endParaRPr kumimoji="1" lang="ko-Kore-CZ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B98-0C72-2142-940D-ABB157D8A32F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6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FCAA-4738-5A41-BDD1-1FC6F310DD66}" type="datetimeFigureOut">
              <a:rPr kumimoji="1" lang="ko-Kore-CZ" altLang="en-US" smtClean="0"/>
              <a:t>12/29/2020</a:t>
            </a:fld>
            <a:endParaRPr kumimoji="1" lang="ko-Kore-CZ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B98-0C72-2142-940D-ABB157D8A32F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49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FCAA-4738-5A41-BDD1-1FC6F310DD66}" type="datetimeFigureOut">
              <a:rPr kumimoji="1" lang="ko-Kore-CZ" altLang="en-US" smtClean="0"/>
              <a:t>12/29/2020</a:t>
            </a:fld>
            <a:endParaRPr kumimoji="1" lang="ko-Kore-CZ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B98-0C72-2142-940D-ABB157D8A32F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</p:spTree>
    <p:extLst>
      <p:ext uri="{BB962C8B-B14F-4D97-AF65-F5344CB8AC3E}">
        <p14:creationId xmlns:p14="http://schemas.microsoft.com/office/powerpoint/2010/main" val="2711646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FCAA-4738-5A41-BDD1-1FC6F310DD66}" type="datetimeFigureOut">
              <a:rPr kumimoji="1" lang="ko-Kore-CZ" altLang="en-US" smtClean="0"/>
              <a:t>12/29/2020</a:t>
            </a:fld>
            <a:endParaRPr kumimoji="1" lang="ko-Kore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B98-0C72-2142-940D-ABB157D8A32F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143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3C6FCAA-4738-5A41-BDD1-1FC6F310DD66}" type="datetimeFigureOut">
              <a:rPr kumimoji="1" lang="ko-Kore-CZ" altLang="en-US" smtClean="0"/>
              <a:t>12/29/2020</a:t>
            </a:fld>
            <a:endParaRPr kumimoji="1" lang="ko-Kore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kumimoji="1" lang="ko-Kore-C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B98-0C72-2142-940D-ABB157D8A32F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16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6FCAA-4738-5A41-BDD1-1FC6F310DD66}" type="datetimeFigureOut">
              <a:rPr kumimoji="1" lang="ko-Kore-CZ" altLang="en-US" smtClean="0"/>
              <a:t>12/29/2020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8256B98-0C72-2142-940D-ABB157D8A32F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34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hyperlink" Target="https://talktomeinkorean.com/" TargetMode="External"/><Relationship Id="rId4" Type="http://schemas.openxmlformats.org/officeDocument/2006/relationships/hyperlink" Target="http://www.sejonghakdang.org/sjcu/home/main.do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8E8136B-B731-9645-9497-0DEA0E29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kumimoji="1" lang="en-US" altLang="en-US" sz="7200" dirty="0">
                <a:solidFill>
                  <a:srgbClr val="454545"/>
                </a:solidFill>
              </a:rPr>
              <a:t>Korean class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54EC2BA-7C1D-834F-B087-B791AD2BF238}"/>
              </a:ext>
            </a:extLst>
          </p:cNvPr>
          <p:cNvSpPr txBox="1"/>
          <p:nvPr/>
        </p:nvSpPr>
        <p:spPr>
          <a:xfrm>
            <a:off x="4872038" y="4371975"/>
            <a:ext cx="248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CZ" dirty="0">
                <a:solidFill>
                  <a:srgbClr val="C00000"/>
                </a:solidFill>
              </a:rPr>
              <a:t>WEEK 6</a:t>
            </a:r>
            <a:endParaRPr kumimoji="1" lang="ko-Kore-CZ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0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테이블이(가) 표시된 사진&#10;&#10;자동 생성된 설명">
            <a:extLst>
              <a:ext uri="{FF2B5EF4-FFF2-40B4-BE49-F238E27FC236}">
                <a16:creationId xmlns:a16="http://schemas.microsoft.com/office/drawing/2014/main" id="{01E46C8C-7662-474D-B78F-D1F74B595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0" y="1342138"/>
            <a:ext cx="11137900" cy="288508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7DFEF59-1030-7F43-87BF-87FEBF507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50" y="4722318"/>
            <a:ext cx="11112500" cy="913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AE2211-DE99-1549-9444-620CF56D26F1}"/>
              </a:ext>
            </a:extLst>
          </p:cNvPr>
          <p:cNvSpPr txBox="1"/>
          <p:nvPr/>
        </p:nvSpPr>
        <p:spPr>
          <a:xfrm>
            <a:off x="689547" y="460809"/>
            <a:ext cx="1095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2800" b="1" dirty="0"/>
              <a:t>Adverb</a:t>
            </a:r>
            <a:r>
              <a:rPr kumimoji="1" lang="cs-CZ" altLang="ko-Kore-CZ" sz="2800" b="1" dirty="0"/>
              <a:t> </a:t>
            </a:r>
            <a:r>
              <a:rPr kumimoji="1" lang="cs-CZ" altLang="ko-Kore-CZ" sz="2800" dirty="0"/>
              <a:t>– </a:t>
            </a:r>
            <a:r>
              <a:rPr kumimoji="1" lang="cs-CZ" altLang="ko-Kore-CZ" sz="2800" dirty="0" err="1"/>
              <a:t>note</a:t>
            </a:r>
            <a:r>
              <a:rPr kumimoji="1" lang="cs-CZ" altLang="ko-Kore-CZ" sz="2800" dirty="0"/>
              <a:t>: </a:t>
            </a:r>
            <a:r>
              <a:rPr kumimoji="1" lang="cs-CZ" altLang="ko-Kore-CZ" sz="2800" dirty="0" err="1"/>
              <a:t>first</a:t>
            </a:r>
            <a:r>
              <a:rPr kumimoji="1" lang="cs-CZ" altLang="ko-Kore-CZ" sz="2800" dirty="0"/>
              <a:t> </a:t>
            </a:r>
            <a:r>
              <a:rPr kumimoji="1" lang="cs-CZ" altLang="ko-Kore-CZ" sz="2800" dirty="0" err="1"/>
              <a:t>word</a:t>
            </a:r>
            <a:r>
              <a:rPr kumimoji="1" lang="cs-CZ" altLang="ko-Kore-CZ" sz="2800" dirty="0"/>
              <a:t> in </a:t>
            </a:r>
            <a:r>
              <a:rPr kumimoji="1" lang="cs-CZ" altLang="ko-Kore-CZ" sz="2800" dirty="0" err="1"/>
              <a:t>the</a:t>
            </a:r>
            <a:r>
              <a:rPr kumimoji="1" lang="cs-CZ" altLang="ko-Kore-CZ" sz="2800" dirty="0"/>
              <a:t> table </a:t>
            </a:r>
            <a:r>
              <a:rPr kumimoji="1" lang="cs-CZ" altLang="ko-Kore-CZ" sz="2800" dirty="0" err="1"/>
              <a:t>is</a:t>
            </a:r>
            <a:r>
              <a:rPr kumimoji="1" lang="cs-CZ" altLang="ko-Kore-CZ" sz="2800" dirty="0"/>
              <a:t> </a:t>
            </a:r>
            <a:r>
              <a:rPr kumimoji="1" lang="cs-CZ" altLang="ko-Kore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kumimoji="1" lang="cs-CZ" altLang="ko-Kore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bballi</a:t>
            </a:r>
            <a:r>
              <a:rPr kumimoji="1" lang="cs-CZ" altLang="ko-Kore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kumimoji="1" lang="cs-CZ" altLang="ko-Kore-CZ" sz="2800" dirty="0"/>
              <a:t> not </a:t>
            </a:r>
            <a:r>
              <a:rPr kumimoji="1" lang="cs-CZ" altLang="ko-Kore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kumimoji="1" lang="cs-CZ" altLang="ko-Kore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deougi</a:t>
            </a:r>
            <a:r>
              <a:rPr kumimoji="1" lang="cs-CZ" altLang="ko-Kore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kumimoji="1" lang="ko-Kore-CZ" altLang="en-US" sz="2800" dirty="0"/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927621A3-B345-B543-BA53-3B7A57DDF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2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50"/>
    </mc:Choice>
    <mc:Fallback xmlns="">
      <p:transition spd="slow" advTm="56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E919D567-89CF-614F-9EB1-C2293286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kumimoji="1" lang="en-US" altLang="ko-Kore-CZ" dirty="0">
                <a:solidFill>
                  <a:srgbClr val="FFFFFF"/>
                </a:solidFill>
              </a:rPr>
              <a:t>Key sentences</a:t>
            </a:r>
            <a:br>
              <a:rPr kumimoji="1" lang="en-US" altLang="ko-Kore-CZ" dirty="0">
                <a:solidFill>
                  <a:srgbClr val="FFFFFF"/>
                </a:solidFill>
              </a:rPr>
            </a:br>
            <a:r>
              <a:rPr kumimoji="1" lang="en-US" altLang="ko-Kore-CZ" dirty="0">
                <a:solidFill>
                  <a:srgbClr val="FFFFFF"/>
                </a:solidFill>
              </a:rPr>
              <a:t>- in café &amp; restaurant</a:t>
            </a:r>
            <a:endParaRPr kumimoji="1" lang="ko-Kore-CZ" altLang="en-US" dirty="0">
              <a:solidFill>
                <a:srgbClr val="FFFFFF"/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FECBCC1-5685-8D43-B7B2-85E21218B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2895" y="374951"/>
            <a:ext cx="7229475" cy="6572250"/>
          </a:xfrm>
        </p:spPr>
        <p:txBody>
          <a:bodyPr anchor="t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물 한 잔 주시겠어요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“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Could I have a glass of water?”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mul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han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jan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ju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si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ge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sseo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?]</a:t>
            </a:r>
            <a:br>
              <a:rPr lang="en" altLang="ko-Kore-CZ" dirty="0">
                <a:latin typeface="AppleGothic" pitchFamily="2" charset="-127"/>
                <a:ea typeface="AppleGothic" pitchFamily="2" charset="-127"/>
              </a:rPr>
            </a:b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:→(what) (how many)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잔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action/verb)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시겠어요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US" altLang="ko-KR" dirty="0">
              <a:latin typeface="AppleGothic" pitchFamily="2" charset="-127"/>
              <a:ea typeface="AppleGothic" pitchFamily="2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냅킨은 어디 있나요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“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Where is the napkin?”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naeb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kin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eun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di it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na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?]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:→(what)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은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는 어디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action/verb)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나요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US" altLang="ko-KR" dirty="0">
              <a:latin typeface="AppleGothic" pitchFamily="2" charset="-127"/>
              <a:ea typeface="AppleGothic" pitchFamily="2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오늘 카페에서 숙제를 했어요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“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 did my homework at the café today”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o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neul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ka pe e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seo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sug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je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leul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hae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sseo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</a:t>
            </a:r>
            <a:br>
              <a:rPr lang="en" altLang="ko-Kore-CZ" dirty="0">
                <a:latin typeface="AppleGothic" pitchFamily="2" charset="-127"/>
                <a:ea typeface="AppleGothic" pitchFamily="2" charset="-127"/>
              </a:rPr>
            </a:b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:→(when), (where)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에서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what)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을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를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action/verb)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어요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 </a:t>
            </a:r>
          </a:p>
          <a:p>
            <a:pPr>
              <a:lnSpc>
                <a:spcPct val="110000"/>
              </a:lnSpc>
            </a:pPr>
            <a:endParaRPr kumimoji="1" lang="ko-Kore-CZ" altLang="en-US" sz="1700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0CCEF154-23D2-5843-AE9E-6C6ABF826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2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09"/>
    </mc:Choice>
    <mc:Fallback xmlns="">
      <p:transition spd="slow" advTm="34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8D31CA0-B0E7-1F4F-950D-D34BC4617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kumimoji="1" lang="en-US" altLang="ko-Kore-CZ" dirty="0">
                <a:solidFill>
                  <a:srgbClr val="FFFFFF"/>
                </a:solidFill>
              </a:rPr>
              <a:t>Key sentences</a:t>
            </a:r>
            <a:br>
              <a:rPr kumimoji="1" lang="en-US" altLang="ko-Kore-CZ" dirty="0">
                <a:solidFill>
                  <a:srgbClr val="FFFFFF"/>
                </a:solidFill>
              </a:rPr>
            </a:br>
            <a:r>
              <a:rPr kumimoji="1" lang="en-US" altLang="ko-Kore-CZ" dirty="0">
                <a:solidFill>
                  <a:srgbClr val="FFFFFF"/>
                </a:solidFill>
              </a:rPr>
              <a:t>- in café &amp; restaurant</a:t>
            </a:r>
            <a:endParaRPr kumimoji="1" lang="ko-Kore-CZ" altLang="en-US" dirty="0">
              <a:solidFill>
                <a:srgbClr val="FFFFFF"/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481900-01DA-824E-932E-44DAC4531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513" y="160489"/>
            <a:ext cx="8177100" cy="6743699"/>
          </a:xfrm>
        </p:spPr>
        <p:txBody>
          <a:bodyPr anchor="t">
            <a:normAutofit/>
          </a:bodyPr>
          <a:lstStyle/>
          <a:p>
            <a:pPr algn="ctr"/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아메리카노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 두 잔 이랑 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초콜렛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마카롱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 하나 주세요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pPr marL="0" indent="0" algn="ctr">
              <a:buNone/>
            </a:pPr>
            <a:r>
              <a:rPr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  “(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Give me) </a:t>
            </a:r>
            <a:r>
              <a:rPr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t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wo glasses of Americano and one chocolate macaron”</a:t>
            </a:r>
            <a:endParaRPr lang="en-US" altLang="ko-KR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amelikanodujanIlangchokolletmakalong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ha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na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ju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se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 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:→ (what) (how many)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잔 이랑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what)(how many) (action/verb)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세요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pPr marL="0" indent="0" algn="ctr">
              <a:buNone/>
            </a:pPr>
            <a:r>
              <a:rPr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 </a:t>
            </a: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화장실이 어디 있는지 알 수 있을까요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buNone/>
            </a:pPr>
            <a:r>
              <a:rPr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“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Can I know where the toilet is?”</a:t>
            </a:r>
            <a:endParaRPr lang="en-US" altLang="ko-KR" dirty="0">
              <a:highlight>
                <a:srgbClr val="FFFF00"/>
              </a:highlight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hwa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jang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sil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i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di it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neun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ji al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su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i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sseul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kka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?] 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:→(where)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이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가 어디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action/verb)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는지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action/verb) 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수 있을까요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buNone/>
            </a:pPr>
            <a:endParaRPr lang="en-US" altLang="ko-KR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너는 뭐 주문 할래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buNone/>
            </a:pPr>
            <a:r>
              <a:rPr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“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What do you want to order?”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neo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neun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mwo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ju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mun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hal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lae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?]</a:t>
            </a:r>
            <a:br>
              <a:rPr lang="en" altLang="ko-Kore-CZ" dirty="0">
                <a:latin typeface="AppleGothic" pitchFamily="2" charset="-127"/>
                <a:ea typeface="AppleGothic" pitchFamily="2" charset="-127"/>
              </a:rPr>
            </a:b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:→(who)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은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는 뭐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action/verb)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할래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CCB28706-2090-FB48-9EBA-804F585C7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7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0"/>
    </mc:Choice>
    <mc:Fallback xmlns="">
      <p:transition spd="slow" advTm="20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79E1806C-FC02-2840-8FCF-9DF2BF62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kumimoji="1" lang="en-US" altLang="ko-Kore-CZ" dirty="0">
                <a:solidFill>
                  <a:srgbClr val="FFFFFF"/>
                </a:solidFill>
              </a:rPr>
              <a:t>Key sentences</a:t>
            </a:r>
            <a:br>
              <a:rPr kumimoji="1" lang="en-US" altLang="ko-Kore-CZ" dirty="0">
                <a:solidFill>
                  <a:srgbClr val="FFFFFF"/>
                </a:solidFill>
              </a:rPr>
            </a:br>
            <a:r>
              <a:rPr kumimoji="1" lang="en-US" altLang="ko-Kore-CZ" dirty="0">
                <a:solidFill>
                  <a:srgbClr val="FFFFFF"/>
                </a:solidFill>
              </a:rPr>
              <a:t>- in café &amp; restaurant</a:t>
            </a:r>
            <a:endParaRPr kumimoji="1" lang="ko-Kore-CZ" altLang="en-US" dirty="0">
              <a:solidFill>
                <a:srgbClr val="FFFFFF"/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4BEB4A4-10FC-0F49-92EF-D000616E2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6584" y="172994"/>
            <a:ext cx="8015113" cy="6771503"/>
          </a:xfrm>
        </p:spPr>
        <p:txBody>
          <a:bodyPr anchor="t">
            <a:normAutofit/>
          </a:bodyPr>
          <a:lstStyle/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남은 음식 포장해주세요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 </a:t>
            </a:r>
          </a:p>
          <a:p>
            <a:pPr marL="0" indent="0" algn="ctr">
              <a:buNone/>
            </a:pPr>
            <a:r>
              <a:rPr lang="ko-KR" altLang="en-US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“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Please pack the leftovers.”</a:t>
            </a:r>
            <a:endParaRPr lang="en-US" altLang="ko-KR" dirty="0">
              <a:highlight>
                <a:srgbClr val="FFFF00"/>
              </a:highlight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nam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eun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eum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sig po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jang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hae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ju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se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 :→(what) (action/verb)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세요 </a:t>
            </a:r>
            <a:endParaRPr lang="en-US" altLang="ko-KR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endParaRPr lang="en-US" altLang="ko-KR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어떤 메뉴가 제일 인기 많나요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buNone/>
            </a:pPr>
            <a:r>
              <a:rPr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“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Which menu is the most popular?”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tteon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me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nyu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je il in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gi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manh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na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?]</a:t>
            </a:r>
            <a:br>
              <a:rPr lang="en" altLang="ko-Kore-CZ" dirty="0">
                <a:latin typeface="AppleGothic" pitchFamily="2" charset="-127"/>
                <a:ea typeface="AppleGothic" pitchFamily="2" charset="-127"/>
              </a:rPr>
            </a:b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:→ 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어떤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what)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이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가 제일 인기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action/verb)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나요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buNone/>
            </a:pPr>
            <a:endParaRPr lang="en-US" altLang="ko-KR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피클이랑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 김치 더 주시겠어요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buNone/>
            </a:pPr>
            <a:r>
              <a:rPr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“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Would you please give more pickle and kimchi?”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pi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keul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I lang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gim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chi deo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ju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si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ge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sseo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?]</a:t>
            </a:r>
            <a:br>
              <a:rPr lang="en" altLang="ko-Kore-CZ" dirty="0">
                <a:latin typeface="AppleGothic" pitchFamily="2" charset="-127"/>
                <a:ea typeface="AppleGothic" pitchFamily="2" charset="-127"/>
              </a:rPr>
            </a:b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:→(what)(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이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랑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what) 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더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action/verb) 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시겠어요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BD278B0B-C9B1-B847-93B3-3CE50D179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5"/>
    </mc:Choice>
    <mc:Fallback xmlns="">
      <p:transition spd="slow" advTm="17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77C1CD13-1578-0746-9433-C9AF9E3E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kumimoji="1" lang="en-US" altLang="ko-Kore-CZ" dirty="0">
                <a:solidFill>
                  <a:srgbClr val="FFFFFF"/>
                </a:solidFill>
              </a:rPr>
              <a:t>Key sentences</a:t>
            </a:r>
            <a:br>
              <a:rPr kumimoji="1" lang="en-US" altLang="ko-Kore-CZ" dirty="0">
                <a:solidFill>
                  <a:srgbClr val="FFFFFF"/>
                </a:solidFill>
              </a:rPr>
            </a:br>
            <a:r>
              <a:rPr kumimoji="1" lang="en-US" altLang="ko-Kore-CZ" dirty="0">
                <a:solidFill>
                  <a:srgbClr val="FFFFFF"/>
                </a:solidFill>
              </a:rPr>
              <a:t>-</a:t>
            </a:r>
            <a:r>
              <a:rPr kumimoji="1" lang="ko-KR" altLang="en-US" dirty="0">
                <a:solidFill>
                  <a:srgbClr val="FFFFFF"/>
                </a:solidFill>
              </a:rPr>
              <a:t> </a:t>
            </a:r>
            <a:r>
              <a:rPr kumimoji="1" lang="en-US" altLang="ko-KR" dirty="0">
                <a:solidFill>
                  <a:srgbClr val="FFFFFF"/>
                </a:solidFill>
              </a:rPr>
              <a:t>private question</a:t>
            </a:r>
            <a:endParaRPr kumimoji="1" lang="ko-Kore-CZ" altLang="en-US" dirty="0">
              <a:solidFill>
                <a:srgbClr val="FFFFFF"/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328D678-A9E9-6B4E-9505-AF15EB79F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661" y="103338"/>
            <a:ext cx="7920036" cy="6858002"/>
          </a:xfrm>
        </p:spPr>
        <p:txBody>
          <a:bodyPr anchor="t">
            <a:normAutofit fontScale="92500" lnSpcReduction="20000"/>
          </a:bodyPr>
          <a:lstStyle/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가족은 몇 분이나 됩니까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How many people are there in your family?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gajogeun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myeot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bunina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doemnikka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 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→(noun)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은 몇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counter)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이나 됩니까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남편은 무슨 일을 하세요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What does your husband do for a living?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nampyeoneun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museun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ireul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haseyo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 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→(noun)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은 무슨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noun)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을 하세요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  <a:endParaRPr lang="ko-KR" altLang="en-US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아들은 둘이고 딸은 없습니다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 </a:t>
            </a: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 have two sons, but no girls.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adeureun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durigo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ttareun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eopseumnida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→(noun)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은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number)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고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noun)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은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number)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입니다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</a:t>
            </a:r>
            <a:br>
              <a:rPr lang="en-US" altLang="ko-KR" dirty="0">
                <a:latin typeface="AppleGothic" pitchFamily="2" charset="-127"/>
                <a:ea typeface="AppleGothic" pitchFamily="2" charset="-127"/>
              </a:rPr>
            </a:br>
            <a:endParaRPr lang="en-US" altLang="ko-KR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기혼입니다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 / 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미혼입니다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 </a:t>
            </a: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I’m married. / I’m single. 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→ (noun)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입니다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gihonimnida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. /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mihonimnida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</a:t>
            </a:r>
            <a:endParaRPr lang="ko-KR" altLang="en-US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4EA856F1-1CBB-C242-A474-F97584F88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9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40"/>
    </mc:Choice>
    <mc:Fallback xmlns="">
      <p:transition spd="slow" advTm="23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E52F6D27-A2F6-9846-A283-108BD1A00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kumimoji="1" lang="en-US" altLang="ko-Kore-CZ" dirty="0">
                <a:solidFill>
                  <a:srgbClr val="FFFFFF"/>
                </a:solidFill>
              </a:rPr>
              <a:t>Key sentences</a:t>
            </a:r>
            <a:br>
              <a:rPr kumimoji="1" lang="en-US" altLang="ko-Kore-CZ" dirty="0">
                <a:solidFill>
                  <a:srgbClr val="FFFFFF"/>
                </a:solidFill>
              </a:rPr>
            </a:br>
            <a:r>
              <a:rPr kumimoji="1" lang="en-US" altLang="ko-Kore-CZ" dirty="0">
                <a:solidFill>
                  <a:srgbClr val="FFFFFF"/>
                </a:solidFill>
              </a:rPr>
              <a:t>-</a:t>
            </a:r>
            <a:r>
              <a:rPr kumimoji="1" lang="ko-KR" altLang="en-US" dirty="0">
                <a:solidFill>
                  <a:srgbClr val="FFFFFF"/>
                </a:solidFill>
              </a:rPr>
              <a:t> </a:t>
            </a:r>
            <a:r>
              <a:rPr kumimoji="1" lang="en-US" altLang="ko-KR" dirty="0">
                <a:solidFill>
                  <a:srgbClr val="FFFFFF"/>
                </a:solidFill>
              </a:rPr>
              <a:t>private question</a:t>
            </a:r>
            <a:endParaRPr kumimoji="1" lang="ko-Kore-CZ" altLang="en-US" dirty="0">
              <a:solidFill>
                <a:srgbClr val="FFFFFF"/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E954C6F-F786-E341-BDB1-4FC1490D6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238" y="1"/>
            <a:ext cx="7900987" cy="7143750"/>
          </a:xfrm>
        </p:spPr>
        <p:txBody>
          <a:bodyPr anchor="t">
            <a:normAutofit/>
          </a:bodyPr>
          <a:lstStyle/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나이를 여쭤봐도 될까요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May I ask your age?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naireul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yeojjwobwado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doelkkayo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 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→(noun)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을 여쭤봐도 될까요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</a:t>
            </a:r>
            <a:br>
              <a:rPr lang="en-US" altLang="ko-KR" dirty="0">
                <a:latin typeface="AppleGothic" pitchFamily="2" charset="-127"/>
                <a:ea typeface="AppleGothic" pitchFamily="2" charset="-127"/>
              </a:rPr>
            </a:br>
            <a:endParaRPr lang="en-US" altLang="ko-KR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당신의 종교는 뭡니까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What’s your religion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dangsinui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jonggyoneun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mwomnikka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→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당신의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noun)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은 뭡니까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buNone/>
            </a:pPr>
            <a:endParaRPr lang="en-US" altLang="ko-KR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저는 기독교 신자입니다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 </a:t>
            </a: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I’m a Christian.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jeoneun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gidokgyo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sinjaimnida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</a:t>
            </a:r>
            <a:br>
              <a:rPr lang="en" altLang="ko-Kore-CZ" dirty="0">
                <a:latin typeface="AppleGothic" pitchFamily="2" charset="-127"/>
                <a:ea typeface="AppleGothic" pitchFamily="2" charset="-127"/>
              </a:rPr>
            </a:b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→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저는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religion) 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신자입니다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 </a:t>
            </a:r>
            <a:endParaRPr lang="ko-KR" altLang="en-US" dirty="0">
              <a:latin typeface="AppleGothic" pitchFamily="2" charset="-127"/>
              <a:ea typeface="AppleGothic" pitchFamily="2" charset="-127"/>
            </a:endParaRPr>
          </a:p>
          <a:p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1A2A8AA8-07C6-F646-9F36-E60EA24CA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2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2"/>
    </mc:Choice>
    <mc:Fallback xmlns="">
      <p:transition spd="slow" advTm="17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507B40D-00A8-9B43-8115-61CFE26AD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kumimoji="1" lang="en-US" altLang="ko-Kore-CZ" dirty="0">
                <a:solidFill>
                  <a:srgbClr val="FFFFFF"/>
                </a:solidFill>
              </a:rPr>
              <a:t>Key sentences</a:t>
            </a:r>
            <a:br>
              <a:rPr kumimoji="1" lang="en-US" altLang="ko-Kore-CZ" dirty="0">
                <a:solidFill>
                  <a:srgbClr val="FFFFFF"/>
                </a:solidFill>
              </a:rPr>
            </a:br>
            <a:r>
              <a:rPr kumimoji="1" lang="en-US" altLang="ko-Kore-CZ" dirty="0">
                <a:solidFill>
                  <a:srgbClr val="FFFFFF"/>
                </a:solidFill>
              </a:rPr>
              <a:t>-</a:t>
            </a:r>
            <a:r>
              <a:rPr kumimoji="1" lang="ko-KR" altLang="en-US" dirty="0">
                <a:solidFill>
                  <a:srgbClr val="FFFFFF"/>
                </a:solidFill>
              </a:rPr>
              <a:t> </a:t>
            </a:r>
            <a:r>
              <a:rPr kumimoji="1" lang="en-US" altLang="ko-KR" dirty="0">
                <a:solidFill>
                  <a:srgbClr val="FFFFFF"/>
                </a:solidFill>
              </a:rPr>
              <a:t>private question</a:t>
            </a:r>
            <a:endParaRPr kumimoji="1" lang="ko-Kore-CZ" altLang="en-US" dirty="0">
              <a:solidFill>
                <a:srgbClr val="FFFFFF"/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87E0478-3D64-6F40-B737-AE9818AA7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178" y="209862"/>
            <a:ext cx="7779894" cy="6648137"/>
          </a:xfrm>
        </p:spPr>
        <p:txBody>
          <a:bodyPr anchor="t">
            <a:normAutofit/>
          </a:bodyPr>
          <a:lstStyle/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전주에서 태어나 서울에서 자랐습니다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 </a:t>
            </a: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 was born in </a:t>
            </a:r>
            <a:r>
              <a:rPr lang="en-US" altLang="ko-Kore-CZ" dirty="0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Jeonju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 and raised in Seoul.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R" dirty="0" err="1">
                <a:latin typeface="AppleGothic" pitchFamily="2" charset="-127"/>
                <a:ea typeface="AppleGothic" pitchFamily="2" charset="-127"/>
              </a:rPr>
              <a:t>Jeonju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eseo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taeeona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seoureseo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jaratseumnida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 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→(place)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에서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verb) (place)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에서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verb). </a:t>
            </a:r>
          </a:p>
          <a:p>
            <a:pPr marL="0" indent="0" algn="ctr">
              <a:buNone/>
            </a:pP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어느 학교 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나오셨나요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Which school did you graduate from?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eoneu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hakgyo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naosyeonnayo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→ 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어느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noun) (verb)? </a:t>
            </a:r>
          </a:p>
          <a:p>
            <a:pPr marL="0" indent="0" algn="ctr">
              <a:buNone/>
            </a:pP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교육학을 전공하고 있습니다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 </a:t>
            </a: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I’m majoring in education.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gyoyukageul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jeongonghago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itseumnida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</a:t>
            </a:r>
            <a:endParaRPr kumimoji="1" lang="ko-Kore-CZ" altLang="en-US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0A8828CC-438B-4040-9200-F2AC0E384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0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49"/>
    </mc:Choice>
    <mc:Fallback xmlns="">
      <p:transition spd="slow" advTm="1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8CA808A8-C2A6-C34F-B3CB-AE068FAF8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kumimoji="1" lang="en-US" altLang="ko-Kore-CZ" dirty="0">
                <a:solidFill>
                  <a:srgbClr val="FFFFFF"/>
                </a:solidFill>
              </a:rPr>
              <a:t>Key sentences</a:t>
            </a:r>
            <a:br>
              <a:rPr kumimoji="1" lang="en-US" altLang="ko-Kore-CZ" dirty="0">
                <a:solidFill>
                  <a:srgbClr val="FFFFFF"/>
                </a:solidFill>
              </a:rPr>
            </a:br>
            <a:r>
              <a:rPr kumimoji="1" lang="en-US" altLang="ko-Kore-CZ" dirty="0">
                <a:solidFill>
                  <a:srgbClr val="FFFFFF"/>
                </a:solidFill>
              </a:rPr>
              <a:t>-</a:t>
            </a:r>
            <a:r>
              <a:rPr kumimoji="1" lang="ko-KR" altLang="en-US" dirty="0">
                <a:solidFill>
                  <a:srgbClr val="FFFFFF"/>
                </a:solidFill>
              </a:rPr>
              <a:t> </a:t>
            </a:r>
            <a:r>
              <a:rPr kumimoji="1" lang="en-US" altLang="ko-KR" dirty="0">
                <a:solidFill>
                  <a:srgbClr val="FFFFFF"/>
                </a:solidFill>
              </a:rPr>
              <a:t>private question</a:t>
            </a:r>
            <a:endParaRPr kumimoji="1" lang="ko-Kore-CZ" altLang="en-US" dirty="0">
              <a:solidFill>
                <a:srgbClr val="FFFFFF"/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CD3751F-1452-B845-AAB6-EF8A89602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216" y="149902"/>
            <a:ext cx="7949784" cy="6595671"/>
          </a:xfrm>
        </p:spPr>
        <p:txBody>
          <a:bodyPr anchor="t">
            <a:normAutofit lnSpcReduction="10000"/>
          </a:bodyPr>
          <a:lstStyle/>
          <a:p>
            <a:pPr algn="ctr"/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몇 시에 만날까요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What time shall we meet?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myeot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sie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mannalkkayo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→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몇 시에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verb)? </a:t>
            </a:r>
          </a:p>
          <a:p>
            <a:pPr marL="0" indent="0" algn="ctr">
              <a:buNone/>
            </a:pP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6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시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45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분이에요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 </a:t>
            </a: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It’s quarter to seven.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[6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si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45bunieyo] 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→(number)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시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number)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분이에요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pPr marL="0" indent="0" algn="ctr">
              <a:buNone/>
            </a:pPr>
            <a:endParaRPr lang="en-US" altLang="ko-KR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오늘이 무슨 요일이죠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What day is it today?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oneuri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museun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yoirijyo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 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→(noun)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이 무슨 요일이죠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  <a:endParaRPr lang="ko-KR" altLang="en-US" dirty="0">
              <a:latin typeface="AppleGothic" pitchFamily="2" charset="-127"/>
              <a:ea typeface="AppleGothic" pitchFamily="2" charset="-127"/>
            </a:endParaRPr>
          </a:p>
          <a:p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C7F36F91-614D-5446-B808-1C4E5AA68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9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6"/>
    </mc:Choice>
    <mc:Fallback xmlns="">
      <p:transition spd="slow" advTm="13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EDFF091E-E955-784D-814E-0B442A47C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kumimoji="1" lang="en-US" altLang="ko-Kore-CZ" dirty="0">
                <a:solidFill>
                  <a:srgbClr val="FFFFFF"/>
                </a:solidFill>
              </a:rPr>
              <a:t>Key sentences</a:t>
            </a:r>
            <a:br>
              <a:rPr kumimoji="1" lang="en-US" altLang="ko-Kore-CZ" dirty="0">
                <a:solidFill>
                  <a:srgbClr val="FFFFFF"/>
                </a:solidFill>
              </a:rPr>
            </a:br>
            <a:r>
              <a:rPr kumimoji="1" lang="en-US" altLang="ko-Kore-CZ" dirty="0">
                <a:solidFill>
                  <a:srgbClr val="FFFFFF"/>
                </a:solidFill>
              </a:rPr>
              <a:t>-</a:t>
            </a:r>
            <a:r>
              <a:rPr kumimoji="1" lang="ko-KR" altLang="en-US" dirty="0">
                <a:solidFill>
                  <a:srgbClr val="FFFFFF"/>
                </a:solidFill>
              </a:rPr>
              <a:t> </a:t>
            </a:r>
            <a:r>
              <a:rPr kumimoji="1" lang="en-US" altLang="ko-KR" dirty="0">
                <a:solidFill>
                  <a:srgbClr val="FFFFFF"/>
                </a:solidFill>
              </a:rPr>
              <a:t>time &amp; date</a:t>
            </a:r>
            <a:endParaRPr kumimoji="1" lang="ko-Kore-CZ" altLang="en-US" dirty="0">
              <a:solidFill>
                <a:srgbClr val="FFFFFF"/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5C83F5A-3B39-F248-8518-57B22D803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2085" y="0"/>
            <a:ext cx="7689954" cy="7600013"/>
          </a:xfrm>
        </p:spPr>
        <p:txBody>
          <a:bodyPr anchor="t">
            <a:normAutofit/>
          </a:bodyPr>
          <a:lstStyle/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생일이 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언제십니까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When is your birthday?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saengiri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eonjesimnikka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→(noun)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이 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언제입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십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)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니까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buNone/>
            </a:pPr>
            <a:endParaRPr lang="en-US" altLang="ko-KR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다음 모임은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7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월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15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일 화요일입니다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The next meeting will be on Tuesday, July 15th.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daeum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moimeun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7wol 15il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hwayoirimnida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.] 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→(noun)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은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number)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월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number)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일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day)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입니다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 </a:t>
            </a:r>
          </a:p>
          <a:p>
            <a:pPr marL="0" indent="0" algn="ctr">
              <a:buNone/>
            </a:pPr>
            <a:endParaRPr lang="ko-KR" altLang="en-US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우리 휴가가 언제 시작이지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What date does our vacation start?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uri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hyugaga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eonje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sijagiji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→(noun)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이 언제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verb)?</a:t>
            </a:r>
            <a:br>
              <a:rPr lang="en" altLang="ko-Kore-CZ" dirty="0"/>
            </a:br>
            <a:endParaRPr lang="en" altLang="ko-Kore-CZ" dirty="0"/>
          </a:p>
          <a:p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595FBE2F-74DB-BB4F-8428-042A78F21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51"/>
    </mc:Choice>
    <mc:Fallback xmlns="">
      <p:transition spd="slow" advTm="17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EF4696C-1564-744D-9D71-8B6C3C247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kumimoji="1" lang="en-US" altLang="ko-Kore-CZ" dirty="0">
                <a:solidFill>
                  <a:srgbClr val="FFFFFF"/>
                </a:solidFill>
              </a:rPr>
              <a:t>Key sentences</a:t>
            </a:r>
            <a:br>
              <a:rPr kumimoji="1" lang="en-US" altLang="ko-Kore-CZ" dirty="0">
                <a:solidFill>
                  <a:srgbClr val="FFFFFF"/>
                </a:solidFill>
              </a:rPr>
            </a:br>
            <a:r>
              <a:rPr kumimoji="1" lang="en-US" altLang="ko-Kore-CZ" dirty="0">
                <a:solidFill>
                  <a:srgbClr val="FFFFFF"/>
                </a:solidFill>
              </a:rPr>
              <a:t>-</a:t>
            </a:r>
            <a:r>
              <a:rPr kumimoji="1" lang="ko-KR" altLang="en-US" dirty="0">
                <a:solidFill>
                  <a:srgbClr val="FFFFFF"/>
                </a:solidFill>
              </a:rPr>
              <a:t> </a:t>
            </a:r>
            <a:r>
              <a:rPr kumimoji="1" lang="en-US" altLang="ko-KR" dirty="0">
                <a:solidFill>
                  <a:srgbClr val="FFFFFF"/>
                </a:solidFill>
              </a:rPr>
              <a:t>time &amp; date</a:t>
            </a:r>
            <a:endParaRPr kumimoji="1" lang="ko-Kore-CZ" altLang="en-US" dirty="0">
              <a:solidFill>
                <a:srgbClr val="FFFFFF"/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2C813B7-6EF2-9840-88FE-D86D990DA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937" y="52464"/>
            <a:ext cx="7809875" cy="6753070"/>
          </a:xfrm>
        </p:spPr>
        <p:txBody>
          <a:bodyPr anchor="t">
            <a:normAutofit/>
          </a:bodyPr>
          <a:lstStyle/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언제 서울에 도착했습니까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 </a:t>
            </a: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When did you arrive in Seoul?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eonje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seoure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dochakaetseumnikka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 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→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언제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noun)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에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verb)? </a:t>
            </a:r>
          </a:p>
          <a:p>
            <a:pPr marL="0" indent="0" algn="ctr">
              <a:buNone/>
            </a:pP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가장 편한 시간은 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언제세요</a:t>
            </a:r>
            <a:endParaRPr lang="en-US" altLang="ko-KR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 When is the most convenient time for you?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gajang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pyeonhan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siganeun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eonjeseyo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→(adj) 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시간은 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언제세요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buNone/>
            </a:pPr>
            <a:endParaRPr lang="en-US" altLang="ko-KR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벌써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6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시가 넘었어요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 </a:t>
            </a: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It’s already after six.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beolsseo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6siga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neomeosseoyo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</a:t>
            </a:r>
            <a:br>
              <a:rPr lang="en" altLang="ko-Kore-CZ" dirty="0">
                <a:latin typeface="AppleGothic" pitchFamily="2" charset="-127"/>
                <a:ea typeface="AppleGothic" pitchFamily="2" charset="-127"/>
              </a:rPr>
            </a:b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→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벌써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time)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이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가 넘었어요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 </a:t>
            </a:r>
            <a:endParaRPr lang="ko-KR" altLang="en-US" dirty="0">
              <a:latin typeface="AppleGothic" pitchFamily="2" charset="-127"/>
              <a:ea typeface="AppleGothic" pitchFamily="2" charset="-127"/>
            </a:endParaRPr>
          </a:p>
          <a:p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86AF6598-7E50-6C44-AA50-D1EE0A837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1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2"/>
    </mc:Choice>
    <mc:Fallback xmlns="">
      <p:transition spd="slow" advTm="17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36DA87-BEAB-AC42-B6FC-E17C4DE30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224648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Index</a:t>
            </a:r>
            <a:br>
              <a:rPr kumimoji="1" lang="en-US" altLang="ko-Kore-CZ" dirty="0"/>
            </a:b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B07F7B5-D96B-1646-B176-00762D9D4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2565101"/>
            <a:ext cx="9603275" cy="3450613"/>
          </a:xfrm>
        </p:spPr>
        <p:txBody>
          <a:bodyPr>
            <a:normAutofit/>
          </a:bodyPr>
          <a:lstStyle/>
          <a:p>
            <a:r>
              <a:rPr kumimoji="1" lang="en-US" altLang="ko-Kore-CZ" sz="2400" dirty="0"/>
              <a:t>Grammar</a:t>
            </a:r>
          </a:p>
          <a:p>
            <a:r>
              <a:rPr kumimoji="1" lang="en-US" altLang="ko-Kore-CZ" sz="2400" dirty="0"/>
              <a:t>Counter</a:t>
            </a:r>
          </a:p>
          <a:p>
            <a:r>
              <a:rPr kumimoji="1" lang="en-US" altLang="ko-Kore-CZ" sz="2400" dirty="0"/>
              <a:t>Adverb</a:t>
            </a:r>
          </a:p>
          <a:p>
            <a:r>
              <a:rPr kumimoji="1" lang="en-US" altLang="ko-Kore-CZ" sz="2400" dirty="0"/>
              <a:t>Key Sentences</a:t>
            </a:r>
          </a:p>
          <a:p>
            <a:r>
              <a:rPr kumimoji="1" lang="en-US" altLang="ko-Kore-CZ" sz="2400" dirty="0"/>
              <a:t>Korea’s Culture</a:t>
            </a:r>
            <a:endParaRPr kumimoji="1" lang="ko-Kore-CZ" altLang="en-US" sz="2400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5F4B0E49-032D-224E-B82A-11A16F2E6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8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5"/>
    </mc:Choice>
    <mc:Fallback xmlns="">
      <p:transition spd="slow" advTm="30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4373190-271F-3047-9FEB-9FA2AF2BD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kumimoji="1" lang="en-US" altLang="ko-Kore-CZ" dirty="0">
                <a:solidFill>
                  <a:srgbClr val="FFFFFF"/>
                </a:solidFill>
              </a:rPr>
              <a:t>Key sentences</a:t>
            </a:r>
            <a:br>
              <a:rPr kumimoji="1" lang="en-US" altLang="ko-Kore-CZ" dirty="0">
                <a:solidFill>
                  <a:srgbClr val="FFFFFF"/>
                </a:solidFill>
              </a:rPr>
            </a:br>
            <a:r>
              <a:rPr kumimoji="1" lang="en-US" altLang="ko-Kore-CZ" dirty="0">
                <a:solidFill>
                  <a:srgbClr val="FFFFFF"/>
                </a:solidFill>
              </a:rPr>
              <a:t>-</a:t>
            </a:r>
            <a:r>
              <a:rPr kumimoji="1" lang="ko-KR" altLang="en-US" dirty="0">
                <a:solidFill>
                  <a:srgbClr val="FFFFFF"/>
                </a:solidFill>
              </a:rPr>
              <a:t> </a:t>
            </a:r>
            <a:r>
              <a:rPr kumimoji="1" lang="en-US" altLang="ko-KR" dirty="0">
                <a:solidFill>
                  <a:srgbClr val="FFFFFF"/>
                </a:solidFill>
              </a:rPr>
              <a:t>in school</a:t>
            </a:r>
            <a:endParaRPr kumimoji="1" lang="ko-Kore-CZ" altLang="en-US" dirty="0">
              <a:solidFill>
                <a:srgbClr val="FFFFFF"/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B1CCEBA-B969-054C-A97C-D31D76682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127" y="299803"/>
            <a:ext cx="8349728" cy="6715593"/>
          </a:xfrm>
        </p:spPr>
        <p:txBody>
          <a:bodyPr anchor="t">
            <a:normAutofit lnSpcReduction="10000"/>
          </a:bodyPr>
          <a:lstStyle/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전공 수업 건물을 찾아가려면 어디로 가야하나요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</a:t>
            </a:r>
            <a:br>
              <a:rPr lang="en-US" altLang="ko-KR" dirty="0">
                <a:latin typeface="AppleGothic" pitchFamily="2" charset="-127"/>
                <a:ea typeface="AppleGothic" pitchFamily="2" charset="-127"/>
              </a:rPr>
            </a:br>
            <a:r>
              <a:rPr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“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Where should I go to find the major class building?”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jeongong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sueop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geonmureul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chajagaryeomyeon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eodiro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gayahanayo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:→(where) 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을 찾아가려면 어디로 가야하나요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</a:t>
            </a:r>
            <a:br>
              <a:rPr lang="en-US" altLang="ko-KR" dirty="0">
                <a:latin typeface="AppleGothic" pitchFamily="2" charset="-127"/>
                <a:ea typeface="AppleGothic" pitchFamily="2" charset="-127"/>
              </a:rPr>
            </a:b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학생 식당에 가서 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점심먹자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</a:t>
            </a:r>
            <a:br>
              <a:rPr lang="en-US" altLang="ko-KR" dirty="0">
                <a:latin typeface="AppleGothic" pitchFamily="2" charset="-127"/>
                <a:ea typeface="AppleGothic" pitchFamily="2" charset="-127"/>
              </a:rPr>
            </a:br>
            <a:r>
              <a:rPr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“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Let’s have a lunch in student cafeteria”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haksaeng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sikdange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gaseo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jeomsimmeokja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.]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:→(where)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에 가서 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점심먹자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</a:t>
            </a:r>
            <a:br>
              <a:rPr lang="en-US" altLang="ko-KR" dirty="0">
                <a:latin typeface="AppleGothic" pitchFamily="2" charset="-127"/>
                <a:ea typeface="AppleGothic" pitchFamily="2" charset="-127"/>
              </a:rPr>
            </a:b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이번학기에몇학점들어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</a:t>
            </a:r>
            <a:br>
              <a:rPr lang="en-US" altLang="ko-KR" dirty="0">
                <a:latin typeface="AppleGothic" pitchFamily="2" charset="-127"/>
                <a:ea typeface="AppleGothic" pitchFamily="2" charset="-127"/>
              </a:rPr>
            </a:br>
            <a:r>
              <a:rPr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“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How many credits do you take this semester?”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ibeon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hakgie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myeot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hakjeom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deureo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 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:→(when)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에 몇 학점 들어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</a:t>
            </a:r>
            <a:br>
              <a:rPr lang="en-US" altLang="ko-KR" dirty="0">
                <a:latin typeface="AppleGothic" pitchFamily="2" charset="-127"/>
                <a:ea typeface="AppleGothic" pitchFamily="2" charset="-127"/>
              </a:rPr>
            </a:b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72E35E3F-6BDB-0F46-8160-95EE28201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8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2"/>
    </mc:Choice>
    <mc:Fallback xmlns="">
      <p:transition spd="slow" advTm="21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4B351FF8-92BD-414E-91DC-E364FC42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kumimoji="1" lang="en-US" altLang="ko-Kore-CZ" dirty="0">
                <a:solidFill>
                  <a:srgbClr val="FFFFFF"/>
                </a:solidFill>
              </a:rPr>
              <a:t>Key sentences</a:t>
            </a:r>
            <a:br>
              <a:rPr kumimoji="1" lang="en-US" altLang="ko-Kore-CZ" dirty="0">
                <a:solidFill>
                  <a:srgbClr val="FFFFFF"/>
                </a:solidFill>
              </a:rPr>
            </a:br>
            <a:r>
              <a:rPr kumimoji="1" lang="en-US" altLang="ko-Kore-CZ" dirty="0">
                <a:solidFill>
                  <a:srgbClr val="FFFFFF"/>
                </a:solidFill>
              </a:rPr>
              <a:t>-</a:t>
            </a:r>
            <a:r>
              <a:rPr kumimoji="1" lang="ko-KR" altLang="en-US" dirty="0">
                <a:solidFill>
                  <a:srgbClr val="FFFFFF"/>
                </a:solidFill>
              </a:rPr>
              <a:t> </a:t>
            </a:r>
            <a:r>
              <a:rPr kumimoji="1" lang="en-US" altLang="ko-KR" dirty="0">
                <a:solidFill>
                  <a:srgbClr val="FFFFFF"/>
                </a:solidFill>
              </a:rPr>
              <a:t>in school</a:t>
            </a:r>
            <a:endParaRPr kumimoji="1" lang="ko-Kore-CZ" altLang="en-US" dirty="0">
              <a:solidFill>
                <a:srgbClr val="FFFFFF"/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CCAC647-3AD2-6341-BBCD-7B05B90E3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127" y="134911"/>
            <a:ext cx="8129569" cy="6723089"/>
          </a:xfrm>
        </p:spPr>
        <p:txBody>
          <a:bodyPr anchor="t">
            <a:normAutofit/>
          </a:bodyPr>
          <a:lstStyle/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과제 제출일이 언제까지야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</a:t>
            </a:r>
            <a:br>
              <a:rPr lang="en-US" altLang="ko-KR" dirty="0">
                <a:latin typeface="AppleGothic" pitchFamily="2" charset="-127"/>
                <a:ea typeface="AppleGothic" pitchFamily="2" charset="-127"/>
              </a:rPr>
            </a:br>
            <a:r>
              <a:rPr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“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When is the dead</a:t>
            </a:r>
            <a:r>
              <a:rPr lang="cs-CZ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-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line of assignment?”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gwaje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jechuriri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eonjekkajiya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:→(what)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이 언제까지야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</a:t>
            </a:r>
            <a:br>
              <a:rPr lang="en-US" altLang="ko-KR" dirty="0">
                <a:latin typeface="AppleGothic" pitchFamily="2" charset="-127"/>
                <a:ea typeface="AppleGothic" pitchFamily="2" charset="-127"/>
              </a:rPr>
            </a:b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</a:p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장학금을 받으려면 어떤 기준을 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충족해야하나요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</a:t>
            </a:r>
            <a:br>
              <a:rPr lang="en-US" altLang="ko-KR" dirty="0">
                <a:latin typeface="AppleGothic" pitchFamily="2" charset="-127"/>
                <a:ea typeface="AppleGothic" pitchFamily="2" charset="-127"/>
              </a:rPr>
            </a:br>
            <a:r>
              <a:rPr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“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Which criteria should be met to get a scholarship?”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janghakgeumeul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badeuryeomyeon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eotteon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gijuneul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chungjokaeyahanayo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:→(what)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을 받으려면 어떤 기준을 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충족해야하나요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</a:t>
            </a:r>
            <a:br>
              <a:rPr lang="en-US" altLang="ko-KR" dirty="0">
                <a:latin typeface="AppleGothic" pitchFamily="2" charset="-127"/>
                <a:ea typeface="AppleGothic" pitchFamily="2" charset="-127"/>
              </a:rPr>
            </a:b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오늘 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팀플하러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 가야해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</a:t>
            </a:r>
            <a:br>
              <a:rPr lang="ko-KR" altLang="en-US" dirty="0">
                <a:latin typeface="AppleGothic" pitchFamily="2" charset="-127"/>
                <a:ea typeface="AppleGothic" pitchFamily="2" charset="-127"/>
              </a:rPr>
            </a:br>
            <a:r>
              <a:rPr lang="ko-KR" altLang="en-US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“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 have to go to the team meeting today.”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oneul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timpeulhareo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gayahae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:→(when) (what)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하러 가야해</a:t>
            </a: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A81A7D23-9D70-A248-BF24-41E827333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1"/>
    </mc:Choice>
    <mc:Fallback xmlns="">
      <p:transition spd="slow" advTm="19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F451E402-BD4D-954C-A8C8-4C19EC5E4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kumimoji="1" lang="en-US" altLang="ko-Kore-CZ" dirty="0">
                <a:solidFill>
                  <a:srgbClr val="FFFFFF"/>
                </a:solidFill>
              </a:rPr>
              <a:t>Key sentences</a:t>
            </a:r>
            <a:br>
              <a:rPr kumimoji="1" lang="en-US" altLang="ko-Kore-CZ" dirty="0">
                <a:solidFill>
                  <a:srgbClr val="FFFFFF"/>
                </a:solidFill>
              </a:rPr>
            </a:br>
            <a:r>
              <a:rPr kumimoji="1" lang="en-US" altLang="ko-Kore-CZ" dirty="0">
                <a:solidFill>
                  <a:srgbClr val="FFFFFF"/>
                </a:solidFill>
              </a:rPr>
              <a:t>-</a:t>
            </a:r>
            <a:r>
              <a:rPr kumimoji="1" lang="ko-KR" altLang="en-US" dirty="0">
                <a:solidFill>
                  <a:srgbClr val="FFFFFF"/>
                </a:solidFill>
              </a:rPr>
              <a:t> </a:t>
            </a:r>
            <a:r>
              <a:rPr kumimoji="1" lang="en-US" altLang="ko-KR" dirty="0">
                <a:solidFill>
                  <a:srgbClr val="FFFFFF"/>
                </a:solidFill>
              </a:rPr>
              <a:t>in school</a:t>
            </a:r>
            <a:endParaRPr kumimoji="1" lang="ko-Kore-CZ" altLang="en-US" dirty="0">
              <a:solidFill>
                <a:srgbClr val="FFFFFF"/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FA7C49E-581F-424B-9E6D-624CE5C39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7207" y="194872"/>
            <a:ext cx="7495081" cy="7195279"/>
          </a:xfrm>
        </p:spPr>
        <p:txBody>
          <a:bodyPr anchor="t">
            <a:normAutofit/>
          </a:bodyPr>
          <a:lstStyle/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오늘 같이 과제 할래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</a:t>
            </a:r>
            <a:br>
              <a:rPr lang="en-US" altLang="ko-KR" dirty="0">
                <a:latin typeface="AppleGothic" pitchFamily="2" charset="-127"/>
                <a:ea typeface="AppleGothic" pitchFamily="2" charset="-127"/>
              </a:rPr>
            </a:br>
            <a:r>
              <a:rPr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“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Do you want to work together today?”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oneul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gachi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gwaje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hallae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</a:t>
            </a:r>
            <a:br>
              <a:rPr lang="en" altLang="ko-Kore-CZ" dirty="0">
                <a:latin typeface="AppleGothic" pitchFamily="2" charset="-127"/>
                <a:ea typeface="AppleGothic" pitchFamily="2" charset="-127"/>
              </a:rPr>
            </a:b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:→(when) 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같이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what)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할래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?</a:t>
            </a:r>
            <a:br>
              <a:rPr lang="en-US" altLang="ko-KR" dirty="0">
                <a:latin typeface="AppleGothic" pitchFamily="2" charset="-127"/>
                <a:ea typeface="AppleGothic" pitchFamily="2" charset="-127"/>
              </a:rPr>
            </a:b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수업 끝나고 아르바이트 가야해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</a:t>
            </a:r>
            <a:br>
              <a:rPr lang="en-US" altLang="ko-KR" dirty="0">
                <a:latin typeface="AppleGothic" pitchFamily="2" charset="-127"/>
                <a:ea typeface="AppleGothic" pitchFamily="2" charset="-127"/>
              </a:rPr>
            </a:br>
            <a:r>
              <a:rPr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“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 have to go for part time job after class.”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sueop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kkeunnago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areubaiteu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gayahae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:→(what) 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끝나고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where)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가야해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</a:t>
            </a:r>
            <a:br>
              <a:rPr lang="en-US" altLang="ko-KR" dirty="0">
                <a:latin typeface="AppleGothic" pitchFamily="2" charset="-127"/>
                <a:ea typeface="AppleGothic" pitchFamily="2" charset="-127"/>
              </a:rPr>
            </a:b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시험 끝나고 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술마시러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 가자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 </a:t>
            </a:r>
          </a:p>
          <a:p>
            <a:pPr marL="0" indent="0" algn="ctr">
              <a:buNone/>
            </a:pPr>
            <a:r>
              <a:rPr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“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Let’s go drink after the exam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.” </a:t>
            </a:r>
          </a:p>
          <a:p>
            <a:pPr marL="0" indent="0" algn="ctr">
              <a:buNone/>
            </a:pP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siheom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kkeunnago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sulmasireo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 err="1">
                <a:latin typeface="AppleGothic" pitchFamily="2" charset="-127"/>
                <a:ea typeface="AppleGothic" pitchFamily="2" charset="-127"/>
              </a:rPr>
              <a:t>gaja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] </a:t>
            </a:r>
          </a:p>
          <a:p>
            <a:pPr marL="0" indent="0" algn="ctr">
              <a:buNone/>
            </a:pP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:→(what) 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끝나고 </a:t>
            </a:r>
            <a:r>
              <a:rPr lang="ko-KR" altLang="en-US" dirty="0" err="1">
                <a:latin typeface="AppleGothic" pitchFamily="2" charset="-127"/>
                <a:ea typeface="AppleGothic" pitchFamily="2" charset="-127"/>
              </a:rPr>
              <a:t>술마시러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 가자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.</a:t>
            </a: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E6720417-E382-794C-B2FA-26C977AB2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0"/>
    </mc:Choice>
    <mc:Fallback xmlns="">
      <p:transition spd="slow" advTm="19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내용 개체 틀 4" descr="텍스트, 침실이(가) 표시된 사진&#10;&#10;자동 생성된 설명">
            <a:extLst>
              <a:ext uri="{FF2B5EF4-FFF2-40B4-BE49-F238E27FC236}">
                <a16:creationId xmlns:a16="http://schemas.microsoft.com/office/drawing/2014/main" id="{727354D3-64C8-6142-8B6F-7591F58D0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-1" b="16042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E346E818-3DC4-7C42-98A3-136E3FC6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kumimoji="1" lang="en-US" altLang="en-US" b="1" dirty="0">
                <a:solidFill>
                  <a:srgbClr val="FFFFFE"/>
                </a:solidFill>
              </a:rPr>
              <a:t>Korea’s culture - holiday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F9A51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6BECD8EE-1E18-E44E-812F-0E6EC39E9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9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90"/>
    </mc:Choice>
    <mc:Fallback xmlns="">
      <p:transition spd="slow" advTm="36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E54B95F-3983-F346-BBD0-20F74BA1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04322"/>
            <a:ext cx="9603275" cy="1049235"/>
          </a:xfrm>
        </p:spPr>
        <p:txBody>
          <a:bodyPr/>
          <a:lstStyle/>
          <a:p>
            <a:r>
              <a:rPr kumimoji="1" lang="ko-Kore-CZ" altLang="en-US" dirty="0"/>
              <a:t>추석</a:t>
            </a:r>
            <a:r>
              <a:rPr kumimoji="1" lang="ko-KR" altLang="en-US" dirty="0"/>
              <a:t> </a:t>
            </a:r>
            <a:r>
              <a:rPr kumimoji="1" lang="en-US" altLang="ko-KR" dirty="0"/>
              <a:t>[</a:t>
            </a:r>
            <a:r>
              <a:rPr kumimoji="1" lang="en-US" altLang="ko-KR" dirty="0" err="1"/>
              <a:t>chusuk</a:t>
            </a:r>
            <a:r>
              <a:rPr kumimoji="1" lang="en-US" altLang="ko-KR" dirty="0"/>
              <a:t>]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98D8361-7B0D-3847-91DC-BDAD945F7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35363"/>
          </a:xfrm>
        </p:spPr>
        <p:txBody>
          <a:bodyPr>
            <a:normAutofit/>
          </a:bodyPr>
          <a:lstStyle/>
          <a:p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Chuseok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is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 Korean Thanksgiving Day (August 15th in the lunar calendar)</a:t>
            </a:r>
          </a:p>
          <a:p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r>
              <a:rPr lang="en-US" altLang="ko-Kore-CZ" dirty="0">
                <a:latin typeface="AppleGothic" pitchFamily="2" charset="-127"/>
                <a:ea typeface="AppleGothic" pitchFamily="2" charset="-127"/>
              </a:rPr>
              <a:t>Eat </a:t>
            </a:r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송편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-US" altLang="ko-KR" dirty="0" err="1">
                <a:latin typeface="AppleGothic" pitchFamily="2" charset="-127"/>
                <a:ea typeface="AppleGothic" pitchFamily="2" charset="-127"/>
              </a:rPr>
              <a:t>songpyeon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] - </a:t>
            </a:r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Rice cake made of rice flour mixed with boiling water and stuffed with sesame, beans, and red beans in a half-moon shape.</a:t>
            </a:r>
          </a:p>
          <a:p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강강술래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-US" altLang="ko-KR" dirty="0" err="1">
                <a:latin typeface="AppleGothic" pitchFamily="2" charset="-127"/>
                <a:ea typeface="AppleGothic" pitchFamily="2" charset="-127"/>
              </a:rPr>
              <a:t>GangGangSulRae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endParaRPr lang="en-US" altLang="ko-KR" dirty="0">
              <a:latin typeface="AppleGothic" pitchFamily="2" charset="-127"/>
              <a:ea typeface="AppleGothic" pitchFamily="2" charset="-127"/>
            </a:endParaRPr>
          </a:p>
          <a:p>
            <a:r>
              <a:rPr lang="ko-KR" altLang="en-US" dirty="0">
                <a:latin typeface="AppleGothic" pitchFamily="2" charset="-127"/>
                <a:ea typeface="AppleGothic" pitchFamily="2" charset="-127"/>
              </a:rPr>
              <a:t>씨름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lang="en-US" altLang="ko-KR" dirty="0" err="1">
                <a:latin typeface="AppleGothic" pitchFamily="2" charset="-127"/>
                <a:ea typeface="AppleGothic" pitchFamily="2" charset="-127"/>
              </a:rPr>
              <a:t>SsiRuem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]</a:t>
            </a: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4930F317-6EDF-B74B-B4C0-A948D42BB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6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44"/>
    </mc:Choice>
    <mc:Fallback xmlns="">
      <p:transition spd="slow" advTm="85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플레이트, 과일, 후식, 야채이(가) 표시된 사진&#10;&#10;자동 생성된 설명">
            <a:extLst>
              <a:ext uri="{FF2B5EF4-FFF2-40B4-BE49-F238E27FC236}">
                <a16:creationId xmlns:a16="http://schemas.microsoft.com/office/drawing/2014/main" id="{3EC52538-A2FF-3946-A188-8B9152C40F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81" r="18476" b="-2"/>
          <a:stretch/>
        </p:blipFill>
        <p:spPr>
          <a:xfrm>
            <a:off x="210967" y="178772"/>
            <a:ext cx="5792722" cy="5637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 descr="여러개이(가) 표시된 사진&#10;&#10;자동 생성된 설명">
            <a:extLst>
              <a:ext uri="{FF2B5EF4-FFF2-40B4-BE49-F238E27FC236}">
                <a16:creationId xmlns:a16="http://schemas.microsoft.com/office/drawing/2014/main" id="{B3019F2B-FEBD-6D4B-8587-BA2F7CB56C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19" r="18182" b="2"/>
          <a:stretch/>
        </p:blipFill>
        <p:spPr>
          <a:xfrm>
            <a:off x="6358871" y="178771"/>
            <a:ext cx="5622162" cy="5637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CB910F4E-5F96-7042-8FB2-9DF15DC68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6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7"/>
    </mc:Choice>
    <mc:Fallback xmlns="">
      <p:transition spd="slow" advTm="11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밤이(가) 표시된 사진&#10;&#10;자동 생성된 설명">
            <a:extLst>
              <a:ext uri="{FF2B5EF4-FFF2-40B4-BE49-F238E27FC236}">
                <a16:creationId xmlns:a16="http://schemas.microsoft.com/office/drawing/2014/main" id="{31977C6E-29F6-A649-A02E-7FEAA27FC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52" y="604112"/>
            <a:ext cx="5540172" cy="5047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 descr="텍스트, 사람, 육상경기, 플레이어이(가) 표시된 사진&#10;&#10;자동 생성된 설명">
            <a:extLst>
              <a:ext uri="{FF2B5EF4-FFF2-40B4-BE49-F238E27FC236}">
                <a16:creationId xmlns:a16="http://schemas.microsoft.com/office/drawing/2014/main" id="{3DCF242D-E394-2449-93D8-40C9C75BA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604111"/>
            <a:ext cx="5826655" cy="5047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75054F01-93B2-3947-867C-B93372C81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8"/>
    </mc:Choice>
    <mc:Fallback xmlns="">
      <p:transition spd="slow" advTm="8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C7D568-A6D0-CB4B-A347-836BDFC7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233144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Watch video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0061317-8E1A-0D48-8F4B-CA64AB7CC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3214338"/>
            <a:ext cx="9603275" cy="3450613"/>
          </a:xfrm>
        </p:spPr>
        <p:txBody>
          <a:bodyPr/>
          <a:lstStyle/>
          <a:p>
            <a:pPr algn="ctr"/>
            <a:r>
              <a:rPr kumimoji="1" lang="ko-KR" altLang="en-US" dirty="0"/>
              <a:t>강강술래 </a:t>
            </a:r>
            <a:r>
              <a:rPr kumimoji="1" lang="en-US" altLang="ko-KR" dirty="0"/>
              <a:t>[</a:t>
            </a:r>
            <a:r>
              <a:rPr kumimoji="1" lang="en-US" altLang="ko-KR" dirty="0" err="1"/>
              <a:t>ganggangsulrae</a:t>
            </a:r>
            <a:r>
              <a:rPr kumimoji="1" lang="en-US" altLang="ko-KR" dirty="0"/>
              <a:t>]</a:t>
            </a:r>
          </a:p>
          <a:p>
            <a:pPr marL="0" indent="0" algn="ctr">
              <a:buNone/>
            </a:pPr>
            <a:r>
              <a:rPr kumimoji="1" lang="en" altLang="ko-Kore-CZ" dirty="0"/>
              <a:t>https://</a:t>
            </a:r>
            <a:r>
              <a:rPr kumimoji="1" lang="en" altLang="ko-Kore-CZ" dirty="0" err="1"/>
              <a:t>youtu.be</a:t>
            </a:r>
            <a:r>
              <a:rPr kumimoji="1" lang="en" altLang="ko-Kore-CZ" dirty="0"/>
              <a:t>/FtXMvWOzwI4</a:t>
            </a:r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0B6E6703-04BA-C942-B4E1-977E7A5BF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5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1"/>
    </mc:Choice>
    <mc:Fallback xmlns="">
      <p:transition spd="slow" advTm="11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33924E-20D5-2446-8C41-0E36C9045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04322"/>
            <a:ext cx="9603275" cy="1049235"/>
          </a:xfrm>
        </p:spPr>
        <p:txBody>
          <a:bodyPr/>
          <a:lstStyle/>
          <a:p>
            <a:r>
              <a:rPr kumimoji="1" lang="ko-Kore-CZ" altLang="en-US" dirty="0"/>
              <a:t>설</a:t>
            </a:r>
            <a:r>
              <a:rPr kumimoji="1" lang="ko-KR" altLang="en-US" dirty="0"/>
              <a:t> </a:t>
            </a:r>
            <a:r>
              <a:rPr kumimoji="1" lang="en-US" altLang="ko-KR" dirty="0"/>
              <a:t>[</a:t>
            </a:r>
            <a:r>
              <a:rPr kumimoji="1" lang="en-US" altLang="ko-KR" dirty="0" err="1"/>
              <a:t>sul</a:t>
            </a:r>
            <a:r>
              <a:rPr kumimoji="1" lang="en-US" altLang="ko-KR" dirty="0"/>
              <a:t>]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A92D74D-91B7-164B-9E1C-06D7ADAE8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altLang="ko-Kore-CZ" dirty="0">
                <a:latin typeface="AppleGothic" pitchFamily="2" charset="-127"/>
                <a:ea typeface="AppleGothic" pitchFamily="2" charset="-127"/>
              </a:rPr>
              <a:t>It is the first day of the New Year, and there is a custom of greeting and saying words of blessing as the first holiday of the year.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(January 1</a:t>
            </a:r>
            <a:r>
              <a:rPr lang="en-US" altLang="ko-KR" baseline="30000" dirty="0">
                <a:latin typeface="AppleGothic" pitchFamily="2" charset="-127"/>
                <a:ea typeface="AppleGothic" pitchFamily="2" charset="-127"/>
              </a:rPr>
              <a:t>st</a:t>
            </a:r>
            <a:r>
              <a:rPr lang="en-US" altLang="ko-KR" dirty="0">
                <a:latin typeface="AppleGothic" pitchFamily="2" charset="-127"/>
                <a:ea typeface="AppleGothic" pitchFamily="2" charset="-127"/>
              </a:rPr>
              <a:t>, in the lunar calendar)</a:t>
            </a: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윷놀이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Yutnoli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endParaRPr kumimoji="1" lang="en-US" altLang="ko-KR" dirty="0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떡국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ddeokguk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  <a:endParaRPr kumimoji="1" lang="ko-Kore-CZ" altLang="en-US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3EC4E3E0-4062-5C42-B5B6-8B5BD47B5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31"/>
    </mc:Choice>
    <mc:Fallback xmlns="">
      <p:transition spd="slow" advTm="64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80B68FF-B32E-AC46-845B-FAEE5631B2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77" b="38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B67014FD-595D-B24B-B6A8-678AF0CC9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3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6"/>
    </mc:Choice>
    <mc:Fallback xmlns="">
      <p:transition spd="slow" advTm="3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382F5B4-B116-E949-B161-6BEB8534A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38151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Grammar - </a:t>
            </a:r>
            <a:r>
              <a:rPr lang="en" altLang="ko-Kore-CZ" dirty="0"/>
              <a:t>palatalization</a:t>
            </a:r>
            <a:br>
              <a:rPr lang="en" altLang="ko-Kore-CZ" b="1" dirty="0"/>
            </a:br>
            <a:endParaRPr kumimoji="1" lang="ko-Kore-CZ" altLang="en-US" dirty="0"/>
          </a:p>
        </p:txBody>
      </p:sp>
      <p:sp>
        <p:nvSpPr>
          <p:cNvPr id="6" name="입체 5">
            <a:extLst>
              <a:ext uri="{FF2B5EF4-FFF2-40B4-BE49-F238E27FC236}">
                <a16:creationId xmlns:a16="http://schemas.microsoft.com/office/drawing/2014/main" id="{16523989-B4BD-8B4D-BA36-870B6172DA8B}"/>
              </a:ext>
            </a:extLst>
          </p:cNvPr>
          <p:cNvSpPr/>
          <p:nvPr/>
        </p:nvSpPr>
        <p:spPr>
          <a:xfrm>
            <a:off x="4917989" y="2785796"/>
            <a:ext cx="2842053" cy="1458097"/>
          </a:xfrm>
          <a:prstGeom prst="beve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E1A703A-DE98-F142-8045-D98412896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146" y="2015732"/>
            <a:ext cx="10356159" cy="4842268"/>
          </a:xfrm>
        </p:spPr>
        <p:txBody>
          <a:bodyPr>
            <a:normAutofit/>
          </a:bodyPr>
          <a:lstStyle/>
          <a:p>
            <a:pPr algn="ctr"/>
            <a:r>
              <a:rPr lang="en" altLang="ko-Kore-CZ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A phenomenon in which</a:t>
            </a:r>
            <a:r>
              <a:rPr lang="ko-KR" altLang="en-US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ㄷ</a:t>
            </a:r>
            <a:r>
              <a:rPr lang="en-US" altLang="ko-KR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, </a:t>
            </a:r>
            <a:r>
              <a:rPr lang="ko-KR" altLang="en-US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ㅌ </a:t>
            </a:r>
            <a:r>
              <a:rPr lang="en" altLang="ko-Kore-CZ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meets</a:t>
            </a:r>
            <a:r>
              <a:rPr lang="ko-KR" altLang="en-US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 </a:t>
            </a:r>
            <a:r>
              <a:rPr lang="en-US" altLang="ko-KR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'</a:t>
            </a:r>
            <a:r>
              <a:rPr lang="ko-KR" altLang="en-US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ㅣ</a:t>
            </a:r>
            <a:r>
              <a:rPr lang="en-US" altLang="ko-KR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‘</a:t>
            </a:r>
            <a:r>
              <a:rPr lang="cs-CZ" altLang="ko-KR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</a:t>
            </a:r>
            <a:r>
              <a:rPr lang="cs-CZ" altLang="ko-KR" dirty="0">
                <a:solidFill>
                  <a:srgbClr val="FF0000"/>
                </a:solidFill>
                <a:latin typeface="Times New Roman" panose="02020603050405020304" pitchFamily="18" charset="0"/>
                <a:ea typeface="AppleGothic" pitchFamily="2" charset="-127"/>
                <a:cs typeface="Times New Roman" panose="02020603050405020304" pitchFamily="18" charset="0"/>
              </a:rPr>
              <a:t>[i]</a:t>
            </a:r>
            <a:r>
              <a:rPr lang="en-US" altLang="ko-KR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vowels and turns into‘</a:t>
            </a:r>
            <a:r>
              <a:rPr lang="ko-KR" altLang="en-US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ㅈ</a:t>
            </a:r>
            <a:r>
              <a:rPr lang="en-US" altLang="ko-KR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, </a:t>
            </a:r>
            <a:r>
              <a:rPr lang="ko-KR" altLang="en-US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ㅊ</a:t>
            </a:r>
            <a:r>
              <a:rPr lang="en-US" altLang="ko-KR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’.</a:t>
            </a:r>
          </a:p>
          <a:p>
            <a:pPr marL="0" indent="0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                          </a:t>
            </a:r>
            <a:endParaRPr kumimoji="1" lang="en-US" altLang="ko-KR" dirty="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                                           </a:t>
            </a:r>
            <a:r>
              <a:rPr kumimoji="1" lang="ko-KR" altLang="en-US" dirty="0" err="1">
                <a:latin typeface="AppleGothic" pitchFamily="2" charset="-127"/>
                <a:ea typeface="AppleGothic" pitchFamily="2" charset="-127"/>
              </a:rPr>
              <a:t>ㄷ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+</a:t>
            </a:r>
            <a:r>
              <a:rPr kumimoji="1" lang="ko-KR" altLang="en-US" dirty="0" err="1">
                <a:latin typeface="AppleGothic" pitchFamily="2" charset="-127"/>
                <a:ea typeface="AppleGothic" pitchFamily="2" charset="-127"/>
              </a:rPr>
              <a:t>ㅣ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=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지</a:t>
            </a:r>
            <a:endParaRPr kumimoji="1" lang="en-US" altLang="ko-KR" dirty="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                                           </a:t>
            </a:r>
            <a:r>
              <a:rPr kumimoji="1" lang="ko-KR" altLang="en-US" dirty="0" err="1">
                <a:latin typeface="AppleGothic" pitchFamily="2" charset="-127"/>
                <a:ea typeface="AppleGothic" pitchFamily="2" charset="-127"/>
              </a:rPr>
              <a:t>ㅌ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+</a:t>
            </a:r>
            <a:r>
              <a:rPr kumimoji="1" lang="ko-KR" altLang="en-US" dirty="0" err="1">
                <a:latin typeface="AppleGothic" pitchFamily="2" charset="-127"/>
                <a:ea typeface="AppleGothic" pitchFamily="2" charset="-127"/>
              </a:rPr>
              <a:t>ㅣ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=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치</a:t>
            </a:r>
            <a:endParaRPr kumimoji="1" lang="en-US" altLang="ko-KR" dirty="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endParaRPr kumimoji="1" lang="en-US" altLang="ko-Kore-CZ" dirty="0"/>
          </a:p>
          <a:p>
            <a:pPr marL="0" indent="0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Example)      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같이 </a:t>
            </a:r>
            <a:r>
              <a:rPr kumimoji="1" lang="cs-CZ" altLang="ko-KR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cs-CZ" altLang="ko-KR" dirty="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cs-CZ" altLang="ko-KR" dirty="0">
                <a:latin typeface="AppleGothic" pitchFamily="2" charset="-127"/>
                <a:ea typeface="AppleGothic" pitchFamily="2" charset="-127"/>
              </a:rPr>
              <a:t>-ti/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together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가치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gachi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           해돋이</a:t>
            </a:r>
            <a:r>
              <a:rPr kumimoji="1" lang="cs-CZ" altLang="ko-KR" dirty="0">
                <a:latin typeface="AppleGothic" pitchFamily="2" charset="-127"/>
                <a:ea typeface="AppleGothic" pitchFamily="2" charset="-127"/>
              </a:rPr>
              <a:t> /</a:t>
            </a:r>
            <a:r>
              <a:rPr kumimoji="1" lang="cs-CZ" altLang="ko-KR" dirty="0" err="1">
                <a:latin typeface="AppleGothic" pitchFamily="2" charset="-127"/>
                <a:ea typeface="AppleGothic" pitchFamily="2" charset="-127"/>
              </a:rPr>
              <a:t>hae</a:t>
            </a:r>
            <a:r>
              <a:rPr kumimoji="1" lang="cs-CZ" altLang="ko-KR" dirty="0">
                <a:latin typeface="AppleGothic" pitchFamily="2" charset="-127"/>
                <a:ea typeface="AppleGothic" pitchFamily="2" charset="-127"/>
              </a:rPr>
              <a:t>-do-di/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sunrise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해도지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hae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-do-ji]</a:t>
            </a:r>
          </a:p>
          <a:p>
            <a:pPr marL="0" indent="0">
              <a:buNone/>
            </a:pPr>
            <a:r>
              <a:rPr kumimoji="1" lang="en-US" altLang="ko-KR" dirty="0"/>
              <a:t>                    </a:t>
            </a:r>
          </a:p>
          <a:p>
            <a:pPr marL="0" indent="0">
              <a:buNone/>
            </a:pPr>
            <a:r>
              <a:rPr kumimoji="1" lang="en-US" altLang="ko-Kore-CZ" dirty="0"/>
              <a:t>                     </a:t>
            </a:r>
            <a:endParaRPr kumimoji="1" lang="ko-Kore-CZ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E6F98-9EF5-7D41-92FC-233ED43302A4}"/>
              </a:ext>
            </a:extLst>
          </p:cNvPr>
          <p:cNvSpPr txBox="1"/>
          <p:nvPr/>
        </p:nvSpPr>
        <p:spPr>
          <a:xfrm>
            <a:off x="5279423" y="4842304"/>
            <a:ext cx="123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dirty="0"/>
              <a:t> </a:t>
            </a:r>
            <a:endParaRPr kumimoji="1" lang="ko-Kore-CZ" altLang="en-US" dirty="0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F8900254-6DBE-1140-B900-0D4503270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4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20"/>
    </mc:Choice>
    <mc:Fallback xmlns="">
      <p:transition spd="slow" advTm="84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테이블, 실내, 음식, 목재의이(가) 표시된 사진&#10;&#10;자동 생성된 설명">
            <a:extLst>
              <a:ext uri="{FF2B5EF4-FFF2-40B4-BE49-F238E27FC236}">
                <a16:creationId xmlns:a16="http://schemas.microsoft.com/office/drawing/2014/main" id="{D2BE9942-A69C-D144-AE7B-098417A545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64" b="218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FE61CA87-6487-434B-B264-FF55EAA88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8"/>
    </mc:Choice>
    <mc:Fallback xmlns="">
      <p:transition spd="slow" advTm="7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실내이(가) 표시된 사진&#10;&#10;자동 생성된 설명">
            <a:extLst>
              <a:ext uri="{FF2B5EF4-FFF2-40B4-BE49-F238E27FC236}">
                <a16:creationId xmlns:a16="http://schemas.microsoft.com/office/drawing/2014/main" id="{DD11BBFC-A0CD-6147-BDEE-DF1E86843D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22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3F7AAA1E-2C37-6044-A117-F76C898E8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7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6"/>
    </mc:Choice>
    <mc:Fallback xmlns="">
      <p:transition spd="slow" advTm="3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실내, 테이블이(가) 표시된 사진&#10;&#10;자동 생성된 설명">
            <a:extLst>
              <a:ext uri="{FF2B5EF4-FFF2-40B4-BE49-F238E27FC236}">
                <a16:creationId xmlns:a16="http://schemas.microsoft.com/office/drawing/2014/main" id="{4A437A2B-14EB-1B42-92D8-2380ED8B6D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08" b="85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131E56F1-E52C-3847-9711-CC1322205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0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2"/>
    </mc:Choice>
    <mc:Fallback xmlns="">
      <p:transition spd="slow" advTm="2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도시, 도로, 여행, 고속도로이(가) 표시된 사진&#10;&#10;자동 생성된 설명">
            <a:extLst>
              <a:ext uri="{FF2B5EF4-FFF2-40B4-BE49-F238E27FC236}">
                <a16:creationId xmlns:a16="http://schemas.microsoft.com/office/drawing/2014/main" id="{2CFFC977-977A-A142-A47E-99732606C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2749FB48-28EE-FB4A-A1F5-4A50DA814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5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71"/>
    </mc:Choice>
    <mc:Fallback xmlns="">
      <p:transition spd="slow" advTm="3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ED08FCE-10B1-F549-852E-714ABD32F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89332"/>
            <a:ext cx="9603275" cy="1049235"/>
          </a:xfrm>
        </p:spPr>
        <p:txBody>
          <a:bodyPr/>
          <a:lstStyle/>
          <a:p>
            <a:pPr algn="ctr"/>
            <a:r>
              <a:rPr kumimoji="1" lang="en-US" altLang="ko-Kore-CZ" dirty="0"/>
              <a:t>U</a:t>
            </a:r>
            <a:r>
              <a:rPr kumimoji="1" lang="en-US" altLang="ko-KR" dirty="0"/>
              <a:t>seful</a:t>
            </a:r>
            <a:r>
              <a:rPr kumimoji="1" lang="ko-KR" altLang="en-US" dirty="0"/>
              <a:t> </a:t>
            </a:r>
            <a:r>
              <a:rPr kumimoji="1" lang="en-US" altLang="ko-KR" dirty="0"/>
              <a:t>websites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C933D1-9279-3A4F-B0BE-4B8518CC4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318055"/>
            <a:ext cx="9603275" cy="3450613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ko-KR" sz="32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King Sejong Institute </a:t>
            </a:r>
            <a:endParaRPr lang="en-US" altLang="ko-KR" sz="3200" dirty="0">
              <a:hlinkClick r:id="rId4"/>
            </a:endParaRPr>
          </a:p>
          <a:p>
            <a:pPr marL="0" indent="0" algn="ctr">
              <a:buNone/>
            </a:pPr>
            <a:r>
              <a:rPr lang="en-US" altLang="ko-KR" sz="3200" dirty="0">
                <a:hlinkClick r:id="rId4"/>
              </a:rPr>
              <a:t>http://www.sejonghakdang.org/sjcu/home/main.do</a:t>
            </a:r>
            <a:endParaRPr lang="en-US" altLang="ko-KR" sz="3200" dirty="0"/>
          </a:p>
          <a:p>
            <a:pPr marL="0" indent="0" algn="ctr">
              <a:buNone/>
            </a:pPr>
            <a:endParaRPr lang="en-US" altLang="ko-KR" sz="3200" dirty="0"/>
          </a:p>
          <a:p>
            <a:pPr algn="ctr"/>
            <a:r>
              <a:rPr lang="en-US" altLang="ko-KR" sz="32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Talk</a:t>
            </a:r>
            <a:r>
              <a:rPr lang="ko-KR" altLang="en-US" sz="32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r>
              <a:rPr lang="en-US" altLang="ko-KR" sz="32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to</a:t>
            </a:r>
            <a:r>
              <a:rPr lang="ko-KR" altLang="en-US" sz="32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r>
              <a:rPr lang="en-US" altLang="ko-KR" sz="32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me</a:t>
            </a:r>
            <a:r>
              <a:rPr lang="ko-KR" altLang="en-US" sz="32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r>
              <a:rPr lang="en-US" altLang="ko-KR" sz="32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in</a:t>
            </a:r>
            <a:r>
              <a:rPr lang="ko-KR" altLang="en-US" sz="32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r>
              <a:rPr lang="en-US" altLang="ko-KR" sz="32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Korean</a:t>
            </a:r>
            <a:endParaRPr lang="ko-KR" altLang="en-US" sz="3200" dirty="0"/>
          </a:p>
          <a:p>
            <a:pPr marL="0" indent="0" algn="ctr">
              <a:buNone/>
            </a:pPr>
            <a:r>
              <a:rPr lang="en-US" altLang="ko-KR" sz="3200" dirty="0">
                <a:hlinkClick r:id="rId5"/>
              </a:rPr>
              <a:t>https://talktomeinkorean.com/</a:t>
            </a:r>
            <a:endParaRPr lang="ko-KR" altLang="en-US" sz="3200" b="1" dirty="0">
              <a:ln>
                <a:solidFill>
                  <a:srgbClr val="EB292B">
                    <a:alpha val="0"/>
                  </a:srgbClr>
                </a:solidFill>
              </a:ln>
              <a:solidFill>
                <a:srgbClr val="EB292B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07FC419C-5B10-6649-AC39-8EA78E007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4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24"/>
    </mc:Choice>
    <mc:Fallback xmlns="">
      <p:transition spd="slow" advTm="24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A6B798-8B6A-B34B-ACFB-7C4F876583E7}"/>
              </a:ext>
            </a:extLst>
          </p:cNvPr>
          <p:cNvSpPr txBox="1"/>
          <p:nvPr/>
        </p:nvSpPr>
        <p:spPr>
          <a:xfrm>
            <a:off x="2865620" y="2454027"/>
            <a:ext cx="6940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6600" b="1" dirty="0"/>
              <a:t>Thank you</a:t>
            </a:r>
            <a:endParaRPr kumimoji="1" lang="ko-Kore-CZ" altLang="en-US" sz="6600" b="1" dirty="0"/>
          </a:p>
        </p:txBody>
      </p:sp>
      <p:pic>
        <p:nvPicPr>
          <p:cNvPr id="4" name="그래픽 3" descr="댓글 심장 단색으로 채워진">
            <a:extLst>
              <a:ext uri="{FF2B5EF4-FFF2-40B4-BE49-F238E27FC236}">
                <a16:creationId xmlns:a16="http://schemas.microsoft.com/office/drawing/2014/main" id="{6E81E8F2-1106-1943-B1F7-97E36855A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7815" y="2042408"/>
            <a:ext cx="1931233" cy="1931233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472A4F08-12C6-AA46-BBA8-C9A6E93EB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1"/>
    </mc:Choice>
    <mc:Fallback xmlns="">
      <p:transition spd="slow" advTm="5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입체 10">
            <a:extLst>
              <a:ext uri="{FF2B5EF4-FFF2-40B4-BE49-F238E27FC236}">
                <a16:creationId xmlns:a16="http://schemas.microsoft.com/office/drawing/2014/main" id="{E2BF78B7-125F-BE4B-93D9-C5F089F0E528}"/>
              </a:ext>
            </a:extLst>
          </p:cNvPr>
          <p:cNvSpPr/>
          <p:nvPr/>
        </p:nvSpPr>
        <p:spPr>
          <a:xfrm>
            <a:off x="4695567" y="2601096"/>
            <a:ext cx="3373395" cy="1149178"/>
          </a:xfrm>
          <a:prstGeom prst="beve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F9DB3F0D-2879-684C-B30F-E05F9CB06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205873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Grammar - </a:t>
            </a:r>
            <a:r>
              <a:rPr kumimoji="1" lang="en-US" altLang="ko-Kore-CZ" dirty="0" err="1"/>
              <a:t>liquidization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188695F-7B3E-5144-8B35-80641CDF0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842268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'</a:t>
            </a:r>
            <a:r>
              <a:rPr lang="ko-KR" altLang="en-US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ㄴ</a:t>
            </a:r>
            <a:r>
              <a:rPr lang="en-US" altLang="ko-KR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' </a:t>
            </a:r>
            <a:r>
              <a:rPr lang="en" altLang="ko-Kore-CZ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is pronounced as [</a:t>
            </a:r>
            <a:r>
              <a:rPr lang="ko-KR" altLang="en-US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ㄹ</a:t>
            </a:r>
            <a:r>
              <a:rPr lang="en-US" altLang="ko-KR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] </a:t>
            </a:r>
            <a:r>
              <a:rPr lang="en" altLang="ko-Kore-CZ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in front or behind＇</a:t>
            </a:r>
            <a:r>
              <a:rPr lang="ko-KR" altLang="en-US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ㄹ</a:t>
            </a:r>
            <a:r>
              <a:rPr lang="en-US" altLang="ko-KR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’</a:t>
            </a:r>
          </a:p>
          <a:p>
            <a:pPr algn="ctr"/>
            <a:endParaRPr kumimoji="1" lang="en-US" altLang="ko-Kore-CZ" dirty="0">
              <a:solidFill>
                <a:srgbClr val="FF0000"/>
              </a:solidFill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                            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</a:t>
            </a: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ko-KR" altLang="en-US" dirty="0" err="1">
                <a:latin typeface="AppleGothic" pitchFamily="2" charset="-127"/>
                <a:ea typeface="AppleGothic" pitchFamily="2" charset="-127"/>
              </a:rPr>
              <a:t>ㄹ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+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ko-KR" altLang="en-US" sz="3200" dirty="0" err="1">
                <a:latin typeface="AppleGothic" pitchFamily="2" charset="-127"/>
                <a:ea typeface="AppleGothic" pitchFamily="2" charset="-127"/>
              </a:rPr>
              <a:t>ㄴ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+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ko-KR" altLang="en-US" dirty="0" err="1">
                <a:latin typeface="AppleGothic" pitchFamily="2" charset="-127"/>
                <a:ea typeface="AppleGothic" pitchFamily="2" charset="-127"/>
              </a:rPr>
              <a:t>ㄹ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=</a:t>
            </a:r>
            <a:r>
              <a:rPr kumimoji="1" lang="ko-KR" altLang="en-US" sz="3200" dirty="0" err="1">
                <a:latin typeface="AppleGothic" pitchFamily="2" charset="-127"/>
                <a:ea typeface="AppleGothic" pitchFamily="2" charset="-127"/>
              </a:rPr>
              <a:t>ㄹ</a:t>
            </a:r>
            <a:endParaRPr kumimoji="1" lang="en-US" altLang="ko-Kore-CZ" sz="3200" dirty="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Example )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논리</a:t>
            </a:r>
            <a:r>
              <a:rPr kumimoji="1" lang="cs-CZ" altLang="ko-KR" dirty="0">
                <a:latin typeface="AppleGothic" pitchFamily="2" charset="-127"/>
                <a:ea typeface="AppleGothic" pitchFamily="2" charset="-127"/>
              </a:rPr>
              <a:t> /non-</a:t>
            </a:r>
            <a:r>
              <a:rPr kumimoji="1" lang="cs-CZ" altLang="ko-KR" dirty="0" err="1">
                <a:latin typeface="AppleGothic" pitchFamily="2" charset="-127"/>
                <a:ea typeface="AppleGothic" pitchFamily="2" charset="-127"/>
              </a:rPr>
              <a:t>li</a:t>
            </a:r>
            <a:r>
              <a:rPr kumimoji="1" lang="cs-CZ" altLang="ko-KR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logic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놀리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nol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-li]</a:t>
            </a:r>
          </a:p>
          <a:p>
            <a:pPr marL="0" indent="0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       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온라인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On-line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dirty="0" err="1">
                <a:latin typeface="AppleGothic" pitchFamily="2" charset="-127"/>
                <a:ea typeface="AppleGothic" pitchFamily="2" charset="-127"/>
              </a:rPr>
              <a:t>올라인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Ol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-line]</a:t>
            </a:r>
          </a:p>
          <a:p>
            <a:pPr marL="0" indent="0">
              <a:buNone/>
            </a:pP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             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난로 </a:t>
            </a:r>
            <a:r>
              <a:rPr kumimoji="1" lang="cs-CZ" altLang="ko-KR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cs-CZ" altLang="ko-KR" dirty="0" err="1">
                <a:latin typeface="AppleGothic" pitchFamily="2" charset="-127"/>
                <a:ea typeface="AppleGothic" pitchFamily="2" charset="-127"/>
              </a:rPr>
              <a:t>nan-lo</a:t>
            </a:r>
            <a:r>
              <a:rPr kumimoji="1" lang="cs-CZ" altLang="ko-KR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Stove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날로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nal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-lo]</a:t>
            </a:r>
          </a:p>
          <a:p>
            <a:pPr marL="0" indent="0">
              <a:buNone/>
            </a:pPr>
            <a:endParaRPr kumimoji="1" lang="en-US" altLang="ko-Kore-CZ" dirty="0">
              <a:solidFill>
                <a:srgbClr val="FF0000"/>
              </a:solidFill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10" name="U자형 화살표[U] 9">
            <a:extLst>
              <a:ext uri="{FF2B5EF4-FFF2-40B4-BE49-F238E27FC236}">
                <a16:creationId xmlns:a16="http://schemas.microsoft.com/office/drawing/2014/main" id="{AFD51ABD-759F-D441-8E6C-5DA4E4691990}"/>
              </a:ext>
            </a:extLst>
          </p:cNvPr>
          <p:cNvSpPr/>
          <p:nvPr/>
        </p:nvSpPr>
        <p:spPr>
          <a:xfrm>
            <a:off x="5955957" y="2829697"/>
            <a:ext cx="1408670" cy="34598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63750"/>
              <a:gd name="adj5" fmla="val 10000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>
              <a:solidFill>
                <a:schemeClr val="tx1"/>
              </a:solidFill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F0D48022-2BCF-2644-9A05-88AED9F64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6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97"/>
    </mc:Choice>
    <mc:Fallback xmlns="">
      <p:transition spd="slow" advTm="51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7FF1329-ACAD-1A43-8B43-3055A7932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237006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Grammar - nasalization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9D8BC66-8FCF-D345-8063-20B511B5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104923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" altLang="ko-Kore-CZ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A phenomenon in which consonants other than the original nasal sounds are changed to nasal sounds (</a:t>
            </a:r>
            <a:r>
              <a:rPr lang="ko-KR" altLang="en-US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ㄴ</a:t>
            </a:r>
            <a:r>
              <a:rPr lang="en-US" altLang="ko-KR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, </a:t>
            </a:r>
            <a:r>
              <a:rPr lang="ko-KR" altLang="en-US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ㅁ</a:t>
            </a:r>
            <a:r>
              <a:rPr lang="en-US" altLang="ko-KR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, </a:t>
            </a:r>
            <a:r>
              <a:rPr lang="ko-KR" altLang="en-US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ㅇ</a:t>
            </a:r>
            <a:r>
              <a:rPr lang="en-US" altLang="ko-KR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)</a:t>
            </a:r>
            <a:r>
              <a:rPr lang="cs-CZ" altLang="ko-KR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</a:t>
            </a:r>
            <a:r>
              <a:rPr lang="en" altLang="ko-Kore-CZ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under the influence of</a:t>
            </a:r>
            <a:r>
              <a:rPr lang="cs-CZ" altLang="ko-Kore-CZ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</a:t>
            </a:r>
            <a:r>
              <a:rPr lang="cs-CZ" altLang="ko-Kore-CZ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neighboring</a:t>
            </a:r>
            <a:r>
              <a:rPr lang="en" altLang="ko-Kore-CZ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nasal sounds.</a:t>
            </a:r>
          </a:p>
          <a:p>
            <a:pPr marL="0" indent="0">
              <a:buNone/>
            </a:pPr>
            <a:endParaRPr lang="en" altLang="ko-Kore-CZ" dirty="0">
              <a:solidFill>
                <a:srgbClr val="FF0000"/>
              </a:solidFill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endParaRPr lang="en" altLang="ko-Kore-CZ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endParaRPr kumimoji="1" lang="ko-Kore-CZ" altLang="en-US" dirty="0">
              <a:solidFill>
                <a:srgbClr val="FF0000"/>
              </a:solidFill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DA90B-1657-9B47-9140-993EBDEAB976}"/>
              </a:ext>
            </a:extLst>
          </p:cNvPr>
          <p:cNvSpPr txBox="1"/>
          <p:nvPr/>
        </p:nvSpPr>
        <p:spPr>
          <a:xfrm>
            <a:off x="1451578" y="3515497"/>
            <a:ext cx="47079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'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ㅂ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, 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ㄷ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, 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ㄱ</a:t>
            </a:r>
            <a:r>
              <a:rPr lang="ko-KR" altLang="en-US" b="1" dirty="0">
                <a:latin typeface="AppleGothic" pitchFamily="2" charset="-127"/>
                <a:ea typeface="AppleGothic" pitchFamily="2" charset="-127"/>
              </a:rPr>
              <a:t>’ 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+ ‘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ㄴ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, 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ㅁ</a:t>
            </a:r>
            <a:r>
              <a:rPr lang="ko-KR" altLang="en-US" b="1" dirty="0">
                <a:latin typeface="AppleGothic" pitchFamily="2" charset="-127"/>
                <a:ea typeface="AppleGothic" pitchFamily="2" charset="-127"/>
              </a:rPr>
              <a:t>’ → ［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ㅁ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, 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ㄴ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, 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ㅇ</a:t>
            </a:r>
            <a:r>
              <a:rPr lang="ko-KR" altLang="en-US" b="1" dirty="0">
                <a:latin typeface="AppleGothic" pitchFamily="2" charset="-127"/>
                <a:ea typeface="AppleGothic" pitchFamily="2" charset="-127"/>
              </a:rPr>
              <a:t>］</a:t>
            </a:r>
            <a:endParaRPr lang="en-US" altLang="ko-KR" b="1" dirty="0">
              <a:latin typeface="AppleGothic" pitchFamily="2" charset="-127"/>
              <a:ea typeface="AppleGothic" pitchFamily="2" charset="-127"/>
            </a:endParaRPr>
          </a:p>
          <a:p>
            <a:pPr marL="457200" indent="-457200">
              <a:buAutoNum type="arabicPeriod"/>
            </a:pPr>
            <a:endParaRPr lang="en-US" altLang="ko-KR" b="1" dirty="0">
              <a:latin typeface="AppleGothic" pitchFamily="2" charset="-127"/>
              <a:ea typeface="AppleGothic" pitchFamily="2" charset="-127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'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ㅁ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, 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ㅇ</a:t>
            </a:r>
            <a:r>
              <a:rPr lang="ko-KR" altLang="en-US" b="1" dirty="0">
                <a:latin typeface="AppleGothic" pitchFamily="2" charset="-127"/>
                <a:ea typeface="AppleGothic" pitchFamily="2" charset="-127"/>
              </a:rPr>
              <a:t>’ 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+ ‘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ㄹ</a:t>
            </a:r>
            <a:r>
              <a:rPr lang="ko-KR" altLang="en-US" b="1" dirty="0">
                <a:latin typeface="AppleGothic" pitchFamily="2" charset="-127"/>
                <a:ea typeface="AppleGothic" pitchFamily="2" charset="-127"/>
              </a:rPr>
              <a:t>’ → ［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ㅁ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, 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ㅇ</a:t>
            </a:r>
            <a:r>
              <a:rPr lang="ko-KR" altLang="en-US" b="1" dirty="0">
                <a:latin typeface="AppleGothic" pitchFamily="2" charset="-127"/>
                <a:ea typeface="AppleGothic" pitchFamily="2" charset="-127"/>
              </a:rPr>
              <a:t>］ 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+ </a:t>
            </a:r>
            <a:r>
              <a:rPr lang="ko-KR" altLang="en-US" b="1" dirty="0">
                <a:latin typeface="AppleGothic" pitchFamily="2" charset="-127"/>
                <a:ea typeface="AppleGothic" pitchFamily="2" charset="-127"/>
              </a:rPr>
              <a:t>［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ㄴ</a:t>
            </a:r>
            <a:r>
              <a:rPr lang="ko-KR" altLang="en-US" b="1" dirty="0">
                <a:latin typeface="AppleGothic" pitchFamily="2" charset="-127"/>
                <a:ea typeface="AppleGothic" pitchFamily="2" charset="-127"/>
              </a:rPr>
              <a:t>］</a:t>
            </a:r>
            <a:endParaRPr lang="en-US" altLang="ko-KR" b="1" dirty="0">
              <a:latin typeface="AppleGothic" pitchFamily="2" charset="-127"/>
              <a:ea typeface="AppleGothic" pitchFamily="2" charset="-127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ko-KR" altLang="en-US" b="1" dirty="0">
              <a:latin typeface="AppleGothic" pitchFamily="2" charset="-127"/>
              <a:ea typeface="AppleGothic" pitchFamily="2" charset="-127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ko-KR" altLang="en-US" b="1" dirty="0">
                <a:latin typeface="AppleGothic" pitchFamily="2" charset="-127"/>
                <a:ea typeface="AppleGothic" pitchFamily="2" charset="-127"/>
              </a:rPr>
              <a:t>‘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ㅂ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, 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ㄷ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, 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ㄱ</a:t>
            </a:r>
            <a:r>
              <a:rPr lang="ko-KR" altLang="en-US" b="1" dirty="0">
                <a:latin typeface="AppleGothic" pitchFamily="2" charset="-127"/>
                <a:ea typeface="AppleGothic" pitchFamily="2" charset="-127"/>
              </a:rPr>
              <a:t>’ 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+ ‘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ㄹ</a:t>
            </a:r>
            <a:r>
              <a:rPr lang="ko-KR" altLang="en-US" b="1" dirty="0">
                <a:latin typeface="AppleGothic" pitchFamily="2" charset="-127"/>
                <a:ea typeface="AppleGothic" pitchFamily="2" charset="-127"/>
              </a:rPr>
              <a:t>’ → ‘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ㅂ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, 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ㄷ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, 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ㄱ</a:t>
            </a:r>
            <a:r>
              <a:rPr lang="ko-KR" altLang="en-US" b="1" dirty="0">
                <a:latin typeface="AppleGothic" pitchFamily="2" charset="-127"/>
                <a:ea typeface="AppleGothic" pitchFamily="2" charset="-127"/>
              </a:rPr>
              <a:t>’ 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+ </a:t>
            </a:r>
            <a:r>
              <a:rPr lang="ko-KR" altLang="en-US" b="1" dirty="0">
                <a:latin typeface="AppleGothic" pitchFamily="2" charset="-127"/>
                <a:ea typeface="AppleGothic" pitchFamily="2" charset="-127"/>
              </a:rPr>
              <a:t>［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ㄴ</a:t>
            </a:r>
            <a:r>
              <a:rPr lang="ko-KR" altLang="en-US" b="1" dirty="0">
                <a:latin typeface="AppleGothic" pitchFamily="2" charset="-127"/>
                <a:ea typeface="AppleGothic" pitchFamily="2" charset="-127"/>
              </a:rPr>
              <a:t>］ → ［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ㅁ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, 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ㄴ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, 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ㅇ</a:t>
            </a:r>
            <a:r>
              <a:rPr lang="ko-KR" altLang="en-US" b="1" dirty="0">
                <a:latin typeface="AppleGothic" pitchFamily="2" charset="-127"/>
                <a:ea typeface="AppleGothic" pitchFamily="2" charset="-127"/>
              </a:rPr>
              <a:t>］ </a:t>
            </a:r>
            <a:r>
              <a:rPr lang="en-US" altLang="ko-KR" b="1" dirty="0">
                <a:latin typeface="AppleGothic" pitchFamily="2" charset="-127"/>
                <a:ea typeface="AppleGothic" pitchFamily="2" charset="-127"/>
              </a:rPr>
              <a:t>+ </a:t>
            </a:r>
            <a:r>
              <a:rPr lang="ko-KR" altLang="en-US" b="1" dirty="0">
                <a:latin typeface="AppleGothic" pitchFamily="2" charset="-127"/>
                <a:ea typeface="AppleGothic" pitchFamily="2" charset="-127"/>
              </a:rPr>
              <a:t>［</a:t>
            </a:r>
            <a:r>
              <a:rPr lang="ko-KR" altLang="en-US" b="1" dirty="0" err="1">
                <a:latin typeface="AppleGothic" pitchFamily="2" charset="-127"/>
                <a:ea typeface="AppleGothic" pitchFamily="2" charset="-127"/>
              </a:rPr>
              <a:t>ㄴ</a:t>
            </a:r>
            <a:r>
              <a:rPr lang="ko-KR" altLang="en-US" b="1" dirty="0">
                <a:latin typeface="AppleGothic" pitchFamily="2" charset="-127"/>
                <a:ea typeface="AppleGothic" pitchFamily="2" charset="-127"/>
              </a:rPr>
              <a:t>］</a:t>
            </a:r>
          </a:p>
          <a:p>
            <a:pPr marL="457200" indent="-457200">
              <a:buAutoNum type="arabicPeriod"/>
            </a:pPr>
            <a:endParaRPr lang="ko-KR" altLang="en-US" b="1" dirty="0">
              <a:latin typeface="AppleGothic" pitchFamily="2" charset="-127"/>
              <a:ea typeface="AppleGothic" pitchFamily="2" charset="-127"/>
            </a:endParaRPr>
          </a:p>
        </p:txBody>
      </p:sp>
      <p:cxnSp>
        <p:nvCxnSpPr>
          <p:cNvPr id="6" name="직선 연결선[R] 5">
            <a:extLst>
              <a:ext uri="{FF2B5EF4-FFF2-40B4-BE49-F238E27FC236}">
                <a16:creationId xmlns:a16="http://schemas.microsoft.com/office/drawing/2014/main" id="{10419FE7-F727-A845-9F60-B4A0D8758D3B}"/>
              </a:ext>
            </a:extLst>
          </p:cNvPr>
          <p:cNvCxnSpPr/>
          <p:nvPr/>
        </p:nvCxnSpPr>
        <p:spPr>
          <a:xfrm>
            <a:off x="6462584" y="3274540"/>
            <a:ext cx="0" cy="262800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352C0DF-8FC6-2644-A2B9-C8994BDCBAAB}"/>
              </a:ext>
            </a:extLst>
          </p:cNvPr>
          <p:cNvSpPr txBox="1"/>
          <p:nvPr/>
        </p:nvSpPr>
        <p:spPr>
          <a:xfrm>
            <a:off x="6697362" y="3274540"/>
            <a:ext cx="51651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dirty="0"/>
              <a:t>Example)</a:t>
            </a:r>
          </a:p>
          <a:p>
            <a:endParaRPr kumimoji="1" lang="en-US" altLang="ko-Kore-CZ" dirty="0"/>
          </a:p>
          <a:p>
            <a:r>
              <a:rPr kumimoji="1" lang="ko-Kore-CZ" altLang="en-US" dirty="0"/>
              <a:t>국물</a:t>
            </a:r>
            <a:r>
              <a:rPr kumimoji="1" lang="ko-KR" altLang="en-US" dirty="0"/>
              <a:t>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en-US" altLang="ko-KR" dirty="0">
                <a:highlight>
                  <a:srgbClr val="FFFF00"/>
                </a:highlight>
              </a:rPr>
              <a:t>soup</a:t>
            </a:r>
            <a:r>
              <a:rPr kumimoji="1" lang="en-US" altLang="ko-KR" dirty="0"/>
              <a:t> – </a:t>
            </a:r>
            <a:r>
              <a:rPr kumimoji="1" lang="ko-KR" altLang="en-US" dirty="0" err="1"/>
              <a:t>궁물</a:t>
            </a:r>
            <a:r>
              <a:rPr kumimoji="1" lang="en-US" altLang="ko-KR" dirty="0"/>
              <a:t>[</a:t>
            </a:r>
            <a:r>
              <a:rPr kumimoji="1" lang="en-US" altLang="ko-KR" dirty="0" err="1"/>
              <a:t>goong-mool</a:t>
            </a:r>
            <a:r>
              <a:rPr kumimoji="1" lang="en-US" altLang="ko-KR" dirty="0"/>
              <a:t>]</a:t>
            </a:r>
          </a:p>
          <a:p>
            <a:endParaRPr kumimoji="1" lang="en-US" altLang="ko-KR" dirty="0"/>
          </a:p>
          <a:p>
            <a:r>
              <a:rPr kumimoji="1" lang="ko-KR" altLang="en-US" dirty="0"/>
              <a:t>대통령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en-US" altLang="ko-KR" dirty="0">
                <a:highlight>
                  <a:srgbClr val="FFFF00"/>
                </a:highlight>
              </a:rPr>
              <a:t>president</a:t>
            </a:r>
            <a:r>
              <a:rPr kumimoji="1" lang="en-US" altLang="ko-KR" dirty="0"/>
              <a:t> – </a:t>
            </a:r>
            <a:r>
              <a:rPr kumimoji="1" lang="ko-KR" altLang="en-US" dirty="0" err="1"/>
              <a:t>대통녕</a:t>
            </a:r>
            <a:r>
              <a:rPr kumimoji="1" lang="en-US" altLang="ko-KR" dirty="0"/>
              <a:t>[</a:t>
            </a:r>
            <a:r>
              <a:rPr kumimoji="1" lang="en-US" altLang="ko-KR" dirty="0" err="1"/>
              <a:t>dae</a:t>
            </a:r>
            <a:r>
              <a:rPr kumimoji="1" lang="en-US" altLang="ko-KR" dirty="0"/>
              <a:t>-tong-</a:t>
            </a:r>
            <a:r>
              <a:rPr kumimoji="1" lang="en-US" altLang="ko-KR" dirty="0" err="1"/>
              <a:t>nyung</a:t>
            </a:r>
            <a:r>
              <a:rPr kumimoji="1" lang="en-US" altLang="ko-KR" dirty="0"/>
              <a:t>]</a:t>
            </a:r>
          </a:p>
          <a:p>
            <a:endParaRPr kumimoji="1" lang="en-US" altLang="ko-KR" dirty="0"/>
          </a:p>
          <a:p>
            <a:r>
              <a:rPr kumimoji="1" lang="ko-KR" altLang="en-US" dirty="0"/>
              <a:t>국립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en-US" altLang="ko-KR" dirty="0">
                <a:highlight>
                  <a:srgbClr val="FFFF00"/>
                </a:highlight>
              </a:rPr>
              <a:t>national</a:t>
            </a:r>
            <a:r>
              <a:rPr kumimoji="1" lang="en-US" altLang="ko-KR" dirty="0"/>
              <a:t> – </a:t>
            </a:r>
            <a:r>
              <a:rPr kumimoji="1" lang="ko-KR" altLang="en-US" dirty="0" err="1"/>
              <a:t>국닙</a:t>
            </a:r>
            <a:r>
              <a:rPr kumimoji="1" lang="ko-KR" altLang="en-US" dirty="0"/>
              <a:t> </a:t>
            </a:r>
            <a:r>
              <a:rPr kumimoji="1" lang="en-US" altLang="ko-KR" dirty="0"/>
              <a:t>–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궁닙</a:t>
            </a:r>
            <a:r>
              <a:rPr kumimoji="1" lang="en-US" altLang="ko-KR" dirty="0"/>
              <a:t>[</a:t>
            </a:r>
            <a:r>
              <a:rPr kumimoji="1" lang="en-US" altLang="ko-KR" dirty="0" err="1"/>
              <a:t>goong</a:t>
            </a:r>
            <a:r>
              <a:rPr kumimoji="1" lang="en-US" altLang="ko-KR" dirty="0"/>
              <a:t>-nip]</a:t>
            </a:r>
            <a:endParaRPr kumimoji="1" lang="en-US" altLang="ko-Kore-CZ" dirty="0"/>
          </a:p>
        </p:txBody>
      </p: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87216077-624E-C64A-BF84-CB7CBD9E0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47"/>
    </mc:Choice>
    <mc:Fallback xmlns="">
      <p:transition spd="slow" advTm="74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4CC082-DDE3-4A45-9FA3-30FF5A663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076" y="1187578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Important </a:t>
            </a:r>
            <a:r>
              <a:rPr kumimoji="1" lang="en-US" altLang="ko-Kore-CZ" dirty="0">
                <a:solidFill>
                  <a:srgbClr val="FF0000"/>
                </a:solidFill>
              </a:rPr>
              <a:t>!!</a:t>
            </a:r>
            <a:endParaRPr kumimoji="1" lang="ko-Kore-CZ" altLang="en-US" dirty="0">
              <a:solidFill>
                <a:srgbClr val="FF0000"/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8DE85E9-A80C-9E46-A8A2-64596B07E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en-US" altLang="ko-Kore-CZ" dirty="0">
                <a:solidFill>
                  <a:srgbClr val="FF0000"/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When you write, you must use original word ! </a:t>
            </a:r>
          </a:p>
          <a:p>
            <a:pPr marL="0" indent="0" algn="ctr">
              <a:buNone/>
            </a:pPr>
            <a:r>
              <a:rPr kumimoji="1" lang="en-US" altLang="ko-Kore-CZ" dirty="0">
                <a:solidFill>
                  <a:srgbClr val="FF0000"/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These gramma</a:t>
            </a:r>
            <a:r>
              <a:rPr kumimoji="1" lang="cs-CZ" altLang="ko-Kore-CZ" dirty="0" err="1">
                <a:solidFill>
                  <a:srgbClr val="FF0000"/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tical</a:t>
            </a:r>
            <a:r>
              <a:rPr kumimoji="1" lang="cs-CZ" altLang="ko-Kore-CZ" dirty="0">
                <a:solidFill>
                  <a:srgbClr val="FF0000"/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cs-CZ" altLang="ko-Kore-CZ" dirty="0" err="1">
                <a:solidFill>
                  <a:srgbClr val="FF0000"/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rules</a:t>
            </a:r>
            <a:r>
              <a:rPr kumimoji="1" lang="cs-CZ" altLang="ko-Kore-CZ" dirty="0">
                <a:solidFill>
                  <a:srgbClr val="FF0000"/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 are</a:t>
            </a:r>
            <a:r>
              <a:rPr kumimoji="1" lang="en-US" altLang="ko-Kore-CZ" dirty="0">
                <a:solidFill>
                  <a:srgbClr val="FF0000"/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 only used when you speak</a:t>
            </a:r>
            <a:r>
              <a:rPr kumimoji="1" lang="cs-CZ" altLang="ko-Kore-CZ" dirty="0">
                <a:solidFill>
                  <a:srgbClr val="FF0000"/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.</a:t>
            </a:r>
            <a:endParaRPr kumimoji="1" lang="ko-Kore-CZ" altLang="en-US" dirty="0">
              <a:solidFill>
                <a:srgbClr val="FF0000"/>
              </a:solidFill>
              <a:highlight>
                <a:srgbClr val="FFFF00"/>
              </a:highlight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F059515A-A6C1-184A-AFF9-760F664501BE}"/>
              </a:ext>
            </a:extLst>
          </p:cNvPr>
          <p:cNvSpPr/>
          <p:nvPr/>
        </p:nvSpPr>
        <p:spPr>
          <a:xfrm>
            <a:off x="2421924" y="3629828"/>
            <a:ext cx="2669060" cy="16110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CZ" altLang="en-US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같이</a:t>
            </a:r>
            <a:r>
              <a:rPr kumimoji="1" lang="ko-KR" altLang="en-US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ko-KR" altLang="en-US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ko-KR" altLang="en-US" sz="2000" b="1" dirty="0" err="1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ㅇ</a:t>
            </a:r>
            <a:r>
              <a:rPr kumimoji="1" lang="ko-KR" altLang="en-US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)</a:t>
            </a:r>
          </a:p>
          <a:p>
            <a:pPr algn="ctr"/>
            <a:endParaRPr kumimoji="1" lang="en-US" altLang="ko-Kore-CZ" sz="2000" b="1" dirty="0">
              <a:solidFill>
                <a:schemeClr val="tx1"/>
              </a:solidFill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ko-KR" altLang="en-US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가치 </a:t>
            </a:r>
            <a:r>
              <a:rPr kumimoji="1" lang="en-US" altLang="ko-KR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ko-KR" altLang="en-US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x )</a:t>
            </a:r>
            <a:endParaRPr kumimoji="1" lang="ko-Kore-CZ" altLang="en-US" sz="2000" b="1" dirty="0">
              <a:solidFill>
                <a:schemeClr val="tx1"/>
              </a:solidFill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E1223BD5-96DB-5C4E-8957-568D9FB63FC4}"/>
              </a:ext>
            </a:extLst>
          </p:cNvPr>
          <p:cNvSpPr/>
          <p:nvPr/>
        </p:nvSpPr>
        <p:spPr>
          <a:xfrm>
            <a:off x="6771503" y="3629828"/>
            <a:ext cx="2496065" cy="15229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대통령 </a:t>
            </a:r>
            <a:r>
              <a:rPr kumimoji="1" lang="en-US" altLang="ko-KR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( </a:t>
            </a:r>
            <a:r>
              <a:rPr kumimoji="1" lang="ko-KR" altLang="en-US" sz="2000" b="1" dirty="0" err="1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ㅇ</a:t>
            </a:r>
            <a:r>
              <a:rPr kumimoji="1" lang="ko-KR" altLang="en-US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)</a:t>
            </a:r>
          </a:p>
          <a:p>
            <a:pPr algn="ctr"/>
            <a:endParaRPr kumimoji="1" lang="en-US" altLang="ko-Kore-CZ" sz="2000" b="1" dirty="0">
              <a:solidFill>
                <a:schemeClr val="tx1"/>
              </a:solidFill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ko-KR" altLang="en-US" sz="2000" b="1" dirty="0" err="1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대통녕</a:t>
            </a:r>
            <a:r>
              <a:rPr kumimoji="1" lang="ko-KR" altLang="en-US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ko-KR" altLang="en-US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x</a:t>
            </a:r>
            <a:r>
              <a:rPr kumimoji="1" lang="ko-KR" altLang="en-US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)</a:t>
            </a:r>
            <a:endParaRPr kumimoji="1" lang="ko-Kore-CZ" altLang="en-US" sz="2000" b="1" dirty="0">
              <a:solidFill>
                <a:schemeClr val="tx1"/>
              </a:solidFill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918EDF17-5BE4-614C-8021-458C1E38C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8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88"/>
    </mc:Choice>
    <mc:Fallback xmlns="">
      <p:transition spd="slow" advTm="24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테이블이(가) 표시된 사진&#10;&#10;자동 생성된 설명">
            <a:extLst>
              <a:ext uri="{FF2B5EF4-FFF2-40B4-BE49-F238E27FC236}">
                <a16:creationId xmlns:a16="http://schemas.microsoft.com/office/drawing/2014/main" id="{DD9AEFD3-871A-A147-85B9-9C118CE82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3466"/>
            <a:ext cx="12192000" cy="6214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CA7FED-B924-9940-81AC-CCF7ADB7ADF2}"/>
              </a:ext>
            </a:extLst>
          </p:cNvPr>
          <p:cNvSpPr txBox="1"/>
          <p:nvPr/>
        </p:nvSpPr>
        <p:spPr>
          <a:xfrm>
            <a:off x="419725" y="60123"/>
            <a:ext cx="389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2800" b="1" dirty="0"/>
              <a:t>counter</a:t>
            </a:r>
            <a:endParaRPr kumimoji="1" lang="ko-Kore-CZ" altLang="en-US" sz="2800" b="1" dirty="0"/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0B9C384C-D110-2041-B0BE-0C31BA119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1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74"/>
    </mc:Choice>
    <mc:Fallback xmlns="">
      <p:transition spd="slow" advTm="70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테이블이(가) 표시된 사진&#10;&#10;자동 생성된 설명">
            <a:extLst>
              <a:ext uri="{FF2B5EF4-FFF2-40B4-BE49-F238E27FC236}">
                <a16:creationId xmlns:a16="http://schemas.microsoft.com/office/drawing/2014/main" id="{26E08EA0-D911-FA4B-88B5-4D13BE891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24263"/>
            <a:ext cx="12191999" cy="57337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18E390-AB6A-C94A-AEAD-41DDC13D95B8}"/>
              </a:ext>
            </a:extLst>
          </p:cNvPr>
          <p:cNvSpPr txBox="1"/>
          <p:nvPr/>
        </p:nvSpPr>
        <p:spPr>
          <a:xfrm>
            <a:off x="419725" y="374754"/>
            <a:ext cx="439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2800" b="1" dirty="0"/>
              <a:t>Question word</a:t>
            </a:r>
            <a:endParaRPr kumimoji="1" lang="ko-Kore-CZ" altLang="en-US" sz="2800" b="1" dirty="0"/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3875C584-F2FD-EF45-9480-6D150E7B0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4"/>
    </mc:Choice>
    <mc:Fallback xmlns="">
      <p:transition spd="slow" advTm="21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A3A97BA-01AF-3A49-ABC3-9367932A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" y="1573446"/>
            <a:ext cx="11188700" cy="1529518"/>
          </a:xfrm>
          <a:prstGeom prst="rect">
            <a:avLst/>
          </a:prstGeom>
        </p:spPr>
      </p:pic>
      <p:pic>
        <p:nvPicPr>
          <p:cNvPr id="5" name="그림 4" descr="테이블이(가) 표시된 사진&#10;&#10;자동 생성된 설명">
            <a:extLst>
              <a:ext uri="{FF2B5EF4-FFF2-40B4-BE49-F238E27FC236}">
                <a16:creationId xmlns:a16="http://schemas.microsoft.com/office/drawing/2014/main" id="{12EE2AA4-2A8B-A343-A860-0B192CDBB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50" y="3429000"/>
            <a:ext cx="11156112" cy="18555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CA5127-E415-6A47-9E2D-FA1276855E3D}"/>
              </a:ext>
            </a:extLst>
          </p:cNvPr>
          <p:cNvSpPr txBox="1"/>
          <p:nvPr/>
        </p:nvSpPr>
        <p:spPr>
          <a:xfrm>
            <a:off x="764498" y="539646"/>
            <a:ext cx="3837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2800" b="1" dirty="0"/>
              <a:t>Adverb</a:t>
            </a:r>
            <a:endParaRPr kumimoji="1" lang="ko-Kore-CZ" altLang="en-US" sz="2800" b="1" dirty="0"/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1FE7F0C3-D374-E34F-BA28-5DCBA8D81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90"/>
    </mc:Choice>
    <mc:Fallback xmlns="">
      <p:transition spd="slow" advTm="50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갤러리">
  <a:themeElements>
    <a:clrScheme name="갤러리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갤러리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갤러리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1805</Words>
  <Application>Microsoft Office PowerPoint</Application>
  <PresentationFormat>Širokoúhlá obrazovka</PresentationFormat>
  <Paragraphs>237</Paragraphs>
  <Slides>35</Slides>
  <Notes>1</Notes>
  <HiddenSlides>0</HiddenSlides>
  <MMClips>34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2" baseType="lpstr">
      <vt:lpstr>AppleGothic</vt:lpstr>
      <vt:lpstr>나눔명조</vt:lpstr>
      <vt:lpstr>Arial</vt:lpstr>
      <vt:lpstr>Calibri</vt:lpstr>
      <vt:lpstr>Gill Sans MT</vt:lpstr>
      <vt:lpstr>Times New Roman</vt:lpstr>
      <vt:lpstr>갤러리</vt:lpstr>
      <vt:lpstr>Korean class</vt:lpstr>
      <vt:lpstr>Index </vt:lpstr>
      <vt:lpstr>Grammar - palatalization </vt:lpstr>
      <vt:lpstr>Grammar - liquidization</vt:lpstr>
      <vt:lpstr>Grammar - nasalization</vt:lpstr>
      <vt:lpstr>Important !!</vt:lpstr>
      <vt:lpstr>Prezentace aplikace PowerPoint</vt:lpstr>
      <vt:lpstr>Prezentace aplikace PowerPoint</vt:lpstr>
      <vt:lpstr>Prezentace aplikace PowerPoint</vt:lpstr>
      <vt:lpstr>Prezentace aplikace PowerPoint</vt:lpstr>
      <vt:lpstr>Key sentences - in café &amp; restaurant</vt:lpstr>
      <vt:lpstr>Key sentences - in café &amp; restaurant</vt:lpstr>
      <vt:lpstr>Key sentences - in café &amp; restaurant</vt:lpstr>
      <vt:lpstr>Key sentences - private question</vt:lpstr>
      <vt:lpstr>Key sentences - private question</vt:lpstr>
      <vt:lpstr>Key sentences - private question</vt:lpstr>
      <vt:lpstr>Key sentences - private question</vt:lpstr>
      <vt:lpstr>Key sentences - time &amp; date</vt:lpstr>
      <vt:lpstr>Key sentences - time &amp; date</vt:lpstr>
      <vt:lpstr>Key sentences - in school</vt:lpstr>
      <vt:lpstr>Key sentences - in school</vt:lpstr>
      <vt:lpstr>Key sentences - in school</vt:lpstr>
      <vt:lpstr>Korea’s culture - holiday</vt:lpstr>
      <vt:lpstr>추석 [chusuk]</vt:lpstr>
      <vt:lpstr>Prezentace aplikace PowerPoint</vt:lpstr>
      <vt:lpstr>Prezentace aplikace PowerPoint</vt:lpstr>
      <vt:lpstr>Watch video</vt:lpstr>
      <vt:lpstr>설 [sul]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Useful websites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Korean class</dc:title>
  <dc:creator>장은주</dc:creator>
  <cp:lastModifiedBy>schwarz.michal@yahoo.com</cp:lastModifiedBy>
  <cp:revision>8</cp:revision>
  <dcterms:created xsi:type="dcterms:W3CDTF">2020-12-23T12:33:32Z</dcterms:created>
  <dcterms:modified xsi:type="dcterms:W3CDTF">2020-12-29T20:49:42Z</dcterms:modified>
</cp:coreProperties>
</file>