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2" r:id="rId5"/>
    <p:sldId id="263" r:id="rId6"/>
    <p:sldId id="269" r:id="rId7"/>
    <p:sldId id="267" r:id="rId8"/>
    <p:sldId id="271" r:id="rId9"/>
    <p:sldId id="258" r:id="rId10"/>
    <p:sldId id="268" r:id="rId11"/>
    <p:sldId id="259" r:id="rId12"/>
    <p:sldId id="260" r:id="rId13"/>
    <p:sldId id="261" r:id="rId14"/>
    <p:sldId id="270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EEA22-AD51-441F-93E8-00C921D4C5B8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51BAC-8E04-4D28-97F6-2E7DEE0E12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Leopold-Franzens-Universit%C3%A4t_Innsbruc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a3m.cnrs.fr/pages/accueil.php" TargetMode="External"/><Relationship Id="rId2" Type="http://schemas.openxmlformats.org/officeDocument/2006/relationships/hyperlink" Target="https://fr.wikipedia.org/wiki/Gabrielle_D%C3%A9mians_d'Archimbau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iham.ish-lyon.cnrs.fr/" TargetMode="External"/><Relationship Id="rId4" Type="http://schemas.openxmlformats.org/officeDocument/2006/relationships/hyperlink" Target="https://fr.wikipedia.org/wiki/Jean-Marie_Pesez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Martin-Luther-Universit%C3%A4t_Halle-Wittenbe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cs-CZ" dirty="0" smtClean="0"/>
              <a:t>Archeologie mladšího středověku v Evropě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176202"/>
            <a:ext cx="2808312" cy="344749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988839"/>
            <a:ext cx="2552700" cy="35814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115616" y="5877272"/>
            <a:ext cx="1732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Edward C. </a:t>
            </a:r>
            <a:r>
              <a:rPr lang="cs-CZ" dirty="0" err="1" smtClean="0"/>
              <a:t>Harris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84168" y="5913243"/>
            <a:ext cx="138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Heiko</a:t>
            </a:r>
            <a:r>
              <a:rPr lang="cs-CZ" dirty="0" smtClean="0"/>
              <a:t> </a:t>
            </a:r>
            <a:r>
              <a:rPr lang="cs-CZ" dirty="0" err="1" smtClean="0"/>
              <a:t>Steuer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Výběr literatury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cs-CZ" sz="2600" dirty="0" err="1"/>
              <a:t>Schlesinger</a:t>
            </a:r>
            <a:r>
              <a:rPr lang="cs-CZ" sz="2600" dirty="0"/>
              <a:t>, W. 1974: </a:t>
            </a:r>
            <a:r>
              <a:rPr lang="cs-CZ" sz="2600" dirty="0" err="1"/>
              <a:t>Archäologie</a:t>
            </a:r>
            <a:r>
              <a:rPr lang="cs-CZ" sz="2600" dirty="0"/>
              <a:t> des </a:t>
            </a:r>
            <a:r>
              <a:rPr lang="cs-CZ" sz="2600" dirty="0" err="1"/>
              <a:t>Mittelalters</a:t>
            </a:r>
            <a:r>
              <a:rPr lang="cs-CZ" sz="2600" dirty="0"/>
              <a:t> in der </a:t>
            </a:r>
            <a:r>
              <a:rPr lang="cs-CZ" sz="2600" dirty="0" err="1"/>
              <a:t>Sicht</a:t>
            </a:r>
            <a:r>
              <a:rPr lang="cs-CZ" sz="2600" dirty="0"/>
              <a:t> des </a:t>
            </a:r>
            <a:r>
              <a:rPr lang="cs-CZ" sz="2600" dirty="0" err="1"/>
              <a:t>Historikers</a:t>
            </a:r>
            <a:r>
              <a:rPr lang="cs-CZ" sz="2600" dirty="0"/>
              <a:t>, </a:t>
            </a:r>
            <a:r>
              <a:rPr lang="cs-CZ" sz="2600" dirty="0" err="1"/>
              <a:t>Zeitschrift</a:t>
            </a:r>
            <a:r>
              <a:rPr lang="cs-CZ" sz="2600" dirty="0"/>
              <a:t> </a:t>
            </a:r>
            <a:r>
              <a:rPr lang="cs-CZ" sz="2600" dirty="0" err="1"/>
              <a:t>für</a:t>
            </a:r>
            <a:r>
              <a:rPr lang="cs-CZ" sz="2600" dirty="0"/>
              <a:t> </a:t>
            </a:r>
            <a:r>
              <a:rPr lang="cs-CZ" sz="2600" dirty="0" err="1"/>
              <a:t>Archäologie</a:t>
            </a:r>
            <a:r>
              <a:rPr lang="cs-CZ" sz="2600" dirty="0"/>
              <a:t> </a:t>
            </a:r>
            <a:r>
              <a:rPr lang="cs-CZ" sz="2600" dirty="0" err="1"/>
              <a:t>desMittelalters</a:t>
            </a:r>
            <a:r>
              <a:rPr lang="cs-CZ" sz="2600" dirty="0"/>
              <a:t> 2, 7–31</a:t>
            </a:r>
          </a:p>
          <a:p>
            <a:endParaRPr lang="cs-CZ" sz="2600" dirty="0" smtClean="0"/>
          </a:p>
          <a:p>
            <a:r>
              <a:rPr lang="cs-CZ" sz="2600" dirty="0" err="1" smtClean="0"/>
              <a:t>Wenskus</a:t>
            </a:r>
            <a:r>
              <a:rPr lang="cs-CZ" sz="2600" dirty="0"/>
              <a:t>, R. 1979: </a:t>
            </a:r>
            <a:r>
              <a:rPr lang="cs-CZ" sz="2600" dirty="0" err="1"/>
              <a:t>Randbemerkungen</a:t>
            </a:r>
            <a:r>
              <a:rPr lang="cs-CZ" sz="2600" dirty="0"/>
              <a:t> </a:t>
            </a:r>
            <a:r>
              <a:rPr lang="cs-CZ" sz="2600" dirty="0" err="1"/>
              <a:t>zum</a:t>
            </a:r>
            <a:r>
              <a:rPr lang="cs-CZ" sz="2600" dirty="0"/>
              <a:t> </a:t>
            </a:r>
            <a:r>
              <a:rPr lang="cs-CZ" sz="2600" dirty="0" err="1"/>
              <a:t>Verhältnis</a:t>
            </a:r>
            <a:r>
              <a:rPr lang="cs-CZ" sz="2600" dirty="0"/>
              <a:t> von Historie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Archäologie</a:t>
            </a:r>
            <a:r>
              <a:rPr lang="cs-CZ" sz="2600" dirty="0"/>
              <a:t>, </a:t>
            </a:r>
            <a:r>
              <a:rPr lang="cs-CZ" sz="2600" dirty="0" err="1"/>
              <a:t>insbesondere</a:t>
            </a:r>
            <a:r>
              <a:rPr lang="cs-CZ" sz="2600" dirty="0"/>
              <a:t> </a:t>
            </a:r>
            <a:r>
              <a:rPr lang="cs-CZ" sz="2600" dirty="0" err="1"/>
              <a:t>mittelalterlicher</a:t>
            </a:r>
            <a:r>
              <a:rPr lang="cs-CZ" sz="2600" dirty="0"/>
              <a:t> </a:t>
            </a:r>
            <a:r>
              <a:rPr lang="cs-CZ" sz="2600" dirty="0" err="1"/>
              <a:t>Geschichte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Mittelalterarchäologie</a:t>
            </a:r>
            <a:r>
              <a:rPr lang="cs-CZ" sz="2600" dirty="0"/>
              <a:t>, in: </a:t>
            </a:r>
            <a:r>
              <a:rPr lang="cs-CZ" sz="2600" dirty="0" err="1"/>
              <a:t>Jankuhn</a:t>
            </a:r>
            <a:r>
              <a:rPr lang="cs-CZ" sz="2600" dirty="0"/>
              <a:t>, H., </a:t>
            </a:r>
            <a:r>
              <a:rPr lang="cs-CZ" sz="2600" dirty="0" err="1"/>
              <a:t>Wenskus</a:t>
            </a:r>
            <a:r>
              <a:rPr lang="cs-CZ" sz="2600" dirty="0"/>
              <a:t>, R. (</a:t>
            </a:r>
            <a:r>
              <a:rPr lang="cs-CZ" sz="2600" dirty="0" err="1"/>
              <a:t>eds</a:t>
            </a:r>
            <a:r>
              <a:rPr lang="cs-CZ" sz="2600" dirty="0"/>
              <a:t>.), </a:t>
            </a:r>
            <a:r>
              <a:rPr lang="cs-CZ" sz="2600" dirty="0" err="1"/>
              <a:t>Geschichtswissenschaft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Archäologie</a:t>
            </a:r>
            <a:r>
              <a:rPr lang="cs-CZ" sz="2600" dirty="0"/>
              <a:t>, </a:t>
            </a:r>
            <a:r>
              <a:rPr lang="cs-CZ" sz="2600" dirty="0" err="1"/>
              <a:t>Vorträge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Forschungen</a:t>
            </a:r>
            <a:r>
              <a:rPr lang="cs-CZ" sz="2600" dirty="0"/>
              <a:t>, Band 22</a:t>
            </a:r>
            <a:r>
              <a:rPr lang="cs-CZ" sz="2600" dirty="0" smtClean="0"/>
              <a:t>, </a:t>
            </a:r>
            <a:r>
              <a:rPr lang="cs-CZ" sz="2600" dirty="0" err="1" smtClean="0"/>
              <a:t>Sigmaringen</a:t>
            </a:r>
            <a:r>
              <a:rPr lang="cs-CZ" sz="2600" dirty="0" smtClean="0"/>
              <a:t>, 637–657</a:t>
            </a:r>
          </a:p>
          <a:p>
            <a:pPr lvl="0"/>
            <a:endParaRPr lang="cs-CZ" sz="2600" dirty="0" smtClean="0"/>
          </a:p>
          <a:p>
            <a:pPr lvl="0"/>
            <a:r>
              <a:rPr lang="cs-CZ" sz="2600" dirty="0" smtClean="0"/>
              <a:t>Steuer</a:t>
            </a:r>
            <a:r>
              <a:rPr lang="cs-CZ" sz="2600" dirty="0"/>
              <a:t>, H., 1993: Mittelalterarchäologie und </a:t>
            </a:r>
            <a:r>
              <a:rPr lang="cs-CZ" sz="2600" dirty="0" err="1"/>
              <a:t>Sozialgeschichte</a:t>
            </a:r>
            <a:r>
              <a:rPr lang="cs-CZ" sz="2600" dirty="0"/>
              <a:t>. </a:t>
            </a:r>
            <a:r>
              <a:rPr lang="cs-CZ" sz="2600" dirty="0" err="1"/>
              <a:t>Fragestellungen</a:t>
            </a:r>
            <a:r>
              <a:rPr lang="cs-CZ" sz="2600" dirty="0"/>
              <a:t>, </a:t>
            </a:r>
            <a:r>
              <a:rPr lang="cs-CZ" sz="2600" dirty="0" err="1"/>
              <a:t>Ergebnisse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Zukunftausgaben</a:t>
            </a:r>
            <a:r>
              <a:rPr lang="cs-CZ" sz="2600" dirty="0"/>
              <a:t>, </a:t>
            </a:r>
            <a:r>
              <a:rPr lang="cs-CZ" sz="2600" dirty="0" err="1"/>
              <a:t>Mittelalterarchäologie</a:t>
            </a:r>
            <a:r>
              <a:rPr lang="cs-CZ" sz="2600" dirty="0"/>
              <a:t> in </a:t>
            </a:r>
            <a:r>
              <a:rPr lang="cs-CZ" sz="2600" dirty="0" err="1"/>
              <a:t>Zentraleuropa</a:t>
            </a:r>
            <a:r>
              <a:rPr lang="cs-CZ" sz="2600" dirty="0"/>
              <a:t>, ZAM </a:t>
            </a:r>
            <a:r>
              <a:rPr lang="cs-CZ" sz="2600" dirty="0" err="1"/>
              <a:t>Beiheft</a:t>
            </a:r>
            <a:r>
              <a:rPr lang="cs-CZ" sz="2600" dirty="0"/>
              <a:t> </a:t>
            </a:r>
            <a:r>
              <a:rPr lang="cs-CZ" sz="2600" dirty="0" smtClean="0"/>
              <a:t>9/1995,87–104</a:t>
            </a:r>
          </a:p>
          <a:p>
            <a:endParaRPr lang="cs-CZ" sz="2600" dirty="0" smtClean="0"/>
          </a:p>
          <a:p>
            <a:r>
              <a:rPr lang="cs-CZ" sz="2600" dirty="0" err="1" smtClean="0"/>
              <a:t>Scholkmann</a:t>
            </a:r>
            <a:r>
              <a:rPr lang="cs-CZ" sz="2600" dirty="0" smtClean="0"/>
              <a:t>, B. B. 1997/1998:</a:t>
            </a:r>
            <a:r>
              <a:rPr lang="cs-CZ" sz="2600" dirty="0"/>
              <a:t> </a:t>
            </a:r>
            <a:r>
              <a:rPr lang="cs-CZ" sz="2600" dirty="0" err="1"/>
              <a:t>Archäologie</a:t>
            </a:r>
            <a:r>
              <a:rPr lang="cs-CZ" sz="2600" dirty="0"/>
              <a:t> des </a:t>
            </a:r>
            <a:r>
              <a:rPr lang="cs-CZ" sz="2600" dirty="0" err="1"/>
              <a:t>Mittelalters</a:t>
            </a:r>
            <a:r>
              <a:rPr lang="cs-CZ" sz="2600" dirty="0"/>
              <a:t> und der </a:t>
            </a:r>
            <a:r>
              <a:rPr lang="cs-CZ" sz="2600" dirty="0" err="1"/>
              <a:t>Neuzeit</a:t>
            </a:r>
            <a:r>
              <a:rPr lang="cs-CZ" sz="2600" dirty="0"/>
              <a:t> </a:t>
            </a:r>
            <a:r>
              <a:rPr lang="cs-CZ" sz="2600" dirty="0" err="1"/>
              <a:t>heute</a:t>
            </a:r>
            <a:r>
              <a:rPr lang="cs-CZ" sz="2600" dirty="0"/>
              <a:t>. </a:t>
            </a:r>
            <a:r>
              <a:rPr lang="cs-CZ" sz="2600" dirty="0" err="1"/>
              <a:t>Eine</a:t>
            </a:r>
            <a:r>
              <a:rPr lang="cs-CZ" sz="2600" dirty="0"/>
              <a:t> </a:t>
            </a:r>
            <a:r>
              <a:rPr lang="cs-CZ" sz="2600" dirty="0" err="1"/>
              <a:t>Standortbestimmung</a:t>
            </a:r>
            <a:r>
              <a:rPr lang="cs-CZ" sz="2600" dirty="0"/>
              <a:t> </a:t>
            </a:r>
            <a:r>
              <a:rPr lang="cs-CZ" sz="2600" dirty="0" err="1"/>
              <a:t>im</a:t>
            </a:r>
            <a:r>
              <a:rPr lang="cs-CZ" sz="2600" dirty="0"/>
              <a:t> </a:t>
            </a:r>
            <a:r>
              <a:rPr lang="cs-CZ" sz="2600" dirty="0" err="1"/>
              <a:t>interdisziplinären</a:t>
            </a:r>
            <a:r>
              <a:rPr lang="cs-CZ" sz="2600" dirty="0"/>
              <a:t> Kontext. In: </a:t>
            </a:r>
            <a:r>
              <a:rPr lang="cs-CZ" sz="2600" dirty="0" err="1"/>
              <a:t>Zeitschrift</a:t>
            </a:r>
            <a:r>
              <a:rPr lang="cs-CZ" sz="2600" dirty="0"/>
              <a:t> </a:t>
            </a:r>
            <a:r>
              <a:rPr lang="cs-CZ" sz="2600" dirty="0" err="1"/>
              <a:t>für</a:t>
            </a:r>
            <a:r>
              <a:rPr lang="cs-CZ" sz="2600" dirty="0"/>
              <a:t> </a:t>
            </a:r>
            <a:r>
              <a:rPr lang="cs-CZ" sz="2600" dirty="0" err="1"/>
              <a:t>Archäologie</a:t>
            </a:r>
            <a:r>
              <a:rPr lang="cs-CZ" sz="2600" dirty="0"/>
              <a:t> des </a:t>
            </a:r>
            <a:r>
              <a:rPr lang="cs-CZ" sz="2600" dirty="0" err="1"/>
              <a:t>Mittelalters</a:t>
            </a:r>
            <a:r>
              <a:rPr lang="cs-CZ" sz="2600" dirty="0"/>
              <a:t>. 25/26, </a:t>
            </a:r>
            <a:r>
              <a:rPr lang="cs-CZ" sz="2600" dirty="0" smtClean="0"/>
              <a:t> </a:t>
            </a:r>
            <a:r>
              <a:rPr lang="cs-CZ" sz="2600" dirty="0"/>
              <a:t>S. 7–18.</a:t>
            </a:r>
          </a:p>
          <a:p>
            <a:pPr lvl="0"/>
            <a:endParaRPr lang="cs-CZ" sz="2600" dirty="0"/>
          </a:p>
          <a:p>
            <a:r>
              <a:rPr lang="cs-CZ" sz="2600" dirty="0" err="1"/>
              <a:t>Fehring</a:t>
            </a:r>
            <a:r>
              <a:rPr lang="cs-CZ" sz="2600" dirty="0"/>
              <a:t>, G. 2000: Die </a:t>
            </a:r>
            <a:r>
              <a:rPr lang="cs-CZ" sz="2600" dirty="0" err="1"/>
              <a:t>Archäologie</a:t>
            </a:r>
            <a:r>
              <a:rPr lang="cs-CZ" sz="2600" dirty="0"/>
              <a:t> des </a:t>
            </a:r>
            <a:r>
              <a:rPr lang="cs-CZ" sz="2600" dirty="0" err="1"/>
              <a:t>Mittelalters</a:t>
            </a:r>
            <a:r>
              <a:rPr lang="cs-CZ" sz="2600" dirty="0"/>
              <a:t>. </a:t>
            </a:r>
            <a:r>
              <a:rPr lang="cs-CZ" sz="2600" dirty="0" err="1"/>
              <a:t>Eine</a:t>
            </a:r>
            <a:r>
              <a:rPr lang="cs-CZ" sz="2600" dirty="0"/>
              <a:t> </a:t>
            </a:r>
            <a:r>
              <a:rPr lang="cs-CZ" sz="2600" dirty="0" err="1"/>
              <a:t>Einführung</a:t>
            </a:r>
            <a:r>
              <a:rPr lang="cs-CZ" sz="2600" dirty="0"/>
              <a:t>. 3</a:t>
            </a:r>
            <a:r>
              <a:rPr lang="cs-CZ" sz="2600" dirty="0" smtClean="0"/>
              <a:t>. vyd.  Darmstadt - </a:t>
            </a:r>
            <a:r>
              <a:rPr lang="cs-CZ" sz="2600" dirty="0"/>
              <a:t>Stuttgart. </a:t>
            </a:r>
            <a:endParaRPr lang="cs-CZ" sz="2600" dirty="0" smtClean="0"/>
          </a:p>
          <a:p>
            <a:pPr lvl="0"/>
            <a:endParaRPr lang="cs-CZ" sz="2600" dirty="0" smtClean="0"/>
          </a:p>
          <a:p>
            <a:pPr lvl="0"/>
            <a:r>
              <a:rPr lang="cs-CZ" sz="2600" dirty="0" err="1" smtClean="0"/>
              <a:t>Schimpff</a:t>
            </a:r>
            <a:r>
              <a:rPr lang="cs-CZ" sz="2600" dirty="0" smtClean="0"/>
              <a:t>, V. 2004:</a:t>
            </a:r>
            <a:r>
              <a:rPr lang="cs-CZ" sz="2600" dirty="0"/>
              <a:t> </a:t>
            </a:r>
            <a:r>
              <a:rPr lang="cs-CZ" sz="2600" dirty="0" err="1"/>
              <a:t>Mittelalterarchäologie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Mentalitätsgeschichte</a:t>
            </a:r>
            <a:r>
              <a:rPr lang="cs-CZ" sz="2600" dirty="0"/>
              <a:t>: Der </a:t>
            </a:r>
            <a:r>
              <a:rPr lang="cs-CZ" sz="2600" dirty="0" err="1"/>
              <a:t>Griffel</a:t>
            </a:r>
            <a:r>
              <a:rPr lang="cs-CZ" sz="2600" dirty="0"/>
              <a:t> des </a:t>
            </a:r>
            <a:r>
              <a:rPr lang="cs-CZ" sz="2600" dirty="0" err="1"/>
              <a:t>sparsamen</a:t>
            </a:r>
            <a:r>
              <a:rPr lang="cs-CZ" sz="2600" dirty="0"/>
              <a:t> </a:t>
            </a:r>
            <a:r>
              <a:rPr lang="cs-CZ" sz="2600" dirty="0" err="1"/>
              <a:t>Kaufmanns</a:t>
            </a:r>
            <a:r>
              <a:rPr lang="cs-CZ" sz="2600" dirty="0"/>
              <a:t>. In: Volker </a:t>
            </a:r>
            <a:r>
              <a:rPr lang="cs-CZ" sz="2600" dirty="0" err="1"/>
              <a:t>Schimpff</a:t>
            </a:r>
            <a:r>
              <a:rPr lang="cs-CZ" sz="2600" dirty="0"/>
              <a:t>, </a:t>
            </a:r>
            <a:r>
              <a:rPr lang="cs-CZ" sz="2600" dirty="0" err="1"/>
              <a:t>Wieland</a:t>
            </a:r>
            <a:r>
              <a:rPr lang="cs-CZ" sz="2600" dirty="0"/>
              <a:t> </a:t>
            </a:r>
            <a:r>
              <a:rPr lang="cs-CZ" sz="2600" dirty="0" err="1"/>
              <a:t>Führ</a:t>
            </a:r>
            <a:r>
              <a:rPr lang="cs-CZ" sz="2600" dirty="0"/>
              <a:t> (</a:t>
            </a:r>
            <a:r>
              <a:rPr lang="cs-CZ" sz="2600" dirty="0" err="1"/>
              <a:t>Hrsg</a:t>
            </a:r>
            <a:r>
              <a:rPr lang="cs-CZ" sz="2600" dirty="0"/>
              <a:t>.): </a:t>
            </a:r>
            <a:r>
              <a:rPr lang="cs-CZ" sz="2600" dirty="0" err="1"/>
              <a:t>Historia</a:t>
            </a:r>
            <a:r>
              <a:rPr lang="cs-CZ" sz="2600" dirty="0"/>
              <a:t> in </a:t>
            </a:r>
            <a:r>
              <a:rPr lang="cs-CZ" sz="2600" dirty="0" err="1"/>
              <a:t>museo</a:t>
            </a:r>
            <a:r>
              <a:rPr lang="cs-CZ" sz="2600" dirty="0"/>
              <a:t>. </a:t>
            </a:r>
            <a:r>
              <a:rPr lang="cs-CZ" sz="2600" dirty="0" err="1"/>
              <a:t>Festschrift</a:t>
            </a:r>
            <a:r>
              <a:rPr lang="cs-CZ" sz="2600" dirty="0"/>
              <a:t> </a:t>
            </a:r>
            <a:r>
              <a:rPr lang="cs-CZ" sz="2600" dirty="0" err="1"/>
              <a:t>für</a:t>
            </a:r>
            <a:r>
              <a:rPr lang="cs-CZ" sz="2600" dirty="0"/>
              <a:t> Frank-Dietrich </a:t>
            </a:r>
            <a:r>
              <a:rPr lang="cs-CZ" sz="2600" dirty="0" err="1"/>
              <a:t>Jacob</a:t>
            </a:r>
            <a:r>
              <a:rPr lang="cs-CZ" sz="2600" dirty="0"/>
              <a:t> </a:t>
            </a:r>
            <a:r>
              <a:rPr lang="cs-CZ" sz="2600" dirty="0" err="1"/>
              <a:t>zum</a:t>
            </a:r>
            <a:r>
              <a:rPr lang="cs-CZ" sz="2600" dirty="0"/>
              <a:t> </a:t>
            </a:r>
            <a:r>
              <a:rPr lang="cs-CZ" sz="2600" dirty="0" err="1"/>
              <a:t>sechzigsten</a:t>
            </a:r>
            <a:r>
              <a:rPr lang="cs-CZ" sz="2600" dirty="0"/>
              <a:t> </a:t>
            </a:r>
            <a:r>
              <a:rPr lang="cs-CZ" sz="2600" dirty="0" err="1"/>
              <a:t>Geburtstag</a:t>
            </a:r>
            <a:r>
              <a:rPr lang="cs-CZ" sz="2600" dirty="0"/>
              <a:t>. </a:t>
            </a:r>
            <a:r>
              <a:rPr lang="cs-CZ" sz="2600" dirty="0" smtClean="0"/>
              <a:t> </a:t>
            </a:r>
            <a:r>
              <a:rPr lang="cs-CZ" sz="2600" dirty="0" err="1"/>
              <a:t>Langenweißbach</a:t>
            </a:r>
            <a:r>
              <a:rPr lang="cs-CZ" sz="2600" dirty="0"/>
              <a:t> </a:t>
            </a:r>
            <a:r>
              <a:rPr lang="cs-CZ" sz="2600" dirty="0" smtClean="0"/>
              <a:t>2004, </a:t>
            </a:r>
            <a:r>
              <a:rPr lang="cs-CZ" sz="2600" dirty="0"/>
              <a:t>S. </a:t>
            </a:r>
            <a:r>
              <a:rPr lang="cs-CZ" sz="2600" dirty="0" smtClean="0"/>
              <a:t>417–432</a:t>
            </a:r>
          </a:p>
          <a:p>
            <a:pPr lvl="0"/>
            <a:r>
              <a:rPr lang="cs-CZ" sz="2600" dirty="0" err="1" smtClean="0"/>
              <a:t>Schreg</a:t>
            </a:r>
            <a:r>
              <a:rPr lang="cs-CZ" sz="2600" dirty="0" smtClean="0"/>
              <a:t>, R. </a:t>
            </a:r>
            <a:r>
              <a:rPr lang="de-DE" sz="2600" dirty="0"/>
              <a:t> Archäologie der frühen Neuzeit. Der Beitrag der Archäologie angesichts zunehmender Schriftquellen. In: Mitteilungen der Deutschen Gesellschaft für Archäologie des Mittelalters und der Neuzeit. 18, 2007, </a:t>
            </a:r>
            <a:r>
              <a:rPr lang="de-DE" sz="2600" dirty="0" smtClean="0"/>
              <a:t> </a:t>
            </a:r>
            <a:r>
              <a:rPr lang="de-DE" sz="2600" dirty="0"/>
              <a:t>9–20</a:t>
            </a:r>
            <a:endParaRPr lang="cs-CZ" sz="2600" dirty="0"/>
          </a:p>
          <a:p>
            <a:endParaRPr lang="cs-CZ" sz="2600" dirty="0"/>
          </a:p>
          <a:p>
            <a:endParaRPr lang="cs-CZ" sz="2000" dirty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65956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Rakousko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Závislost na německé archeologii</a:t>
            </a:r>
          </a:p>
          <a:p>
            <a:r>
              <a:rPr lang="de-DE" sz="2000" dirty="0" smtClean="0"/>
              <a:t>Mittelalter- </a:t>
            </a:r>
            <a:r>
              <a:rPr lang="de-DE" sz="2000" dirty="0"/>
              <a:t>und Neuzeitarchäologie am Institut für </a:t>
            </a:r>
            <a:r>
              <a:rPr lang="de-DE" sz="2000" dirty="0" err="1"/>
              <a:t>Archäologien</a:t>
            </a:r>
            <a:r>
              <a:rPr lang="de-DE" sz="2000" dirty="0"/>
              <a:t> der </a:t>
            </a:r>
            <a:r>
              <a:rPr lang="de-DE" sz="2000" u="sng" dirty="0">
                <a:hlinkClick r:id="rId2" tooltip="Leopold-Franzens-Universität Innsbruck"/>
              </a:rPr>
              <a:t>Leopold-Franzens-Universität Innsbruck</a:t>
            </a:r>
            <a:r>
              <a:rPr lang="de-DE" sz="2000" u="sng" dirty="0"/>
              <a:t>.</a:t>
            </a:r>
          </a:p>
          <a:p>
            <a:r>
              <a:rPr lang="de-DE" sz="2000" dirty="0" smtClean="0"/>
              <a:t>Institut </a:t>
            </a:r>
            <a:r>
              <a:rPr lang="de-DE" sz="2000" dirty="0"/>
              <a:t>für </a:t>
            </a:r>
            <a:r>
              <a:rPr lang="de-DE" sz="2000" dirty="0" smtClean="0"/>
              <a:t>Urgeschichte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/>
              <a:t>historische</a:t>
            </a:r>
            <a:r>
              <a:rPr lang="cs-CZ" sz="2000" dirty="0" smtClean="0"/>
              <a:t> </a:t>
            </a:r>
            <a:r>
              <a:rPr lang="cs-CZ" sz="2000" dirty="0" err="1" smtClean="0"/>
              <a:t>Archäologie</a:t>
            </a:r>
            <a:r>
              <a:rPr lang="cs-CZ" sz="2000" dirty="0" smtClean="0"/>
              <a:t> der </a:t>
            </a:r>
            <a:r>
              <a:rPr lang="cs-CZ" sz="2000" dirty="0" err="1" smtClean="0"/>
              <a:t>Universität</a:t>
            </a:r>
            <a:r>
              <a:rPr lang="cs-CZ" sz="2000" dirty="0" smtClean="0"/>
              <a:t> </a:t>
            </a:r>
            <a:r>
              <a:rPr lang="cs-CZ" sz="2000" dirty="0" err="1" smtClean="0"/>
              <a:t>Wien</a:t>
            </a:r>
            <a:r>
              <a:rPr lang="de-DE" sz="2000" dirty="0" smtClean="0"/>
              <a:t>.</a:t>
            </a:r>
            <a:endParaRPr lang="de-DE" sz="2000" dirty="0"/>
          </a:p>
          <a:p>
            <a:r>
              <a:rPr lang="cs-CZ" sz="2000" dirty="0" err="1" smtClean="0"/>
              <a:t>Österreichische</a:t>
            </a:r>
            <a:r>
              <a:rPr lang="cs-CZ" sz="2000" dirty="0" smtClean="0"/>
              <a:t> </a:t>
            </a:r>
            <a:r>
              <a:rPr lang="cs-CZ" sz="2000" dirty="0" err="1" smtClean="0"/>
              <a:t>Gesellschaft</a:t>
            </a:r>
            <a:r>
              <a:rPr lang="cs-CZ" sz="2000" dirty="0" smtClean="0"/>
              <a:t> </a:t>
            </a:r>
            <a:r>
              <a:rPr lang="cs-CZ" sz="2000" dirty="0" err="1" smtClean="0"/>
              <a:t>für</a:t>
            </a:r>
            <a:r>
              <a:rPr lang="cs-CZ" sz="2000" dirty="0" smtClean="0"/>
              <a:t> </a:t>
            </a:r>
            <a:r>
              <a:rPr lang="cs-CZ" sz="2000" dirty="0" err="1" smtClean="0"/>
              <a:t>Mittelalterarchäologie</a:t>
            </a:r>
            <a:r>
              <a:rPr lang="cs-CZ" sz="2000" dirty="0" smtClean="0"/>
              <a:t> (</a:t>
            </a:r>
            <a:r>
              <a:rPr lang="cs-CZ" sz="2000" dirty="0" err="1" smtClean="0"/>
              <a:t>zal</a:t>
            </a:r>
            <a:r>
              <a:rPr lang="cs-CZ" sz="2000" dirty="0" smtClean="0"/>
              <a:t>. 1984)</a:t>
            </a:r>
          </a:p>
          <a:p>
            <a:r>
              <a:rPr lang="cs-CZ" sz="2000" dirty="0" smtClean="0"/>
              <a:t>APP: </a:t>
            </a:r>
            <a:r>
              <a:rPr lang="cs-CZ" sz="2000" dirty="0" err="1" smtClean="0"/>
              <a:t>Bundesdenkmalamt</a:t>
            </a:r>
            <a:r>
              <a:rPr lang="cs-CZ" sz="2000" dirty="0" smtClean="0"/>
              <a:t> in </a:t>
            </a:r>
            <a:r>
              <a:rPr lang="cs-CZ" sz="2000" dirty="0" err="1" smtClean="0"/>
              <a:t>Österreich</a:t>
            </a:r>
            <a:r>
              <a:rPr lang="cs-CZ" sz="2000" dirty="0" smtClean="0"/>
              <a:t>, </a:t>
            </a:r>
            <a:r>
              <a:rPr lang="cs-CZ" sz="2000" dirty="0" err="1"/>
              <a:t>Abteilung</a:t>
            </a:r>
            <a:r>
              <a:rPr lang="cs-CZ" sz="2000" dirty="0"/>
              <a:t>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 smtClean="0"/>
              <a:t>Archäologie</a:t>
            </a:r>
            <a:r>
              <a:rPr lang="cs-CZ" sz="2000" dirty="0" smtClean="0"/>
              <a:t>;</a:t>
            </a:r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Asinoe</a:t>
            </a:r>
            <a:r>
              <a:rPr lang="cs-CZ" sz="2000" dirty="0" smtClean="0"/>
              <a:t>, Archäologie </a:t>
            </a:r>
            <a:r>
              <a:rPr lang="cs-CZ" sz="2000" dirty="0" err="1" smtClean="0"/>
              <a:t>service</a:t>
            </a:r>
            <a:endParaRPr lang="cs-CZ" sz="2000" dirty="0" smtClean="0"/>
          </a:p>
          <a:p>
            <a:r>
              <a:rPr lang="cs-CZ" sz="2000" dirty="0" smtClean="0"/>
              <a:t>Hertha Ladenbauer-Orel </a:t>
            </a:r>
            <a:r>
              <a:rPr lang="cs-CZ" sz="2000" dirty="0" smtClean="0"/>
              <a:t>; </a:t>
            </a:r>
            <a:r>
              <a:rPr lang="cs-CZ" sz="2000" dirty="0" smtClean="0"/>
              <a:t>Fritz Felgenhauer (1920-2009</a:t>
            </a:r>
            <a:r>
              <a:rPr lang="cs-CZ" sz="2000" dirty="0" smtClean="0"/>
              <a:t>);</a:t>
            </a:r>
            <a:endParaRPr lang="cs-CZ" sz="2000" dirty="0" smtClean="0"/>
          </a:p>
          <a:p>
            <a:r>
              <a:rPr lang="cs-CZ" sz="2000" dirty="0" smtClean="0"/>
              <a:t>Sabine Felgenhauer-Schmiedt (* 1943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Mladší generace: Thomas Kühtreiber</a:t>
            </a:r>
            <a:endParaRPr lang="cs-CZ" sz="2000" dirty="0" smtClean="0"/>
          </a:p>
          <a:p>
            <a:r>
              <a:rPr lang="cs-CZ" sz="2000" dirty="0" err="1" smtClean="0"/>
              <a:t>Beiträge</a:t>
            </a:r>
            <a:r>
              <a:rPr lang="cs-CZ" sz="2000" dirty="0" smtClean="0"/>
              <a:t> </a:t>
            </a:r>
            <a:r>
              <a:rPr lang="cs-CZ" sz="2000" dirty="0" err="1" smtClean="0"/>
              <a:t>zur</a:t>
            </a:r>
            <a:r>
              <a:rPr lang="cs-CZ" sz="2000" dirty="0" smtClean="0"/>
              <a:t> </a:t>
            </a:r>
            <a:r>
              <a:rPr lang="cs-CZ" sz="2000" dirty="0" err="1" smtClean="0"/>
              <a:t>Archäologie</a:t>
            </a:r>
            <a:r>
              <a:rPr lang="cs-CZ" sz="2000" dirty="0" smtClean="0"/>
              <a:t> des </a:t>
            </a:r>
            <a:r>
              <a:rPr lang="cs-CZ" sz="2000" dirty="0" err="1" smtClean="0"/>
              <a:t>Mittelalters</a:t>
            </a:r>
            <a:r>
              <a:rPr lang="cs-CZ" sz="2000" dirty="0" smtClean="0"/>
              <a:t> „</a:t>
            </a:r>
          </a:p>
          <a:p>
            <a:r>
              <a:rPr lang="de-DE" sz="2000" dirty="0"/>
              <a:t>Beiträge zur </a:t>
            </a:r>
            <a:r>
              <a:rPr lang="de-DE" sz="2000" dirty="0" err="1"/>
              <a:t>Mittelalterarchäologie</a:t>
            </a:r>
            <a:r>
              <a:rPr lang="de-DE" sz="2000" dirty="0"/>
              <a:t> in Österreich 29/2013. </a:t>
            </a:r>
            <a:r>
              <a:rPr lang="de-DE" sz="2000" dirty="0" smtClean="0"/>
              <a:t>Eine</a:t>
            </a:r>
            <a:r>
              <a:rPr lang="cs-CZ" sz="2000" dirty="0" smtClean="0"/>
              <a:t> </a:t>
            </a:r>
            <a:r>
              <a:rPr lang="de-DE" sz="2000" dirty="0" smtClean="0"/>
              <a:t>Bilanz</a:t>
            </a:r>
            <a:r>
              <a:rPr lang="de-DE" sz="2000" dirty="0"/>
              <a:t>.</a:t>
            </a:r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Francie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87727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1954- </a:t>
            </a:r>
            <a:r>
              <a:rPr lang="cs-CZ" sz="2000" dirty="0" err="1"/>
              <a:t>Caen</a:t>
            </a:r>
            <a:r>
              <a:rPr lang="cs-CZ" sz="2000" dirty="0"/>
              <a:t>,  Centre de </a:t>
            </a:r>
            <a:r>
              <a:rPr lang="cs-CZ" sz="2000" dirty="0" err="1"/>
              <a:t>Recherches</a:t>
            </a:r>
            <a:r>
              <a:rPr lang="cs-CZ" sz="2000" dirty="0"/>
              <a:t> </a:t>
            </a:r>
            <a:r>
              <a:rPr lang="cs-CZ" sz="2000" dirty="0" err="1"/>
              <a:t>archéologiques</a:t>
            </a:r>
            <a:r>
              <a:rPr lang="cs-CZ" sz="2000" dirty="0"/>
              <a:t> </a:t>
            </a:r>
            <a:r>
              <a:rPr lang="cs-CZ" sz="2000" dirty="0" err="1"/>
              <a:t>Médiévales</a:t>
            </a:r>
            <a:r>
              <a:rPr lang="cs-CZ" sz="2000" dirty="0"/>
              <a:t>, </a:t>
            </a:r>
            <a:r>
              <a:rPr lang="cs-CZ" sz="2000" b="1" dirty="0" err="1"/>
              <a:t>Michel</a:t>
            </a:r>
            <a:r>
              <a:rPr lang="cs-CZ" sz="2000" dirty="0"/>
              <a:t> </a:t>
            </a:r>
            <a:r>
              <a:rPr lang="cs-CZ" sz="2000" b="1" dirty="0"/>
              <a:t> de </a:t>
            </a:r>
            <a:r>
              <a:rPr lang="cs-CZ" sz="2000" b="1" dirty="0" err="1"/>
              <a:t>Boüard</a:t>
            </a:r>
            <a:r>
              <a:rPr lang="cs-CZ" sz="2000" dirty="0" smtClean="0"/>
              <a:t> (1909-1989) </a:t>
            </a:r>
            <a:r>
              <a:rPr lang="cs-CZ" sz="2000" dirty="0"/>
              <a:t>od r. 1940 na katedře historie univerzity v </a:t>
            </a:r>
            <a:r>
              <a:rPr lang="cs-CZ" sz="2000" dirty="0" err="1"/>
              <a:t>Caen</a:t>
            </a:r>
            <a:r>
              <a:rPr lang="cs-CZ" sz="2000" dirty="0"/>
              <a:t>); založil časopis </a:t>
            </a:r>
            <a:r>
              <a:rPr lang="cs-CZ" sz="2000" dirty="0" err="1"/>
              <a:t>Archéologie</a:t>
            </a:r>
            <a:r>
              <a:rPr lang="cs-CZ" sz="2000" dirty="0"/>
              <a:t> </a:t>
            </a:r>
            <a:r>
              <a:rPr lang="cs-CZ" sz="2000" dirty="0" err="1" smtClean="0"/>
              <a:t>médievale</a:t>
            </a:r>
            <a:r>
              <a:rPr lang="cs-CZ" sz="2000" dirty="0"/>
              <a:t>; podpora čelných historiků školy </a:t>
            </a:r>
            <a:r>
              <a:rPr lang="cs-CZ" sz="2000" dirty="0" err="1"/>
              <a:t>Annales</a:t>
            </a:r>
            <a:r>
              <a:rPr lang="cs-CZ" sz="2000" dirty="0"/>
              <a:t>- </a:t>
            </a:r>
            <a:r>
              <a:rPr lang="cs-CZ" sz="2000" dirty="0" err="1"/>
              <a:t>Annales</a:t>
            </a:r>
            <a:r>
              <a:rPr lang="cs-CZ" sz="2000" dirty="0"/>
              <a:t>, </a:t>
            </a:r>
            <a:r>
              <a:rPr lang="cs-CZ" sz="2000" dirty="0" err="1" smtClean="0"/>
              <a:t>Georgese</a:t>
            </a:r>
            <a:r>
              <a:rPr lang="cs-CZ" sz="2000" dirty="0" smtClean="0"/>
              <a:t> </a:t>
            </a:r>
            <a:r>
              <a:rPr lang="cs-CZ" sz="2000" dirty="0" err="1" smtClean="0"/>
              <a:t>Dubyho</a:t>
            </a:r>
            <a:r>
              <a:rPr lang="cs-CZ" sz="2000" dirty="0" smtClean="0"/>
              <a:t> </a:t>
            </a:r>
            <a:r>
              <a:rPr lang="cs-CZ" sz="2000" dirty="0"/>
              <a:t>et </a:t>
            </a:r>
            <a:r>
              <a:rPr lang="cs-CZ" sz="2000" dirty="0" err="1" smtClean="0"/>
              <a:t>Jacquesa</a:t>
            </a:r>
            <a:r>
              <a:rPr lang="cs-CZ" sz="2000" dirty="0" smtClean="0"/>
              <a:t> </a:t>
            </a:r>
            <a:r>
              <a:rPr lang="cs-CZ" sz="2000" dirty="0" err="1"/>
              <a:t>Le</a:t>
            </a:r>
            <a:r>
              <a:rPr lang="cs-CZ" sz="2000" dirty="0"/>
              <a:t> </a:t>
            </a:r>
            <a:r>
              <a:rPr lang="cs-CZ" sz="2000" dirty="0" err="1" smtClean="0"/>
              <a:t>Goffa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Kolokvium </a:t>
            </a:r>
            <a:r>
              <a:rPr lang="cs-CZ" sz="2000" dirty="0"/>
              <a:t>- </a:t>
            </a:r>
            <a:r>
              <a:rPr lang="cs-CZ" sz="2000" dirty="0" err="1" smtClean="0"/>
              <a:t>Château</a:t>
            </a:r>
            <a:r>
              <a:rPr lang="cs-CZ" sz="2000" dirty="0" smtClean="0"/>
              <a:t> </a:t>
            </a:r>
            <a:r>
              <a:rPr lang="cs-CZ" sz="2000" dirty="0" err="1"/>
              <a:t>Gaillard</a:t>
            </a:r>
            <a:r>
              <a:rPr lang="cs-CZ" sz="2000" dirty="0"/>
              <a:t> od </a:t>
            </a:r>
            <a:r>
              <a:rPr lang="cs-CZ" sz="2000" dirty="0" smtClean="0"/>
              <a:t>1962</a:t>
            </a:r>
          </a:p>
          <a:p>
            <a:r>
              <a:rPr lang="fr-FR" sz="2000" dirty="0"/>
              <a:t>Rozvoj mezi 1960 at 1970 ; zahájení záchranných výzkumů měst </a:t>
            </a:r>
            <a:endParaRPr lang="cs-CZ" sz="2000" dirty="0" smtClean="0"/>
          </a:p>
          <a:p>
            <a:r>
              <a:rPr lang="fr-FR" sz="2000" dirty="0">
                <a:hlinkClick r:id="rId2" tooltip="Gabrielle Démians d'Archimbaud"/>
              </a:rPr>
              <a:t>Gabrielle Démians </a:t>
            </a:r>
            <a:r>
              <a:rPr lang="fr-FR" sz="2000" dirty="0" smtClean="0">
                <a:hlinkClick r:id="rId2" tooltip="Gabrielle Démians d'Archimbaud"/>
              </a:rPr>
              <a:t>d'Archimbaud</a:t>
            </a:r>
            <a:r>
              <a:rPr lang="cs-CZ" sz="2000" dirty="0" smtClean="0"/>
              <a:t>:  založila </a:t>
            </a:r>
            <a:r>
              <a:rPr lang="cs-CZ" sz="2000" dirty="0"/>
              <a:t> </a:t>
            </a:r>
            <a:r>
              <a:rPr lang="cs-CZ" sz="2000" i="1" dirty="0" err="1">
                <a:hlinkClick r:id="rId3"/>
              </a:rPr>
              <a:t>Laboratoire</a:t>
            </a:r>
            <a:r>
              <a:rPr lang="cs-CZ" sz="2000" i="1" dirty="0">
                <a:hlinkClick r:id="rId3"/>
              </a:rPr>
              <a:t> </a:t>
            </a:r>
            <a:r>
              <a:rPr lang="cs-CZ" sz="2000" i="1" dirty="0" err="1">
                <a:hlinkClick r:id="rId3"/>
              </a:rPr>
              <a:t>d’archéologie</a:t>
            </a:r>
            <a:r>
              <a:rPr lang="cs-CZ" sz="2000" i="1" dirty="0">
                <a:hlinkClick r:id="rId3"/>
              </a:rPr>
              <a:t> </a:t>
            </a:r>
            <a:r>
              <a:rPr lang="cs-CZ" sz="2000" i="1" dirty="0" err="1">
                <a:hlinkClick r:id="rId3"/>
              </a:rPr>
              <a:t>médiévale</a:t>
            </a:r>
            <a:r>
              <a:rPr lang="fr-FR" sz="2000" dirty="0" smtClean="0"/>
              <a:t> </a:t>
            </a:r>
            <a:r>
              <a:rPr lang="cs-CZ" sz="2000" dirty="0" err="1" smtClean="0"/>
              <a:t>Univer</a:t>
            </a:r>
            <a:r>
              <a:rPr lang="cs-CZ" sz="2000" dirty="0" smtClean="0"/>
              <a:t>, </a:t>
            </a:r>
            <a:r>
              <a:rPr lang="cs-CZ" sz="2000" dirty="0" err="1" smtClean="0"/>
              <a:t>sité</a:t>
            </a:r>
            <a:r>
              <a:rPr lang="cs-CZ" sz="2000" dirty="0" smtClean="0"/>
              <a:t> </a:t>
            </a:r>
            <a:r>
              <a:rPr lang="cs-CZ" sz="2000" dirty="0" err="1" smtClean="0"/>
              <a:t>dAix</a:t>
            </a:r>
            <a:r>
              <a:rPr lang="cs-CZ" sz="2000" dirty="0" smtClean="0"/>
              <a:t>-MARSEILLE </a:t>
            </a:r>
            <a:r>
              <a:rPr lang="cs-CZ" sz="2000" dirty="0"/>
              <a:t>• </a:t>
            </a:r>
            <a:r>
              <a:rPr lang="cs-CZ" sz="2000" dirty="0" smtClean="0"/>
              <a:t>CNRS; </a:t>
            </a:r>
            <a:r>
              <a:rPr lang="cs-CZ" sz="2000" dirty="0" err="1" smtClean="0"/>
              <a:t>Aix</a:t>
            </a:r>
            <a:r>
              <a:rPr lang="cs-CZ" sz="2000" dirty="0" smtClean="0"/>
              <a:t>-en Provence; </a:t>
            </a:r>
            <a:r>
              <a:rPr lang="fr-FR" sz="2000" dirty="0">
                <a:hlinkClick r:id="rId4" tooltip="Jean-Marie Pesez"/>
              </a:rPr>
              <a:t>Jean-Marie Pesez</a:t>
            </a:r>
            <a:r>
              <a:rPr lang="fr-FR" sz="2000" dirty="0"/>
              <a:t> (1929-1998</a:t>
            </a:r>
            <a:r>
              <a:rPr lang="fr-FR" sz="2000" dirty="0" smtClean="0"/>
              <a:t>)</a:t>
            </a:r>
            <a:r>
              <a:rPr lang="cs-CZ" sz="2000" dirty="0" smtClean="0"/>
              <a:t>-</a:t>
            </a:r>
            <a:r>
              <a:rPr lang="fr-FR" sz="2000" b="1" dirty="0"/>
              <a:t> École pratique des hautes études</a:t>
            </a:r>
            <a:r>
              <a:rPr lang="fr-FR" sz="2000" dirty="0"/>
              <a:t> (</a:t>
            </a:r>
            <a:r>
              <a:rPr lang="fr-FR" sz="2000" dirty="0" smtClean="0"/>
              <a:t>EPHE</a:t>
            </a:r>
            <a:r>
              <a:rPr lang="cs-CZ" sz="2000" dirty="0" smtClean="0"/>
              <a:t>), </a:t>
            </a:r>
            <a:r>
              <a:rPr lang="fr-FR" sz="2000" dirty="0"/>
              <a:t>École des hautes études en sciences </a:t>
            </a:r>
            <a:r>
              <a:rPr lang="fr-FR" sz="2000" dirty="0" smtClean="0"/>
              <a:t>sociales</a:t>
            </a:r>
            <a:r>
              <a:rPr lang="cs-CZ" sz="2000" dirty="0" smtClean="0"/>
              <a:t> (EPHESS)</a:t>
            </a:r>
          </a:p>
          <a:p>
            <a:r>
              <a:rPr lang="cs-CZ" sz="2000" dirty="0" err="1"/>
              <a:t>l</a:t>
            </a:r>
            <a:r>
              <a:rPr lang="cs-CZ" sz="2000" dirty="0"/>
              <a:t>’</a:t>
            </a:r>
            <a:r>
              <a:rPr lang="cs-CZ" sz="2000" dirty="0" err="1"/>
              <a:t>Université</a:t>
            </a:r>
            <a:r>
              <a:rPr lang="cs-CZ" sz="2000" dirty="0"/>
              <a:t> de </a:t>
            </a:r>
            <a:r>
              <a:rPr lang="cs-CZ" sz="2000" dirty="0" err="1" smtClean="0"/>
              <a:t>Lorraine</a:t>
            </a:r>
            <a:r>
              <a:rPr lang="cs-CZ" sz="2000" dirty="0" smtClean="0"/>
              <a:t>; </a:t>
            </a:r>
            <a:r>
              <a:rPr lang="cs-CZ" sz="2000" dirty="0" err="1"/>
              <a:t>l</a:t>
            </a:r>
            <a:r>
              <a:rPr lang="cs-CZ" sz="2000" dirty="0"/>
              <a:t>’IRAM (Institut de </a:t>
            </a:r>
            <a:r>
              <a:rPr lang="cs-CZ" sz="2000" dirty="0" err="1"/>
              <a:t>recherche</a:t>
            </a:r>
            <a:r>
              <a:rPr lang="cs-CZ" sz="2000" dirty="0"/>
              <a:t> </a:t>
            </a:r>
            <a:r>
              <a:rPr lang="cs-CZ" sz="2000" dirty="0" err="1"/>
              <a:t>sur</a:t>
            </a:r>
            <a:r>
              <a:rPr lang="cs-CZ" sz="2000" dirty="0"/>
              <a:t> </a:t>
            </a:r>
            <a:r>
              <a:rPr lang="cs-CZ" sz="2000" dirty="0" err="1"/>
              <a:t>l</a:t>
            </a:r>
            <a:r>
              <a:rPr lang="cs-CZ" sz="2000" dirty="0"/>
              <a:t>’</a:t>
            </a:r>
            <a:r>
              <a:rPr lang="cs-CZ" sz="2000" dirty="0" err="1"/>
              <a:t>Antiquité</a:t>
            </a:r>
            <a:r>
              <a:rPr lang="cs-CZ" sz="2000" dirty="0"/>
              <a:t> et </a:t>
            </a:r>
            <a:r>
              <a:rPr lang="cs-CZ" sz="2000" dirty="0" err="1"/>
              <a:t>le</a:t>
            </a:r>
            <a:r>
              <a:rPr lang="cs-CZ" sz="2000" dirty="0"/>
              <a:t> </a:t>
            </a:r>
            <a:r>
              <a:rPr lang="cs-CZ" sz="2000" dirty="0" err="1"/>
              <a:t>Moyen</a:t>
            </a:r>
            <a:r>
              <a:rPr lang="cs-CZ" sz="2000" dirty="0"/>
              <a:t> </a:t>
            </a:r>
            <a:r>
              <a:rPr lang="cs-CZ" sz="2000" dirty="0" err="1"/>
              <a:t>Âge</a:t>
            </a:r>
            <a:r>
              <a:rPr lang="cs-CZ" sz="2000" dirty="0"/>
              <a:t> – </a:t>
            </a:r>
            <a:r>
              <a:rPr lang="cs-CZ" sz="2000" dirty="0" err="1"/>
              <a:t>Ausonius</a:t>
            </a:r>
            <a:r>
              <a:rPr lang="cs-CZ" sz="2000" dirty="0"/>
              <a:t>) à </a:t>
            </a:r>
            <a:r>
              <a:rPr lang="cs-CZ" sz="2000" dirty="0" smtClean="0"/>
              <a:t>Bordeaux; </a:t>
            </a:r>
            <a:r>
              <a:rPr lang="cs-CZ" sz="2000" dirty="0" err="1" smtClean="0"/>
              <a:t>Université</a:t>
            </a:r>
            <a:r>
              <a:rPr lang="cs-CZ" sz="2000" dirty="0" smtClean="0"/>
              <a:t> Paris 1;</a:t>
            </a:r>
          </a:p>
          <a:p>
            <a:r>
              <a:rPr lang="fr-FR" sz="2000" dirty="0"/>
              <a:t>Centre national de la recherche </a:t>
            </a:r>
            <a:r>
              <a:rPr lang="fr-FR" sz="2000" dirty="0" smtClean="0"/>
              <a:t>scientifique</a:t>
            </a:r>
            <a:r>
              <a:rPr lang="cs-CZ" sz="2000" dirty="0" smtClean="0"/>
              <a:t> (CNRS)</a:t>
            </a:r>
          </a:p>
          <a:p>
            <a:r>
              <a:rPr lang="fr-FR" sz="2000" b="1" dirty="0">
                <a:hlinkClick r:id="rId5" tooltip="Histoire, Archéologie, Littératures &lt;br /&gt;des mondes chrétiens et musulmans médiévaux"/>
              </a:rPr>
              <a:t>Histoire, Archéologie, Littératures </a:t>
            </a:r>
            <a:r>
              <a:rPr lang="cs-CZ" sz="2000" b="1" dirty="0" smtClean="0">
                <a:hlinkClick r:id="rId5" tooltip="Histoire, Archéologie, Littératures &lt;br /&gt;des mondes chrétiens et musulmans médiévaux"/>
              </a:rPr>
              <a:t> </a:t>
            </a:r>
            <a:r>
              <a:rPr lang="fr-FR" sz="2000" b="1" dirty="0" smtClean="0">
                <a:hlinkClick r:id="rId5" tooltip="Histoire, Archéologie, Littératures &lt;br /&gt;des mondes chrétiens et musulmans médiévaux"/>
              </a:rPr>
              <a:t>des </a:t>
            </a:r>
            <a:r>
              <a:rPr lang="fr-FR" sz="2000" b="1" dirty="0">
                <a:hlinkClick r:id="rId5" tooltip="Histoire, Archéologie, Littératures &lt;br /&gt;des mondes chrétiens et musulmans médiévaux"/>
              </a:rPr>
              <a:t>mondes chrétiens et musulmans </a:t>
            </a:r>
            <a:r>
              <a:rPr lang="fr-FR" sz="2000" b="1" dirty="0" smtClean="0">
                <a:hlinkClick r:id="rId5" tooltip="Histoire, Archéologie, Littératures &lt;br /&gt;des mondes chrétiens et musulmans médiévaux"/>
              </a:rPr>
              <a:t>médiévaux</a:t>
            </a:r>
            <a:r>
              <a:rPr lang="cs-CZ" sz="2000" b="1" dirty="0" smtClean="0"/>
              <a:t>  </a:t>
            </a:r>
            <a:r>
              <a:rPr lang="fr-FR" sz="2000" dirty="0" smtClean="0"/>
              <a:t>CNRS </a:t>
            </a:r>
            <a:r>
              <a:rPr lang="fr-FR" sz="2000" dirty="0"/>
              <a:t>– Université Lyon 2 – EHESS – ENS de Lyon – Université d’Avignon et des Pays de Vaucluse – Université Lyon 3</a:t>
            </a:r>
          </a:p>
          <a:p>
            <a:r>
              <a:rPr lang="cs-CZ" sz="2000" dirty="0" smtClean="0"/>
              <a:t>La </a:t>
            </a:r>
            <a:r>
              <a:rPr lang="cs-CZ" sz="2000" dirty="0" err="1"/>
              <a:t>Société</a:t>
            </a:r>
            <a:r>
              <a:rPr lang="cs-CZ" sz="2000" dirty="0"/>
              <a:t> </a:t>
            </a:r>
            <a:r>
              <a:rPr lang="cs-CZ" sz="2000" dirty="0" err="1"/>
              <a:t>d’Archéologie</a:t>
            </a:r>
            <a:r>
              <a:rPr lang="cs-CZ" sz="2000" dirty="0"/>
              <a:t> </a:t>
            </a:r>
            <a:r>
              <a:rPr lang="cs-CZ" sz="2000" dirty="0" err="1"/>
              <a:t>Médiévale</a:t>
            </a:r>
            <a:r>
              <a:rPr lang="cs-CZ" sz="2000" dirty="0"/>
              <a:t> (SAM), </a:t>
            </a:r>
            <a:r>
              <a:rPr lang="cs-CZ" sz="2000" dirty="0" err="1" smtClean="0"/>
              <a:t>zal</a:t>
            </a:r>
            <a:r>
              <a:rPr lang="cs-CZ" sz="2000" dirty="0" smtClean="0"/>
              <a:t>. 1983</a:t>
            </a:r>
          </a:p>
          <a:p>
            <a:pPr lvl="0"/>
            <a:r>
              <a:rPr lang="cs-CZ" sz="2000" dirty="0" smtClean="0"/>
              <a:t>APP </a:t>
            </a:r>
            <a:r>
              <a:rPr lang="cs-CZ" sz="2000" dirty="0"/>
              <a:t>2001- založení INRAP- Institut </a:t>
            </a:r>
            <a:r>
              <a:rPr lang="cs-CZ" sz="2000" dirty="0" err="1"/>
              <a:t>national</a:t>
            </a:r>
            <a:r>
              <a:rPr lang="cs-CZ" sz="2000" dirty="0"/>
              <a:t> de </a:t>
            </a:r>
            <a:r>
              <a:rPr lang="cs-CZ" sz="2000" dirty="0" err="1"/>
              <a:t>recherches</a:t>
            </a:r>
            <a:r>
              <a:rPr lang="cs-CZ" sz="2000" dirty="0"/>
              <a:t> </a:t>
            </a:r>
            <a:r>
              <a:rPr lang="cs-CZ" sz="2000" dirty="0" err="1"/>
              <a:t>archéologiques</a:t>
            </a:r>
            <a:r>
              <a:rPr lang="cs-CZ" sz="2000" dirty="0"/>
              <a:t> </a:t>
            </a:r>
            <a:r>
              <a:rPr lang="cs-CZ" sz="2000" dirty="0" err="1"/>
              <a:t>préventives</a:t>
            </a:r>
            <a:r>
              <a:rPr lang="cs-CZ" sz="2000" dirty="0"/>
              <a:t>. </a:t>
            </a:r>
            <a:r>
              <a:rPr lang="cs-CZ" sz="2000" dirty="0" err="1"/>
              <a:t>Directeurs</a:t>
            </a:r>
            <a:r>
              <a:rPr lang="cs-CZ" sz="2000" dirty="0"/>
              <a:t> </a:t>
            </a:r>
            <a:r>
              <a:rPr lang="cs-CZ" sz="2000" dirty="0" err="1" smtClean="0"/>
              <a:t>interrégionaux</a:t>
            </a:r>
            <a:endParaRPr lang="cs-CZ" sz="2000" dirty="0" smtClean="0"/>
          </a:p>
          <a:p>
            <a:pPr lvl="0"/>
            <a:r>
              <a:rPr lang="cs-CZ" sz="2000" dirty="0" err="1" smtClean="0"/>
              <a:t>Archéologie</a:t>
            </a:r>
            <a:r>
              <a:rPr lang="cs-CZ" sz="2000" dirty="0" smtClean="0"/>
              <a:t> </a:t>
            </a:r>
            <a:r>
              <a:rPr lang="cs-CZ" sz="2000" dirty="0" err="1" smtClean="0"/>
              <a:t>médiévale</a:t>
            </a:r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Švédsko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 smtClean="0"/>
              <a:t>Univerzita Lund: </a:t>
            </a:r>
            <a:r>
              <a:rPr lang="cs-CZ" sz="2400" dirty="0"/>
              <a:t>Erik </a:t>
            </a:r>
            <a:r>
              <a:rPr lang="cs-CZ" sz="2400" dirty="0" err="1"/>
              <a:t>Cinthio</a:t>
            </a:r>
            <a:r>
              <a:rPr lang="cs-CZ" sz="2400" dirty="0"/>
              <a:t> se stal prvním docentem a posléze profesorem pro dějiny umění a </a:t>
            </a:r>
            <a:r>
              <a:rPr lang="cs-CZ" sz="2400" dirty="0" smtClean="0"/>
              <a:t>středověkou </a:t>
            </a:r>
            <a:r>
              <a:rPr lang="cs-CZ" sz="2400" dirty="0"/>
              <a:t>archeologii ve Švédsku </a:t>
            </a:r>
            <a:r>
              <a:rPr lang="cs-CZ" sz="2400" dirty="0" smtClean="0"/>
              <a:t>1971; výuka středověké  archeologie ustaven 1962; 1976-2005- 36 doktorátů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Lund- již od 1890 výzkum středověkého města (G. </a:t>
            </a:r>
            <a:r>
              <a:rPr lang="cs-CZ" sz="2400" dirty="0" err="1" smtClean="0"/>
              <a:t>Karkin</a:t>
            </a:r>
            <a:r>
              <a:rPr lang="cs-CZ" sz="2400" dirty="0" smtClean="0"/>
              <a:t>,  A. </a:t>
            </a:r>
            <a:r>
              <a:rPr lang="cs-CZ" sz="2400" dirty="0" err="1" smtClean="0"/>
              <a:t>Olsson</a:t>
            </a:r>
            <a:r>
              <a:rPr lang="cs-CZ" sz="2400" dirty="0" smtClean="0"/>
              <a:t>,  R. </a:t>
            </a:r>
            <a:r>
              <a:rPr lang="cs-CZ" sz="2400" dirty="0" err="1"/>
              <a:t>Blomquist</a:t>
            </a:r>
            <a:r>
              <a:rPr lang="cs-CZ" sz="2400" dirty="0"/>
              <a:t> </a:t>
            </a:r>
            <a:r>
              <a:rPr lang="cs-CZ" sz="2400" dirty="0" smtClean="0"/>
              <a:t>; vliv procesuální archeologie od 70. let., pak post </a:t>
            </a:r>
            <a:r>
              <a:rPr lang="cs-CZ" sz="2400" dirty="0" err="1" smtClean="0"/>
              <a:t>processuální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H. </a:t>
            </a:r>
            <a:r>
              <a:rPr lang="cs-CZ" sz="2400" dirty="0" err="1" smtClean="0"/>
              <a:t>Andersson</a:t>
            </a:r>
            <a:r>
              <a:rPr lang="cs-CZ" sz="2400" dirty="0" smtClean="0"/>
              <a:t>: </a:t>
            </a:r>
            <a:r>
              <a:rPr lang="cs-CZ" sz="2400" dirty="0"/>
              <a:t>Středověké město ve Švédsku a </a:t>
            </a:r>
            <a:r>
              <a:rPr lang="cs-CZ" sz="2400" dirty="0" smtClean="0"/>
              <a:t>Finsku(1976-1984)</a:t>
            </a:r>
          </a:p>
          <a:p>
            <a:r>
              <a:rPr lang="cs-CZ" sz="2400" dirty="0" smtClean="0"/>
              <a:t>APP: </a:t>
            </a:r>
            <a:r>
              <a:rPr lang="cs-CZ" sz="2400" dirty="0" err="1"/>
              <a:t>Johansson</a:t>
            </a:r>
            <a:r>
              <a:rPr lang="cs-CZ" sz="2400" dirty="0"/>
              <a:t> </a:t>
            </a:r>
            <a:r>
              <a:rPr lang="cs-CZ" sz="2400" dirty="0" err="1"/>
              <a:t>National</a:t>
            </a:r>
            <a:r>
              <a:rPr lang="cs-CZ" sz="2400" dirty="0"/>
              <a:t> </a:t>
            </a:r>
            <a:r>
              <a:rPr lang="cs-CZ" sz="2400" dirty="0" err="1"/>
              <a:t>Heritage</a:t>
            </a:r>
            <a:r>
              <a:rPr lang="cs-CZ" sz="2400" dirty="0"/>
              <a:t> </a:t>
            </a:r>
            <a:r>
              <a:rPr lang="cs-CZ" sz="2400" dirty="0" err="1"/>
              <a:t>Board</a:t>
            </a:r>
            <a:r>
              <a:rPr lang="cs-CZ" sz="2400" dirty="0"/>
              <a:t>, </a:t>
            </a:r>
            <a:r>
              <a:rPr lang="cs-CZ" sz="2400" dirty="0" err="1"/>
              <a:t>Division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Rescue</a:t>
            </a:r>
            <a:r>
              <a:rPr lang="cs-CZ" sz="2400" dirty="0"/>
              <a:t> </a:t>
            </a:r>
            <a:r>
              <a:rPr lang="cs-CZ" sz="2400" dirty="0" err="1"/>
              <a:t>Archaeology</a:t>
            </a:r>
            <a:r>
              <a:rPr lang="cs-CZ" sz="2400" dirty="0"/>
              <a:t>, </a:t>
            </a:r>
            <a:r>
              <a:rPr lang="cs-CZ" sz="2400" dirty="0" smtClean="0"/>
              <a:t>Stockholm; regionální struktura; výzkum provádí často soukromé organizace</a:t>
            </a:r>
          </a:p>
          <a:p>
            <a:r>
              <a:rPr lang="cs-CZ" sz="2400" dirty="0" smtClean="0"/>
              <a:t>Teoretické práce  na přelomu tisíciletí. PO 2000 projekty i mimo Evropu (</a:t>
            </a:r>
            <a:r>
              <a:rPr lang="cs-CZ" sz="2400" dirty="0" err="1" smtClean="0"/>
              <a:t>Uni</a:t>
            </a:r>
            <a:r>
              <a:rPr lang="cs-CZ" sz="2400" dirty="0" smtClean="0"/>
              <a:t> Lund).Rozvoj archeologie modernity</a:t>
            </a:r>
          </a:p>
          <a:p>
            <a:endParaRPr lang="cs-CZ" sz="2400" dirty="0" smtClean="0"/>
          </a:p>
          <a:p>
            <a:r>
              <a:rPr lang="cs-CZ" sz="2400" b="1" dirty="0" smtClean="0"/>
              <a:t>Literatura</a:t>
            </a:r>
          </a:p>
          <a:p>
            <a:r>
              <a:rPr lang="cs-CZ" sz="2400" dirty="0" err="1"/>
              <a:t>Andersson</a:t>
            </a:r>
            <a:r>
              <a:rPr lang="cs-CZ" sz="2400" dirty="0"/>
              <a:t> H. , </a:t>
            </a:r>
            <a:r>
              <a:rPr lang="cs-CZ" sz="2400" dirty="0" err="1"/>
              <a:t>Carelli</a:t>
            </a:r>
            <a:r>
              <a:rPr lang="cs-CZ" sz="2400" dirty="0"/>
              <a:t> P. and </a:t>
            </a:r>
            <a:r>
              <a:rPr lang="cs-CZ" sz="2400" dirty="0" err="1"/>
              <a:t>Ersgård</a:t>
            </a:r>
            <a:r>
              <a:rPr lang="cs-CZ" sz="2400" dirty="0"/>
              <a:t> L.( eds.) 2009</a:t>
            </a:r>
            <a:r>
              <a:rPr lang="cs-CZ" sz="2400" dirty="0" smtClean="0"/>
              <a:t>: </a:t>
            </a:r>
            <a:r>
              <a:rPr lang="cs-CZ" sz="2400" dirty="0" err="1"/>
              <a:t>Visions</a:t>
            </a:r>
            <a:r>
              <a:rPr lang="cs-CZ" sz="2400" dirty="0"/>
              <a:t> of the Past: </a:t>
            </a:r>
            <a:r>
              <a:rPr lang="cs-CZ" sz="2400" dirty="0" err="1"/>
              <a:t>Trends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Traditions</a:t>
            </a:r>
            <a:r>
              <a:rPr lang="cs-CZ" sz="2400" dirty="0" smtClean="0"/>
              <a:t> </a:t>
            </a:r>
            <a:r>
              <a:rPr lang="cs-CZ" sz="2400" dirty="0"/>
              <a:t>in </a:t>
            </a:r>
            <a:r>
              <a:rPr lang="cs-CZ" sz="2400" dirty="0" err="1"/>
              <a:t>Swedish</a:t>
            </a:r>
            <a:r>
              <a:rPr lang="cs-CZ" sz="2400" dirty="0"/>
              <a:t> Medieval Archaeology. </a:t>
            </a:r>
            <a:r>
              <a:rPr lang="cs-CZ" sz="2400" dirty="0" smtClean="0"/>
              <a:t>Lund </a:t>
            </a:r>
            <a:r>
              <a:rPr lang="cs-CZ" sz="2400" dirty="0"/>
              <a:t>Studies in Medieval Archaeology, 19; </a:t>
            </a:r>
            <a:r>
              <a:rPr lang="cs-CZ" sz="2400" dirty="0" smtClean="0"/>
              <a:t>Stockholm; </a:t>
            </a:r>
            <a:r>
              <a:rPr lang="cs-CZ" sz="2400" dirty="0" err="1" smtClean="0"/>
              <a:t>Wienberg</a:t>
            </a:r>
            <a:r>
              <a:rPr lang="cs-CZ" sz="2400" dirty="0"/>
              <a:t>, </a:t>
            </a:r>
            <a:r>
              <a:rPr lang="cs-CZ" sz="2400" dirty="0" smtClean="0"/>
              <a:t>J. 2014:Historical </a:t>
            </a:r>
            <a:r>
              <a:rPr lang="cs-CZ" sz="2400" dirty="0"/>
              <a:t>Archaeology in </a:t>
            </a:r>
            <a:r>
              <a:rPr lang="cs-CZ" sz="2400" dirty="0" err="1" smtClean="0"/>
              <a:t>Sweden</a:t>
            </a:r>
            <a:r>
              <a:rPr lang="cs-CZ" sz="2400" dirty="0" smtClean="0"/>
              <a:t>,Post-</a:t>
            </a:r>
            <a:r>
              <a:rPr lang="cs-CZ" sz="2400" dirty="0" err="1" smtClean="0"/>
              <a:t>Classical</a:t>
            </a:r>
            <a:r>
              <a:rPr lang="cs-CZ" sz="2400" dirty="0" smtClean="0"/>
              <a:t> </a:t>
            </a:r>
            <a:r>
              <a:rPr lang="cs-CZ" sz="2400" dirty="0" err="1"/>
              <a:t>Archaeologies</a:t>
            </a:r>
            <a:r>
              <a:rPr lang="cs-CZ" sz="2400" dirty="0"/>
              <a:t> </a:t>
            </a:r>
            <a:r>
              <a:rPr lang="cs-CZ" sz="2400" dirty="0" smtClean="0"/>
              <a:t>4, </a:t>
            </a:r>
            <a:r>
              <a:rPr lang="cs-CZ" sz="2400" dirty="0"/>
              <a:t>p</a:t>
            </a:r>
            <a:r>
              <a:rPr lang="cs-CZ" sz="2400" dirty="0" smtClean="0"/>
              <a:t>. 447-470</a:t>
            </a:r>
            <a:r>
              <a:rPr lang="cs-CZ" dirty="0" smtClean="0"/>
              <a:t>. </a:t>
            </a:r>
          </a:p>
          <a:p>
            <a:r>
              <a:rPr lang="cs-CZ" sz="2600" dirty="0" err="1" smtClean="0"/>
              <a:t>Wienberg</a:t>
            </a:r>
            <a:r>
              <a:rPr lang="cs-CZ" sz="2600" dirty="0" smtClean="0"/>
              <a:t>, J. (2015). </a:t>
            </a:r>
            <a:r>
              <a:rPr lang="cs-CZ" sz="2600" dirty="0" err="1" smtClean="0"/>
              <a:t>Historical</a:t>
            </a:r>
            <a:r>
              <a:rPr lang="cs-CZ" sz="2600" dirty="0" smtClean="0"/>
              <a:t> Archaeology in </a:t>
            </a:r>
            <a:r>
              <a:rPr lang="cs-CZ" sz="2600" dirty="0" err="1" smtClean="0"/>
              <a:t>Sweden</a:t>
            </a:r>
            <a:r>
              <a:rPr lang="cs-CZ" sz="2600" dirty="0" smtClean="0"/>
              <a:t>: </a:t>
            </a:r>
            <a:r>
              <a:rPr lang="cs-CZ" sz="2600" dirty="0" err="1" smtClean="0"/>
              <a:t>from</a:t>
            </a:r>
            <a:r>
              <a:rPr lang="cs-CZ" sz="2600" dirty="0" smtClean="0"/>
              <a:t> the Middle Ages to Modernity. In M. </a:t>
            </a:r>
            <a:r>
              <a:rPr lang="cs-CZ" sz="2600" dirty="0" err="1" smtClean="0"/>
              <a:t>Svart</a:t>
            </a:r>
            <a:r>
              <a:rPr lang="cs-CZ" sz="2600" dirty="0" smtClean="0"/>
              <a:t> </a:t>
            </a:r>
            <a:r>
              <a:rPr lang="cs-CZ" sz="2600" dirty="0" err="1" smtClean="0"/>
              <a:t>Kristiansen</a:t>
            </a:r>
            <a:r>
              <a:rPr lang="cs-CZ" sz="2600" dirty="0" smtClean="0"/>
              <a:t>, E. </a:t>
            </a:r>
            <a:r>
              <a:rPr lang="cs-CZ" sz="2600" dirty="0" err="1" smtClean="0"/>
              <a:t>Roesdahl</a:t>
            </a:r>
            <a:r>
              <a:rPr lang="cs-CZ" sz="2600" dirty="0" smtClean="0"/>
              <a:t>, &amp; J. Graham-</a:t>
            </a:r>
            <a:r>
              <a:rPr lang="cs-CZ" sz="2600" dirty="0" err="1" smtClean="0"/>
              <a:t>Campbell</a:t>
            </a:r>
            <a:r>
              <a:rPr lang="cs-CZ" sz="2600" dirty="0" smtClean="0"/>
              <a:t> (Eds.), Medieval Archaeology in </a:t>
            </a:r>
            <a:r>
              <a:rPr lang="cs-CZ" sz="2600" dirty="0" err="1" smtClean="0"/>
              <a:t>Scandinavia</a:t>
            </a:r>
            <a:r>
              <a:rPr lang="cs-CZ" sz="2600" dirty="0" smtClean="0"/>
              <a:t> and </a:t>
            </a:r>
            <a:r>
              <a:rPr lang="cs-CZ" sz="2600" dirty="0" err="1" smtClean="0"/>
              <a:t>Beyond</a:t>
            </a:r>
            <a:r>
              <a:rPr lang="cs-CZ" sz="2600" dirty="0" smtClean="0"/>
              <a:t>: </a:t>
            </a:r>
            <a:r>
              <a:rPr lang="cs-CZ" sz="2600" dirty="0" err="1" smtClean="0"/>
              <a:t>History</a:t>
            </a:r>
            <a:r>
              <a:rPr lang="cs-CZ" sz="2600" dirty="0" smtClean="0"/>
              <a:t>, </a:t>
            </a:r>
            <a:r>
              <a:rPr lang="cs-CZ" sz="2600" dirty="0" err="1" smtClean="0"/>
              <a:t>trends</a:t>
            </a:r>
            <a:r>
              <a:rPr lang="cs-CZ" sz="2600" dirty="0" smtClean="0"/>
              <a:t> and </a:t>
            </a:r>
            <a:r>
              <a:rPr lang="cs-CZ" sz="2600" dirty="0" err="1" smtClean="0"/>
              <a:t>tomorrow</a:t>
            </a:r>
            <a:r>
              <a:rPr lang="cs-CZ" sz="2600" dirty="0" smtClean="0"/>
              <a:t>. </a:t>
            </a:r>
            <a:r>
              <a:rPr lang="cs-CZ" sz="2600" dirty="0" err="1" smtClean="0"/>
              <a:t>Aarhus</a:t>
            </a:r>
            <a:r>
              <a:rPr lang="cs-CZ" sz="2600" dirty="0" smtClean="0"/>
              <a:t>: </a:t>
            </a:r>
            <a:r>
              <a:rPr lang="cs-CZ" sz="2600" dirty="0" err="1" smtClean="0"/>
              <a:t>Aarhus</a:t>
            </a:r>
            <a:r>
              <a:rPr lang="cs-CZ" sz="2600" dirty="0" smtClean="0"/>
              <a:t> </a:t>
            </a:r>
            <a:r>
              <a:rPr lang="cs-CZ" sz="2600" dirty="0" err="1" smtClean="0"/>
              <a:t>Universitetsforlag</a:t>
            </a:r>
            <a:r>
              <a:rPr lang="cs-CZ" sz="2600" dirty="0" smtClean="0"/>
              <a:t>,</a:t>
            </a:r>
            <a:r>
              <a:rPr lang="cs-CZ" sz="2600" dirty="0"/>
              <a:t> </a:t>
            </a:r>
            <a:r>
              <a:rPr lang="cs-CZ" sz="2600" dirty="0" err="1" smtClean="0"/>
              <a:t>pp</a:t>
            </a:r>
            <a:r>
              <a:rPr lang="cs-CZ" sz="2600" dirty="0" smtClean="0"/>
              <a:t>. 155-174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J </a:t>
            </a:r>
            <a:r>
              <a:rPr lang="cs-CZ" sz="2000" dirty="0" err="1" smtClean="0"/>
              <a:t>Oye</a:t>
            </a:r>
            <a:r>
              <a:rPr lang="cs-CZ" sz="2000" dirty="0" smtClean="0"/>
              <a:t>, Medieval Archaeology in </a:t>
            </a:r>
            <a:r>
              <a:rPr lang="cs-CZ" sz="2000" dirty="0" err="1" smtClean="0"/>
              <a:t>Norway</a:t>
            </a:r>
            <a:r>
              <a:rPr lang="cs-CZ" sz="2000" dirty="0" smtClean="0"/>
              <a:t> – a </a:t>
            </a:r>
            <a:r>
              <a:rPr lang="cs-CZ" sz="2000" dirty="0" err="1" smtClean="0"/>
              <a:t>discipline</a:t>
            </a:r>
            <a:r>
              <a:rPr lang="cs-CZ" sz="2000" dirty="0" smtClean="0"/>
              <a:t> of its </a:t>
            </a:r>
            <a:r>
              <a:rPr lang="cs-CZ" sz="2000" dirty="0" err="1" smtClean="0"/>
              <a:t>own</a:t>
            </a:r>
            <a:r>
              <a:rPr lang="cs-CZ" sz="2000" dirty="0" smtClean="0"/>
              <a:t>? In:Medieval Archaeology in </a:t>
            </a:r>
            <a:r>
              <a:rPr lang="cs-CZ" sz="2000" dirty="0" err="1" smtClean="0"/>
              <a:t>Scandinavia</a:t>
            </a:r>
            <a:r>
              <a:rPr lang="cs-CZ" sz="2000" dirty="0" smtClean="0"/>
              <a:t> and </a:t>
            </a:r>
            <a:r>
              <a:rPr lang="cs-CZ" sz="2000" dirty="0" err="1" smtClean="0"/>
              <a:t>beyond</a:t>
            </a:r>
            <a:r>
              <a:rPr lang="cs-CZ" sz="2000" dirty="0" smtClean="0"/>
              <a:t>. </a:t>
            </a:r>
            <a:r>
              <a:rPr lang="cs-CZ" sz="2000" dirty="0" err="1" smtClean="0"/>
              <a:t>History</a:t>
            </a:r>
            <a:r>
              <a:rPr lang="cs-CZ" sz="2000" dirty="0" smtClean="0"/>
              <a:t>, </a:t>
            </a:r>
            <a:r>
              <a:rPr lang="cs-CZ" sz="2000" dirty="0" err="1" smtClean="0"/>
              <a:t>Trends</a:t>
            </a:r>
            <a:r>
              <a:rPr lang="cs-CZ" sz="2000" dirty="0" smtClean="0"/>
              <a:t> and </a:t>
            </a:r>
            <a:r>
              <a:rPr lang="cs-CZ" sz="2000" dirty="0" err="1" smtClean="0"/>
              <a:t>Tomorrow</a:t>
            </a:r>
            <a:r>
              <a:rPr lang="cs-CZ" sz="2000" dirty="0" smtClean="0"/>
              <a:t> ,ed. M. S. </a:t>
            </a:r>
            <a:r>
              <a:rPr lang="cs-CZ" sz="2000" dirty="0" err="1" smtClean="0"/>
              <a:t>Kristiansen</a:t>
            </a:r>
            <a:r>
              <a:rPr lang="cs-CZ" sz="2000" dirty="0" smtClean="0"/>
              <a:t> et al., </a:t>
            </a:r>
            <a:r>
              <a:rPr lang="cs-CZ" sz="2000" dirty="0" err="1" smtClean="0"/>
              <a:t>Aarhus</a:t>
            </a:r>
            <a:r>
              <a:rPr lang="cs-CZ" sz="2000" dirty="0" smtClean="0"/>
              <a:t> 2015</a:t>
            </a:r>
          </a:p>
          <a:p>
            <a:r>
              <a:rPr lang="cs-CZ" sz="2000" dirty="0" smtClean="0"/>
              <a:t> 1912 založen </a:t>
            </a:r>
            <a:r>
              <a:rPr lang="cs-CZ" sz="2000" dirty="0" err="1" smtClean="0"/>
              <a:t>Riksantikvaren</a:t>
            </a:r>
            <a:r>
              <a:rPr lang="cs-CZ" sz="2000" dirty="0" smtClean="0"/>
              <a:t> – Ústřední úřad pro památky archeologické lokality, 1988 Ředitelství kulturního dědictví v Norsku – zodpovědnost za kulturní dědictví</a:t>
            </a:r>
          </a:p>
          <a:p>
            <a:r>
              <a:rPr lang="cs-CZ" sz="2000" dirty="0" smtClean="0"/>
              <a:t> 1955 první městský výzkum – </a:t>
            </a:r>
            <a:r>
              <a:rPr lang="cs-CZ" sz="2000" dirty="0" err="1" smtClean="0"/>
              <a:t>Bryggen</a:t>
            </a:r>
            <a:r>
              <a:rPr lang="cs-CZ" sz="2000" dirty="0" smtClean="0"/>
              <a:t>, pak </a:t>
            </a:r>
            <a:r>
              <a:rPr lang="cs-CZ" sz="2000" dirty="0" err="1" smtClean="0"/>
              <a:t>Olso</a:t>
            </a:r>
            <a:r>
              <a:rPr lang="cs-CZ" sz="2000" dirty="0" smtClean="0"/>
              <a:t>, </a:t>
            </a:r>
            <a:r>
              <a:rPr lang="cs-CZ" sz="2000" dirty="0" err="1" smtClean="0"/>
              <a:t>Trondheim</a:t>
            </a:r>
            <a:r>
              <a:rPr lang="cs-CZ" sz="2000" dirty="0" smtClean="0"/>
              <a:t> a další; principy prehistorické archeologie. Boj o zbytek dřevěného Bergenu, rozsáhlý výzkum.Velká výstava v muzeu postaveném namístě výzkumu, Po těchto výzkumech vznikla 4 střediska </a:t>
            </a:r>
            <a:r>
              <a:rPr lang="cs-CZ" sz="2000" dirty="0" err="1" smtClean="0"/>
              <a:t>Riksantikvarenu</a:t>
            </a:r>
            <a:r>
              <a:rPr lang="cs-CZ" sz="2000" dirty="0" smtClean="0"/>
              <a:t>  - Oslo, </a:t>
            </a:r>
            <a:r>
              <a:rPr lang="cs-CZ" sz="2000" dirty="0" err="1" smtClean="0"/>
              <a:t>Trondheim</a:t>
            </a:r>
            <a:r>
              <a:rPr lang="cs-CZ" sz="2000" dirty="0" smtClean="0"/>
              <a:t>, </a:t>
            </a:r>
            <a:r>
              <a:rPr lang="cs-CZ" sz="2000" dirty="0" err="1" smtClean="0"/>
              <a:t>Tonsberg</a:t>
            </a:r>
            <a:r>
              <a:rPr lang="cs-CZ" sz="2000" dirty="0" smtClean="0"/>
              <a:t>, Bergen. 1994- transformace do Norského ústavu  výzkumu kulturního dědictví  s centrem v Oslu a regionálními pobočkami; přednostní orientace na středověk.</a:t>
            </a:r>
          </a:p>
          <a:p>
            <a:r>
              <a:rPr lang="cs-CZ" sz="2000" dirty="0" smtClean="0"/>
              <a:t> Zavedení archeologie středověku jako oboru- univerzita Lund 1962, v pol. 90.let už na 4 univerzitách v rámci širšího programu studia archeologie.</a:t>
            </a:r>
          </a:p>
          <a:p>
            <a:r>
              <a:rPr lang="cs-CZ" sz="2000" dirty="0" smtClean="0"/>
              <a:t> Do 90.let zaostávala středověká archeologie venkova. Rozvoj výuky. Velké výzkumné projekty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Polsko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dirty="0" smtClean="0"/>
              <a:t>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Do 3. čtvrtiny 20. stol. dominoval raný středověk studium vzniku piastovského státu (Witold Hensel, </a:t>
            </a:r>
            <a:r>
              <a:rPr lang="cs-CZ" sz="2000" dirty="0" err="1" smtClean="0"/>
              <a:t>Zofia</a:t>
            </a:r>
            <a:r>
              <a:rPr lang="cs-CZ" sz="2000" dirty="0" smtClean="0"/>
              <a:t> Kurnatowska)</a:t>
            </a:r>
          </a:p>
          <a:p>
            <a:r>
              <a:rPr lang="cs-CZ" sz="2000" dirty="0" smtClean="0"/>
              <a:t>Institut archeologii i etnologii PAN; Univerzity, muzea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err="1" smtClean="0"/>
              <a:t>Stanislaw</a:t>
            </a:r>
            <a:r>
              <a:rPr lang="cs-CZ" sz="2000" dirty="0" smtClean="0"/>
              <a:t> </a:t>
            </a:r>
            <a:r>
              <a:rPr lang="cs-CZ" sz="2000" dirty="0" err="1" smtClean="0"/>
              <a:t>Tabaczyński</a:t>
            </a:r>
            <a:r>
              <a:rPr lang="cs-CZ" sz="2000" dirty="0" smtClean="0"/>
              <a:t> (nar. 1930);  Leszek </a:t>
            </a:r>
            <a:r>
              <a:rPr lang="cs-CZ" sz="2000" dirty="0" err="1" smtClean="0"/>
              <a:t>Kajzer</a:t>
            </a:r>
            <a:r>
              <a:rPr lang="cs-CZ" sz="2000" dirty="0" smtClean="0"/>
              <a:t> (1944-2016)</a:t>
            </a:r>
          </a:p>
          <a:p>
            <a:r>
              <a:rPr lang="cs-CZ" sz="2000" dirty="0" err="1" smtClean="0"/>
              <a:t>Jerzy</a:t>
            </a:r>
            <a:r>
              <a:rPr lang="cs-CZ" sz="2000" dirty="0" smtClean="0"/>
              <a:t> </a:t>
            </a:r>
            <a:r>
              <a:rPr lang="cs-CZ" sz="2000" dirty="0" err="1" smtClean="0"/>
              <a:t>Kruppé</a:t>
            </a:r>
            <a:r>
              <a:rPr lang="cs-CZ" sz="2000" dirty="0" smtClean="0"/>
              <a:t> ( nar. 1931)</a:t>
            </a:r>
          </a:p>
          <a:p>
            <a:r>
              <a:rPr lang="cs-CZ" sz="2000" dirty="0" smtClean="0"/>
              <a:t>Významná centra výzkumu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>Wrocław (univerzita, výzkum měst, zvl. Wrocław; </a:t>
            </a:r>
            <a:r>
              <a:rPr lang="cs-CZ" sz="2000" dirty="0" err="1" smtClean="0"/>
              <a:t>prof</a:t>
            </a:r>
            <a:r>
              <a:rPr lang="cs-CZ" sz="2000" dirty="0" smtClean="0"/>
              <a:t> J. </a:t>
            </a:r>
            <a:r>
              <a:rPr lang="cs-CZ" sz="2000" dirty="0" err="1" smtClean="0"/>
              <a:t>Piekalski</a:t>
            </a:r>
            <a:r>
              <a:rPr lang="cs-CZ" sz="2000" dirty="0" smtClean="0"/>
              <a:t>, Karol Wachowski), Štětín (Arch, ústav IAE PAN, výzkum pomořanských měst, prof. M. </a:t>
            </a:r>
            <a:r>
              <a:rPr lang="cs-CZ" sz="2000" dirty="0" err="1" smtClean="0"/>
              <a:t>Rebkowski</a:t>
            </a:r>
            <a:r>
              <a:rPr lang="cs-CZ" sz="2000" dirty="0" smtClean="0"/>
              <a:t>), </a:t>
            </a:r>
            <a:r>
              <a:rPr lang="cs-CZ" sz="2000" dirty="0" err="1" smtClean="0"/>
              <a:t>Lódź</a:t>
            </a:r>
            <a:r>
              <a:rPr lang="cs-CZ" sz="2000" dirty="0" smtClean="0"/>
              <a:t> (univerzita, výzkum opevněných sídel, prof. Leszek Kaiser), Toruň (univerzita)</a:t>
            </a:r>
          </a:p>
          <a:p>
            <a:r>
              <a:rPr lang="cs-CZ" sz="2000" b="1" dirty="0" smtClean="0"/>
              <a:t> </a:t>
            </a:r>
            <a:r>
              <a:rPr lang="cs-CZ" sz="2000" dirty="0" smtClean="0"/>
              <a:t>Soukromé archeologické organizace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Literatura:</a:t>
            </a:r>
          </a:p>
          <a:p>
            <a:r>
              <a:rPr lang="cs-CZ" sz="2000" dirty="0" smtClean="0"/>
              <a:t>St. </a:t>
            </a:r>
            <a:r>
              <a:rPr lang="cs-CZ" sz="2000" dirty="0" err="1" smtClean="0"/>
              <a:t>Tabaczyński</a:t>
            </a:r>
            <a:r>
              <a:rPr lang="cs-CZ" sz="2000" dirty="0" smtClean="0"/>
              <a:t>  1987: Archeologia </a:t>
            </a:r>
            <a:r>
              <a:rPr lang="cs-CZ" sz="2000" dirty="0" err="1"/>
              <a:t>średniowieczna</a:t>
            </a:r>
            <a:r>
              <a:rPr lang="cs-CZ" sz="2000" dirty="0"/>
              <a:t>: </a:t>
            </a:r>
            <a:r>
              <a:rPr lang="cs-CZ" sz="2000" dirty="0" err="1"/>
              <a:t>problemy</a:t>
            </a:r>
            <a:r>
              <a:rPr lang="cs-CZ" sz="2000" dirty="0"/>
              <a:t>, </a:t>
            </a:r>
            <a:r>
              <a:rPr lang="cs-CZ" sz="2000" dirty="0" err="1"/>
              <a:t>źródła</a:t>
            </a:r>
            <a:r>
              <a:rPr lang="cs-CZ" sz="2000" dirty="0"/>
              <a:t>, metody, cele </a:t>
            </a:r>
            <a:r>
              <a:rPr lang="cs-CZ" sz="2000" dirty="0" err="1" smtClean="0"/>
              <a:t>badawcze</a:t>
            </a:r>
            <a:r>
              <a:rPr lang="cs-CZ" sz="2000" dirty="0"/>
              <a:t>, </a:t>
            </a:r>
            <a:r>
              <a:rPr lang="cs-CZ" sz="2000" dirty="0" err="1"/>
              <a:t>Zakład</a:t>
            </a:r>
            <a:r>
              <a:rPr lang="cs-CZ" sz="2000" dirty="0"/>
              <a:t> </a:t>
            </a:r>
            <a:r>
              <a:rPr lang="cs-CZ" sz="2000" dirty="0" err="1"/>
              <a:t>Narodowy</a:t>
            </a:r>
            <a:r>
              <a:rPr lang="cs-CZ" sz="2000" dirty="0"/>
              <a:t> im. </a:t>
            </a:r>
            <a:r>
              <a:rPr lang="cs-CZ" sz="2000" dirty="0" err="1" smtClean="0"/>
              <a:t>Ossolińskich</a:t>
            </a:r>
            <a:r>
              <a:rPr lang="cs-CZ" sz="2000" dirty="0" smtClean="0"/>
              <a:t>.</a:t>
            </a:r>
          </a:p>
          <a:p>
            <a:r>
              <a:rPr lang="cs-CZ" sz="2200" dirty="0" err="1" smtClean="0"/>
              <a:t>Archaeologia</a:t>
            </a:r>
            <a:r>
              <a:rPr lang="cs-CZ" sz="2200" dirty="0" smtClean="0"/>
              <a:t> </a:t>
            </a:r>
            <a:r>
              <a:rPr lang="cs-CZ" sz="2200" dirty="0" err="1" smtClean="0"/>
              <a:t>Historica</a:t>
            </a:r>
            <a:r>
              <a:rPr lang="cs-CZ" sz="2200" dirty="0" smtClean="0"/>
              <a:t> </a:t>
            </a:r>
            <a:r>
              <a:rPr lang="cs-CZ" sz="2200" dirty="0" err="1" smtClean="0"/>
              <a:t>Polona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966" y="116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Společné znaky vývoje archeologie mladšího středověku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966" y="1260186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Počátky v 19. století, vztah k dějinám architektury</a:t>
            </a:r>
          </a:p>
          <a:p>
            <a:r>
              <a:rPr lang="cs-CZ" sz="2800" dirty="0" smtClean="0"/>
              <a:t>Rozvoj po 2. světové válce, plně se etablovala v poslední třetině 20. století</a:t>
            </a:r>
          </a:p>
          <a:p>
            <a:r>
              <a:rPr lang="cs-CZ" sz="2800" dirty="0" smtClean="0"/>
              <a:t>Používá metodiku pravěké archeologie, avšak je silně ovlivněna souběžnou existencí písemných a obrazových  pramenů a  s nimi pracující historií a dějinami umění. Nálezové situace, zejména ve městech, se často vyznačují </a:t>
            </a:r>
            <a:r>
              <a:rPr lang="cs-CZ" sz="2800" dirty="0" err="1" smtClean="0"/>
              <a:t>vicenásobnou</a:t>
            </a:r>
            <a:r>
              <a:rPr lang="cs-CZ" sz="2800" dirty="0" smtClean="0"/>
              <a:t> stratifikací</a:t>
            </a:r>
          </a:p>
          <a:p>
            <a:r>
              <a:rPr lang="cs-CZ" sz="2800" dirty="0" smtClean="0"/>
              <a:t>Je etablovaná jak v prostředí tradičních vědeckých pracovišť, tak organizací  aktivních v oblasti archeologické památkové péče –např. městská archeologie stojí na záchranných (preventivních) výzkumech</a:t>
            </a:r>
          </a:p>
          <a:p>
            <a:r>
              <a:rPr lang="cs-CZ" sz="2800" dirty="0" smtClean="0"/>
              <a:t>Závislost na historii poněkud brzdí přijímání teoretických konceptů pravěké archeologie, zejména z prostředí kulturní antropologie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Syntetické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err="1"/>
              <a:t>Campbell</a:t>
            </a:r>
            <a:r>
              <a:rPr lang="cs-CZ" sz="2000" dirty="0"/>
              <a:t>, J.G.– </a:t>
            </a:r>
            <a:r>
              <a:rPr lang="cs-CZ" sz="2000" dirty="0" err="1"/>
              <a:t>Valor</a:t>
            </a:r>
            <a:r>
              <a:rPr lang="cs-CZ" sz="2000" dirty="0"/>
              <a:t>, M. (</a:t>
            </a:r>
            <a:r>
              <a:rPr lang="cs-CZ" sz="2000" dirty="0" err="1"/>
              <a:t>ds</a:t>
            </a:r>
            <a:r>
              <a:rPr lang="cs-CZ" sz="2000" dirty="0"/>
              <a:t>.) 2007: 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archaeology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medieval </a:t>
            </a:r>
            <a:r>
              <a:rPr lang="cs-CZ" sz="2000" dirty="0" err="1"/>
              <a:t>Europe</a:t>
            </a:r>
            <a:r>
              <a:rPr lang="cs-CZ" sz="2000" dirty="0"/>
              <a:t>. </a:t>
            </a:r>
            <a:r>
              <a:rPr lang="cs-CZ" sz="2000" dirty="0" err="1"/>
              <a:t>Volume</a:t>
            </a:r>
            <a:r>
              <a:rPr lang="cs-CZ" sz="2000" dirty="0"/>
              <a:t> 1: </a:t>
            </a:r>
            <a:r>
              <a:rPr lang="cs-CZ" sz="2000" dirty="0" err="1"/>
              <a:t>Eighth</a:t>
            </a:r>
            <a:r>
              <a:rPr lang="cs-CZ" sz="2000" dirty="0"/>
              <a:t> to </a:t>
            </a:r>
            <a:r>
              <a:rPr lang="cs-CZ" sz="2000" dirty="0" err="1"/>
              <a:t>twelfth</a:t>
            </a:r>
            <a:r>
              <a:rPr lang="cs-CZ" sz="2000" dirty="0"/>
              <a:t> </a:t>
            </a:r>
            <a:r>
              <a:rPr lang="cs-CZ" sz="2000" dirty="0" err="1"/>
              <a:t>centuries</a:t>
            </a:r>
            <a:r>
              <a:rPr lang="cs-CZ" sz="2000" dirty="0"/>
              <a:t> AD. </a:t>
            </a:r>
            <a:r>
              <a:rPr lang="cs-CZ" sz="2000" dirty="0" err="1" smtClean="0"/>
              <a:t>Aarhus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Carver</a:t>
            </a:r>
            <a:r>
              <a:rPr lang="cs-CZ" sz="2000" dirty="0"/>
              <a:t>, M. ––</a:t>
            </a:r>
            <a:r>
              <a:rPr lang="cs-CZ" sz="2000" dirty="0" err="1"/>
              <a:t>Klápště</a:t>
            </a:r>
            <a:r>
              <a:rPr lang="cs-CZ" sz="2000" dirty="0"/>
              <a:t>, J. (</a:t>
            </a:r>
            <a:r>
              <a:rPr lang="cs-CZ" sz="2000" dirty="0" err="1"/>
              <a:t>ed</a:t>
            </a:r>
            <a:r>
              <a:rPr lang="cs-CZ" sz="2000" dirty="0"/>
              <a:t>.) 2011: </a:t>
            </a:r>
            <a:r>
              <a:rPr lang="cs-CZ" sz="2000" dirty="0" err="1"/>
              <a:t>The</a:t>
            </a:r>
            <a:r>
              <a:rPr lang="cs-CZ" sz="2000" dirty="0"/>
              <a:t> </a:t>
            </a:r>
            <a:r>
              <a:rPr lang="cs-CZ" sz="2000" dirty="0" err="1"/>
              <a:t>Archaeology</a:t>
            </a:r>
            <a:r>
              <a:rPr lang="cs-CZ" sz="2000" dirty="0"/>
              <a:t> </a:t>
            </a:r>
            <a:r>
              <a:rPr lang="cs-CZ" sz="2000" dirty="0" err="1"/>
              <a:t>of</a:t>
            </a:r>
            <a:r>
              <a:rPr lang="cs-CZ" sz="2000" dirty="0"/>
              <a:t> Medieval </a:t>
            </a:r>
            <a:r>
              <a:rPr lang="cs-CZ" sz="2000" dirty="0" err="1"/>
              <a:t>Europe</a:t>
            </a:r>
            <a:r>
              <a:rPr lang="cs-CZ" sz="2000" dirty="0"/>
              <a:t>, Vol. </a:t>
            </a:r>
            <a:r>
              <a:rPr lang="cs-CZ" sz="2000" i="1" dirty="0"/>
              <a:t>2</a:t>
            </a:r>
            <a:r>
              <a:rPr lang="cs-CZ" sz="2000" dirty="0"/>
              <a:t>: </a:t>
            </a:r>
            <a:r>
              <a:rPr lang="cs-CZ" sz="2000" dirty="0" err="1"/>
              <a:t>Twelfth</a:t>
            </a:r>
            <a:r>
              <a:rPr lang="cs-CZ" sz="2000" dirty="0"/>
              <a:t> to </a:t>
            </a:r>
            <a:r>
              <a:rPr lang="cs-CZ" sz="2000" dirty="0" err="1"/>
              <a:t>Sixteenth</a:t>
            </a:r>
            <a:r>
              <a:rPr lang="cs-CZ" sz="2000" dirty="0"/>
              <a:t> </a:t>
            </a:r>
            <a:r>
              <a:rPr lang="cs-CZ" sz="2000" dirty="0" err="1"/>
              <a:t>Centuries</a:t>
            </a:r>
            <a:r>
              <a:rPr lang="cs-CZ" sz="2000" dirty="0"/>
              <a:t>, </a:t>
            </a:r>
            <a:r>
              <a:rPr lang="cs-CZ" sz="2000" dirty="0" err="1"/>
              <a:t>Aarhus</a:t>
            </a:r>
            <a:r>
              <a:rPr lang="cs-CZ" sz="2000" dirty="0"/>
              <a:t>.</a:t>
            </a:r>
          </a:p>
          <a:p>
            <a:r>
              <a:rPr lang="cs-CZ" sz="2000" dirty="0" smtClean="0"/>
              <a:t> Tato syntéza není vyvážená, některá témata nezahrnují	středovýchodní Evropu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890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Británie 1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76064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Období 1945-1970:</a:t>
            </a:r>
            <a:r>
              <a:rPr lang="cs-CZ" sz="2000" dirty="0"/>
              <a:t> W. </a:t>
            </a:r>
            <a:r>
              <a:rPr lang="cs-CZ" sz="2000" dirty="0" err="1"/>
              <a:t>Crimes</a:t>
            </a:r>
            <a:r>
              <a:rPr lang="cs-CZ" sz="2000" dirty="0"/>
              <a:t> vedl Roman and Medieval London Excavation Council, výzkumy kostelů a klášterů i hradeb – první </a:t>
            </a:r>
            <a:r>
              <a:rPr lang="cs-CZ" sz="2000" dirty="0" smtClean="0"/>
              <a:t>výzkumy </a:t>
            </a:r>
            <a:r>
              <a:rPr lang="cs-CZ" sz="2000" dirty="0"/>
              <a:t>uvnitř </a:t>
            </a:r>
            <a:r>
              <a:rPr lang="cs-CZ" sz="2000" dirty="0" smtClean="0"/>
              <a:t>města - </a:t>
            </a:r>
            <a:r>
              <a:rPr lang="cs-CZ" sz="2000" dirty="0"/>
              <a:t>63 záchranných akcí</a:t>
            </a:r>
            <a:r>
              <a:rPr lang="cs-CZ" sz="2000" dirty="0" smtClean="0"/>
              <a:t>; rozlišování </a:t>
            </a:r>
            <a:r>
              <a:rPr lang="cs-CZ" sz="2000" dirty="0"/>
              <a:t>stratigrafií; </a:t>
            </a:r>
            <a:r>
              <a:rPr lang="cs-CZ" sz="2000" dirty="0" smtClean="0"/>
              <a:t>osídlení, zaniklé vsi;</a:t>
            </a:r>
            <a:r>
              <a:rPr lang="en-US" sz="2000" dirty="0"/>
              <a:t> Deserted Medieval Village Research </a:t>
            </a:r>
            <a:r>
              <a:rPr lang="en-US" sz="2000" dirty="0" err="1" smtClean="0"/>
              <a:t>Grou</a:t>
            </a:r>
            <a:r>
              <a:rPr lang="cs-CZ" sz="2000" dirty="0" smtClean="0"/>
              <a:t>p;</a:t>
            </a:r>
            <a:r>
              <a:rPr lang="cs-CZ" sz="2000" dirty="0" smtClean="0"/>
              <a:t> </a:t>
            </a:r>
            <a:r>
              <a:rPr lang="cs-CZ" sz="2000" dirty="0" err="1" smtClean="0"/>
              <a:t>Wharram</a:t>
            </a:r>
            <a:r>
              <a:rPr lang="cs-CZ" sz="2000" dirty="0" smtClean="0"/>
              <a:t> </a:t>
            </a:r>
            <a:r>
              <a:rPr lang="cs-CZ" sz="2000" dirty="0" err="1"/>
              <a:t>Percy</a:t>
            </a:r>
            <a:r>
              <a:rPr lang="cs-CZ" sz="2000" dirty="0"/>
              <a:t>-od 1948/1950- do 1992</a:t>
            </a:r>
            <a:r>
              <a:rPr lang="cs-CZ" sz="2000" dirty="0" smtClean="0"/>
              <a:t>; M</a:t>
            </a:r>
            <a:r>
              <a:rPr lang="cs-CZ" sz="2000" dirty="0"/>
              <a:t>. </a:t>
            </a:r>
            <a:r>
              <a:rPr lang="cs-CZ" sz="2000" dirty="0" err="1" smtClean="0"/>
              <a:t>Beresford</a:t>
            </a:r>
            <a:r>
              <a:rPr lang="cs-CZ" sz="2000" dirty="0" smtClean="0"/>
              <a:t> -J. </a:t>
            </a:r>
            <a:r>
              <a:rPr lang="cs-CZ" sz="2000" dirty="0" err="1" smtClean="0"/>
              <a:t>Hurst</a:t>
            </a:r>
            <a:r>
              <a:rPr lang="cs-CZ" sz="2000" dirty="0" smtClean="0"/>
              <a:t>; Hen </a:t>
            </a:r>
            <a:r>
              <a:rPr lang="cs-CZ" sz="2000" dirty="0" err="1" smtClean="0"/>
              <a:t>Domen</a:t>
            </a:r>
            <a:r>
              <a:rPr lang="cs-CZ" sz="2000" dirty="0" smtClean="0"/>
              <a:t>-výzkum motte, od </a:t>
            </a:r>
            <a:r>
              <a:rPr lang="cs-CZ" sz="2000" dirty="0" smtClean="0"/>
              <a:t>1960-1988.Letecká fotografie (</a:t>
            </a:r>
            <a:r>
              <a:rPr lang="cs-CZ" sz="2000" dirty="0" err="1" smtClean="0"/>
              <a:t>Bersford</a:t>
            </a:r>
            <a:r>
              <a:rPr lang="cs-CZ" sz="2000" dirty="0" smtClean="0"/>
              <a:t>-St. Joseph 1958)</a:t>
            </a:r>
            <a:endParaRPr lang="cs-CZ" sz="2000" dirty="0" smtClean="0"/>
          </a:p>
          <a:p>
            <a:r>
              <a:rPr lang="cs-CZ" sz="2000" dirty="0"/>
              <a:t>University: 33; </a:t>
            </a:r>
            <a:r>
              <a:rPr lang="cs-CZ" sz="2000" dirty="0" smtClean="0"/>
              <a:t>nejvýznamnější </a:t>
            </a:r>
            <a:r>
              <a:rPr lang="cs-CZ" sz="2000" dirty="0"/>
              <a:t>se studiem archeologie: Cambridge, Oxford, </a:t>
            </a:r>
            <a:r>
              <a:rPr lang="cs-CZ" sz="2000" dirty="0" err="1"/>
              <a:t>Durham</a:t>
            </a:r>
            <a:r>
              <a:rPr lang="cs-CZ" sz="2000" dirty="0"/>
              <a:t>, </a:t>
            </a:r>
            <a:r>
              <a:rPr lang="cs-CZ" sz="2000" dirty="0" err="1"/>
              <a:t>Exeter</a:t>
            </a:r>
            <a:r>
              <a:rPr lang="cs-CZ" sz="2000" dirty="0"/>
              <a:t>, Glasgow, London </a:t>
            </a:r>
            <a:r>
              <a:rPr lang="cs-CZ" sz="2000" dirty="0" err="1"/>
              <a:t>College</a:t>
            </a:r>
            <a:r>
              <a:rPr lang="cs-CZ" sz="2000" dirty="0"/>
              <a:t>, Newcastle, Sheffield… 1971  David Wilson- první profesor středověké archeologie v Británii, na University </a:t>
            </a:r>
            <a:r>
              <a:rPr lang="cs-CZ" sz="2000" dirty="0" err="1"/>
              <a:t>College</a:t>
            </a:r>
            <a:r>
              <a:rPr lang="cs-CZ" sz="2000" dirty="0"/>
              <a:t> v </a:t>
            </a:r>
            <a:r>
              <a:rPr lang="cs-CZ" sz="2000" dirty="0" smtClean="0"/>
              <a:t>Londýně</a:t>
            </a:r>
          </a:p>
          <a:p>
            <a:r>
              <a:rPr lang="cs-CZ" sz="2000" dirty="0" err="1"/>
              <a:t>National</a:t>
            </a:r>
            <a:r>
              <a:rPr lang="cs-CZ" sz="2000" dirty="0"/>
              <a:t> </a:t>
            </a:r>
            <a:r>
              <a:rPr lang="cs-CZ" sz="2000" dirty="0" err="1"/>
              <a:t>Heritage</a:t>
            </a:r>
            <a:endParaRPr lang="cs-CZ" sz="2000" dirty="0"/>
          </a:p>
          <a:p>
            <a:r>
              <a:rPr lang="cs-CZ" sz="2000" dirty="0" err="1" smtClean="0"/>
              <a:t>Archaeologická</a:t>
            </a:r>
            <a:r>
              <a:rPr lang="cs-CZ" sz="2000" dirty="0" smtClean="0"/>
              <a:t> </a:t>
            </a:r>
            <a:r>
              <a:rPr lang="cs-CZ" sz="2000" dirty="0" smtClean="0"/>
              <a:t>památková </a:t>
            </a:r>
            <a:r>
              <a:rPr lang="cs-CZ" sz="2000" dirty="0" smtClean="0"/>
              <a:t>péče se </a:t>
            </a:r>
            <a:r>
              <a:rPr lang="cs-CZ" sz="2000" dirty="0"/>
              <a:t>opírá o nestátní Archaeological units (</a:t>
            </a:r>
            <a:r>
              <a:rPr lang="cs-CZ" sz="2000" dirty="0" err="1"/>
              <a:t>trusts</a:t>
            </a:r>
            <a:r>
              <a:rPr lang="cs-CZ" sz="2000" dirty="0"/>
              <a:t>); London Museum</a:t>
            </a:r>
          </a:p>
          <a:p>
            <a:endParaRPr lang="cs-CZ" sz="2000" dirty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78296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Británie 2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34075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1972- významný rok pro městskou archeologii </a:t>
            </a:r>
            <a:r>
              <a:rPr lang="cs-CZ" sz="2400" dirty="0" err="1"/>
              <a:t>Heighway</a:t>
            </a:r>
            <a:r>
              <a:rPr lang="cs-CZ" sz="2400" dirty="0"/>
              <a:t>, C. 1972: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erosion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history</a:t>
            </a:r>
            <a:r>
              <a:rPr lang="cs-CZ" sz="2400" dirty="0"/>
              <a:t>. London. Manifest proti ničení arch. památek při výstavbě. </a:t>
            </a:r>
            <a:r>
              <a:rPr lang="cs-CZ" sz="2400" dirty="0" smtClean="0"/>
              <a:t> Již 1981- </a:t>
            </a:r>
            <a:r>
              <a:rPr lang="cs-CZ" sz="2400" dirty="0"/>
              <a:t>146 městských výzkumů</a:t>
            </a:r>
            <a:r>
              <a:rPr lang="cs-CZ" sz="2400" dirty="0" smtClean="0"/>
              <a:t>;</a:t>
            </a:r>
          </a:p>
          <a:p>
            <a:r>
              <a:rPr lang="cs-CZ" sz="2400" dirty="0" err="1"/>
              <a:t>Harris</a:t>
            </a:r>
            <a:r>
              <a:rPr lang="cs-CZ" sz="2400" dirty="0"/>
              <a:t> </a:t>
            </a:r>
            <a:r>
              <a:rPr lang="cs-CZ" sz="2400" dirty="0" err="1"/>
              <a:t>Edw</a:t>
            </a:r>
            <a:r>
              <a:rPr lang="cs-CZ" sz="2400" dirty="0"/>
              <a:t>. 1975: </a:t>
            </a:r>
            <a:r>
              <a:rPr lang="cs-CZ" sz="2400" dirty="0" smtClean="0"/>
              <a:t>principy </a:t>
            </a:r>
            <a:r>
              <a:rPr lang="cs-CZ" sz="2400" dirty="0"/>
              <a:t>stratigrafie –</a:t>
            </a:r>
            <a:r>
              <a:rPr lang="cs-CZ" sz="2400" dirty="0" err="1"/>
              <a:t>World</a:t>
            </a:r>
            <a:r>
              <a:rPr lang="cs-CZ" sz="2400" dirty="0"/>
              <a:t> </a:t>
            </a:r>
            <a:r>
              <a:rPr lang="cs-CZ" sz="2400" dirty="0" err="1"/>
              <a:t>Archaeology</a:t>
            </a:r>
            <a:r>
              <a:rPr lang="cs-CZ" sz="2400" dirty="0"/>
              <a:t>; </a:t>
            </a:r>
            <a:r>
              <a:rPr lang="cs-CZ" sz="2400" dirty="0" err="1"/>
              <a:t>Harris</a:t>
            </a:r>
            <a:r>
              <a:rPr lang="cs-CZ" sz="2400" dirty="0"/>
              <a:t>, Edward C.; (1979 &amp; 1989). </a:t>
            </a:r>
            <a:r>
              <a:rPr lang="cs-CZ" sz="2400" dirty="0" err="1"/>
              <a:t>Principles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Archaeological</a:t>
            </a:r>
            <a:r>
              <a:rPr lang="cs-CZ" sz="2400" dirty="0"/>
              <a:t> </a:t>
            </a:r>
            <a:r>
              <a:rPr lang="cs-CZ" sz="2400" dirty="0" err="1"/>
              <a:t>Stratigraphy</a:t>
            </a:r>
            <a:r>
              <a:rPr lang="cs-CZ" sz="2400" dirty="0"/>
              <a:t>. </a:t>
            </a:r>
            <a:r>
              <a:rPr lang="cs-CZ" sz="2400" dirty="0" smtClean="0"/>
              <a:t>London </a:t>
            </a:r>
            <a:r>
              <a:rPr lang="cs-CZ" sz="2400" dirty="0"/>
              <a:t>&amp; New York: </a:t>
            </a:r>
            <a:r>
              <a:rPr lang="cs-CZ" sz="2400" dirty="0" err="1"/>
              <a:t>Academic</a:t>
            </a:r>
            <a:r>
              <a:rPr lang="cs-CZ" sz="2400" dirty="0"/>
              <a:t> </a:t>
            </a:r>
            <a:r>
              <a:rPr lang="cs-CZ" sz="2400" dirty="0" err="1"/>
              <a:t>Press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 err="1"/>
              <a:t>Barker</a:t>
            </a:r>
            <a:r>
              <a:rPr lang="cs-CZ" sz="2400" dirty="0"/>
              <a:t>, P.A: </a:t>
            </a:r>
            <a:r>
              <a:rPr lang="cs-CZ" sz="2400" dirty="0" err="1"/>
              <a:t>Techniques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archaeological</a:t>
            </a:r>
            <a:r>
              <a:rPr lang="cs-CZ" sz="2400" dirty="0"/>
              <a:t> </a:t>
            </a:r>
            <a:r>
              <a:rPr lang="cs-CZ" sz="2400" dirty="0" err="1"/>
              <a:t>Ecxcavation</a:t>
            </a:r>
            <a:r>
              <a:rPr lang="cs-CZ" sz="2400" dirty="0"/>
              <a:t>, </a:t>
            </a:r>
            <a:r>
              <a:rPr lang="cs-CZ" sz="2400" dirty="0" smtClean="0"/>
              <a:t>1977</a:t>
            </a:r>
          </a:p>
          <a:p>
            <a:r>
              <a:rPr lang="cs-CZ" sz="2400" dirty="0" smtClean="0"/>
              <a:t>70. léta - zrod nestátních organizací provádějících</a:t>
            </a:r>
          </a:p>
          <a:p>
            <a:r>
              <a:rPr lang="cs-CZ" sz="2400" dirty="0" smtClean="0"/>
              <a:t> záchranné výzkumy</a:t>
            </a:r>
          </a:p>
          <a:p>
            <a:r>
              <a:rPr lang="cs-CZ" sz="2400" dirty="0" smtClean="0"/>
              <a:t>Martin </a:t>
            </a:r>
            <a:r>
              <a:rPr lang="cs-CZ" sz="2400" dirty="0" err="1" smtClean="0"/>
              <a:t>Carver</a:t>
            </a:r>
            <a:r>
              <a:rPr lang="cs-CZ" sz="2400" dirty="0" smtClean="0"/>
              <a:t> (*1941),prof. univerzity v Yorku</a:t>
            </a:r>
          </a:p>
          <a:p>
            <a:r>
              <a:rPr lang="cs-CZ" sz="2400" dirty="0" smtClean="0"/>
              <a:t>Od 1990 do současnosti: </a:t>
            </a:r>
            <a:r>
              <a:rPr lang="cs-CZ" sz="2400" dirty="0"/>
              <a:t>Standardizace </a:t>
            </a:r>
            <a:r>
              <a:rPr lang="cs-CZ" sz="2400" dirty="0" smtClean="0"/>
              <a:t>metod, prospekce, magnetometrie </a:t>
            </a:r>
            <a:r>
              <a:rPr lang="cs-CZ" sz="2400" dirty="0"/>
              <a:t>apod. 3D </a:t>
            </a:r>
            <a:r>
              <a:rPr lang="cs-CZ" sz="2400" dirty="0" smtClean="0"/>
              <a:t>modelling,  modely společnosti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Silné teoretické zázemí, tvorba nových</a:t>
            </a:r>
          </a:p>
          <a:p>
            <a:r>
              <a:rPr lang="cs-CZ" sz="2400" dirty="0" smtClean="0"/>
              <a:t> konceptů- Roberta </a:t>
            </a:r>
            <a:r>
              <a:rPr lang="cs-CZ" sz="2400" dirty="0" err="1" smtClean="0"/>
              <a:t>Gilchrist</a:t>
            </a:r>
            <a:r>
              <a:rPr lang="cs-CZ" sz="2400" dirty="0" smtClean="0"/>
              <a:t>- volá po</a:t>
            </a:r>
          </a:p>
          <a:p>
            <a:r>
              <a:rPr lang="cs-CZ" sz="2400" dirty="0" smtClean="0"/>
              <a:t> zapojení teorie do středověké archeologie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4742804"/>
            <a:ext cx="1472952" cy="14729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140968"/>
            <a:ext cx="1311574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Británie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1248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Teorie</a:t>
            </a:r>
          </a:p>
          <a:p>
            <a:r>
              <a:rPr lang="cs-CZ" sz="2400" dirty="0" smtClean="0"/>
              <a:t>1) Období dominance </a:t>
            </a:r>
            <a:r>
              <a:rPr lang="cs-CZ" sz="2400" dirty="0" err="1" smtClean="0"/>
              <a:t>processualismu</a:t>
            </a:r>
            <a:r>
              <a:rPr lang="cs-CZ" sz="2400" dirty="0" smtClean="0"/>
              <a:t> ( vliv KL. </a:t>
            </a:r>
            <a:r>
              <a:rPr lang="cs-CZ" sz="2400" dirty="0" err="1" smtClean="0"/>
              <a:t>Binforda</a:t>
            </a:r>
            <a:r>
              <a:rPr lang="cs-CZ" sz="2400" dirty="0" smtClean="0"/>
              <a:t> </a:t>
            </a:r>
            <a:r>
              <a:rPr lang="cs-CZ" sz="2400" i="1" dirty="0" smtClean="0"/>
              <a:t>New </a:t>
            </a:r>
            <a:r>
              <a:rPr lang="cs-CZ" sz="2400" i="1" dirty="0" err="1"/>
              <a:t>Perspectives</a:t>
            </a:r>
            <a:r>
              <a:rPr lang="cs-CZ" sz="2400" i="1" dirty="0"/>
              <a:t> in 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Archaeology</a:t>
            </a:r>
            <a:r>
              <a:rPr lang="cs-CZ" sz="2400" i="1" dirty="0" smtClean="0"/>
              <a:t> </a:t>
            </a:r>
            <a:r>
              <a:rPr lang="cs-CZ" sz="2400" dirty="0"/>
              <a:t> (</a:t>
            </a:r>
            <a:r>
              <a:rPr lang="cs-CZ" sz="2400" dirty="0" smtClean="0"/>
              <a:t>1968). </a:t>
            </a:r>
            <a:r>
              <a:rPr lang="cs-CZ" sz="2400" dirty="0"/>
              <a:t>3 oblasti, kde </a:t>
            </a:r>
            <a:r>
              <a:rPr lang="cs-CZ" sz="2400" dirty="0" err="1"/>
              <a:t>procesualismus</a:t>
            </a:r>
            <a:r>
              <a:rPr lang="cs-CZ" sz="2400" dirty="0"/>
              <a:t> ovlivnil středověká studia. 1) zájem, jak vznikl  archeologický </a:t>
            </a:r>
            <a:r>
              <a:rPr lang="cs-CZ" sz="2400" dirty="0" smtClean="0"/>
              <a:t>pramen; </a:t>
            </a:r>
            <a:r>
              <a:rPr lang="cs-CZ" sz="2400" dirty="0"/>
              <a:t>2)prostorová analýza- venkovské osídlení, </a:t>
            </a:r>
            <a:r>
              <a:rPr lang="cs-CZ" sz="2400" dirty="0" err="1"/>
              <a:t>hirarchie</a:t>
            </a:r>
            <a:r>
              <a:rPr lang="cs-CZ" sz="2400" dirty="0"/>
              <a:t> </a:t>
            </a:r>
            <a:r>
              <a:rPr lang="cs-CZ" sz="2400" dirty="0" smtClean="0"/>
              <a:t>sídel, 3</a:t>
            </a:r>
            <a:r>
              <a:rPr lang="cs-CZ" sz="2400" dirty="0"/>
              <a:t>) kombinace metod </a:t>
            </a:r>
            <a:r>
              <a:rPr lang="cs-CZ" sz="2400" dirty="0" err="1"/>
              <a:t>artefaktuální</a:t>
            </a:r>
            <a:r>
              <a:rPr lang="cs-CZ" sz="2400" dirty="0"/>
              <a:t> analýzy s geografickým modelováním a kvantifikačními metodami </a:t>
            </a:r>
            <a:r>
              <a:rPr lang="cs-CZ" sz="2400" dirty="0" smtClean="0"/>
              <a:t>při </a:t>
            </a:r>
            <a:r>
              <a:rPr lang="cs-CZ" sz="2400" dirty="0"/>
              <a:t>studiu směny (mechanismy distribuce </a:t>
            </a:r>
            <a:r>
              <a:rPr lang="cs-CZ" sz="2400" dirty="0" smtClean="0"/>
              <a:t>aj.)</a:t>
            </a:r>
          </a:p>
          <a:p>
            <a:r>
              <a:rPr lang="cs-CZ" sz="2400" dirty="0"/>
              <a:t>Pozdní 70. a raná  80.léta kritika procesuálního přístupu ve prospěch více behaviorálního, posun k méně konsensuálnímu pohledu na společnost, kritika masívního vyhodnocování dat; vliv fenomenologie, neomarxismu, strukturalismu, genderových studií  </a:t>
            </a:r>
            <a:r>
              <a:rPr lang="cs-CZ" sz="2400" dirty="0" err="1"/>
              <a:t>Steve</a:t>
            </a:r>
            <a:r>
              <a:rPr lang="cs-CZ" sz="2400" dirty="0"/>
              <a:t> </a:t>
            </a:r>
            <a:r>
              <a:rPr lang="cs-CZ" sz="2400" dirty="0" err="1"/>
              <a:t>Driscoll</a:t>
            </a:r>
            <a:r>
              <a:rPr lang="cs-CZ" sz="2400" dirty="0"/>
              <a:t> 1984 – volání po nové střed. </a:t>
            </a:r>
            <a:r>
              <a:rPr lang="cs-CZ" sz="2400" dirty="0" smtClean="0"/>
              <a:t>archeologii</a:t>
            </a:r>
            <a:r>
              <a:rPr lang="cs-CZ" sz="2400" dirty="0"/>
              <a:t>, třeba osvětlovat rituální chování nebo středověkou ideologii; většina střed. archeologů ovšem zůstala nedotčena </a:t>
            </a:r>
            <a:r>
              <a:rPr lang="cs-CZ" sz="2400" dirty="0" smtClean="0"/>
              <a:t>teorií. </a:t>
            </a:r>
            <a:r>
              <a:rPr lang="cs-CZ" sz="2400" dirty="0" smtClean="0"/>
              <a:t>1986: </a:t>
            </a:r>
            <a:r>
              <a:rPr lang="cs-CZ" sz="2400" dirty="0"/>
              <a:t>sezení </a:t>
            </a:r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medieval archeology? – </a:t>
            </a:r>
            <a:r>
              <a:rPr lang="cs-CZ" sz="2400" dirty="0" err="1"/>
              <a:t>Theoretical</a:t>
            </a:r>
            <a:r>
              <a:rPr lang="cs-CZ" sz="2400" dirty="0"/>
              <a:t> </a:t>
            </a:r>
            <a:r>
              <a:rPr lang="cs-CZ" sz="2400" dirty="0" err="1"/>
              <a:t>archaeology</a:t>
            </a:r>
            <a:r>
              <a:rPr lang="cs-CZ" sz="2400" dirty="0"/>
              <a:t> </a:t>
            </a:r>
            <a:r>
              <a:rPr lang="cs-CZ" sz="2400" dirty="0" err="1"/>
              <a:t>group</a:t>
            </a:r>
            <a:endParaRPr lang="cs-CZ" sz="2400" dirty="0"/>
          </a:p>
          <a:p>
            <a:r>
              <a:rPr lang="cs-CZ" sz="2400" dirty="0"/>
              <a:t>Nástup </a:t>
            </a:r>
            <a:r>
              <a:rPr lang="cs-CZ" sz="2400" dirty="0" err="1" smtClean="0"/>
              <a:t>postprocesuálních</a:t>
            </a:r>
            <a:r>
              <a:rPr lang="cs-CZ" sz="2400" dirty="0" smtClean="0"/>
              <a:t> </a:t>
            </a:r>
            <a:r>
              <a:rPr lang="cs-CZ" sz="2400" dirty="0"/>
              <a:t>teorií a </a:t>
            </a:r>
            <a:r>
              <a:rPr lang="cs-CZ" sz="2400" dirty="0" smtClean="0"/>
              <a:t>přístupů. Neomarxismus</a:t>
            </a:r>
            <a:r>
              <a:rPr lang="cs-CZ" sz="2400" dirty="0"/>
              <a:t>: </a:t>
            </a:r>
            <a:r>
              <a:rPr lang="cs-CZ" sz="2400" dirty="0" smtClean="0"/>
              <a:t>mocenský </a:t>
            </a:r>
            <a:r>
              <a:rPr lang="cs-CZ" sz="2400" dirty="0"/>
              <a:t>zápas v centru vysvětlování </a:t>
            </a:r>
            <a:r>
              <a:rPr lang="cs-CZ" sz="2400" dirty="0" smtClean="0"/>
              <a:t>společnosti.</a:t>
            </a:r>
          </a:p>
          <a:p>
            <a:r>
              <a:rPr lang="cs-CZ" sz="2400" dirty="0"/>
              <a:t>Vztah mezi historií a archeologií: nyní méně </a:t>
            </a:r>
            <a:r>
              <a:rPr lang="cs-CZ" sz="2400" dirty="0" smtClean="0"/>
              <a:t>soutěživý</a:t>
            </a:r>
          </a:p>
          <a:p>
            <a:r>
              <a:rPr lang="cs-CZ" sz="2400" dirty="0" smtClean="0"/>
              <a:t>Nové přístupy - </a:t>
            </a:r>
            <a:r>
              <a:rPr lang="cs-CZ" sz="2400" dirty="0"/>
              <a:t>kulturní </a:t>
            </a:r>
            <a:r>
              <a:rPr lang="cs-CZ" sz="2400" dirty="0" smtClean="0"/>
              <a:t>antropologie, archeologie genderu; identity  antropologické projevy různých skupin obyvatel (věk, pohlaví, sociální postavení; výzkum struktury výživy).</a:t>
            </a:r>
          </a:p>
          <a:p>
            <a:r>
              <a:rPr lang="cs-CZ" sz="2400" dirty="0" smtClean="0"/>
              <a:t>Vliv </a:t>
            </a:r>
            <a:r>
              <a:rPr lang="cs-CZ" sz="2400" dirty="0" err="1" smtClean="0"/>
              <a:t>Bourdieuovy</a:t>
            </a:r>
            <a:r>
              <a:rPr lang="cs-CZ" sz="2400" dirty="0" smtClean="0"/>
              <a:t> teorie „habitu“-sociálních praktik, chování.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729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Hinton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D. A. 1983: 25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medieval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archaeology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Sheffield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Driscoll, S.T. (1984) The new medieval archaeology: theory vs. history.</a:t>
            </a:r>
          </a:p>
          <a:p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Scottish Archaeological Review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3(2):pp. 104-109.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Gerrard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C. M. 2003:. Medieval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Archaeology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traditions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contemporary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. London: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Routledge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Majewski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T.–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Gaimster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D. (eds.) International Handbook of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Archaeology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New York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Gilchrist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R.,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Reynolds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, A.(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Reflections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50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medieval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archaeology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1957–2007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Oxbow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2009. Studie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Gilchrist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R.,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Medieval Archaeology and Theory: A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disciplinary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Leap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s.385-408;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Gardiner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M. -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Rippon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 S.,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of Medieval archaeology,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65-75.</a:t>
            </a:r>
            <a:endParaRPr lang="cs-CZ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Gilchrist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R. –ed</a:t>
            </a:r>
            <a:r>
              <a:rPr lang="cs-CZ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2016: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Medieval Archaeology 1-4, Routledge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2016.</a:t>
            </a:r>
          </a:p>
          <a:p>
            <a:r>
              <a:rPr lang="cs-CZ" sz="1900" dirty="0"/>
              <a:t>Jervis, B. 2014: Pottery and Social Life in Medieval England: </a:t>
            </a:r>
            <a:r>
              <a:rPr lang="cs-CZ" sz="1900" dirty="0" err="1"/>
              <a:t>Towards</a:t>
            </a:r>
            <a:r>
              <a:rPr lang="cs-CZ" sz="1900" dirty="0"/>
              <a:t> a </a:t>
            </a:r>
            <a:r>
              <a:rPr lang="cs-CZ" sz="1900" dirty="0" err="1"/>
              <a:t>Relational</a:t>
            </a:r>
            <a:r>
              <a:rPr lang="cs-CZ" sz="1900" dirty="0"/>
              <a:t> </a:t>
            </a:r>
            <a:r>
              <a:rPr lang="cs-CZ" sz="1900" dirty="0" err="1"/>
              <a:t>Approach</a:t>
            </a:r>
            <a:r>
              <a:rPr lang="cs-CZ" sz="1900" dirty="0"/>
              <a:t>. </a:t>
            </a:r>
            <a:r>
              <a:rPr lang="cs-CZ" sz="1900" dirty="0" err="1"/>
              <a:t>Oxbow</a:t>
            </a:r>
            <a:r>
              <a:rPr lang="cs-CZ" sz="1900" dirty="0" smtClean="0"/>
              <a:t>.</a:t>
            </a:r>
          </a:p>
          <a:p>
            <a:r>
              <a:rPr lang="cs-CZ" sz="1900" dirty="0" err="1"/>
              <a:t>Gilchrist</a:t>
            </a:r>
            <a:r>
              <a:rPr lang="cs-CZ" sz="1900" dirty="0"/>
              <a:t>, R. 2004: Archaeology and the Life </a:t>
            </a:r>
            <a:r>
              <a:rPr lang="cs-CZ" sz="1900" dirty="0" err="1"/>
              <a:t>Course</a:t>
            </a:r>
            <a:r>
              <a:rPr lang="cs-CZ" sz="1900" dirty="0"/>
              <a:t>: a Time and Place for Gender. In: L. </a:t>
            </a:r>
            <a:r>
              <a:rPr lang="cs-CZ" sz="1900" dirty="0" err="1"/>
              <a:t>Meskell</a:t>
            </a:r>
            <a:r>
              <a:rPr lang="cs-CZ" sz="1900" dirty="0"/>
              <a:t> and R.W. </a:t>
            </a:r>
            <a:r>
              <a:rPr lang="cs-CZ" sz="1900" dirty="0" err="1"/>
              <a:t>Preucel</a:t>
            </a:r>
            <a:r>
              <a:rPr lang="cs-CZ" sz="1900" dirty="0"/>
              <a:t> (eds), A </a:t>
            </a:r>
            <a:r>
              <a:rPr lang="cs-CZ" sz="1900" dirty="0" err="1"/>
              <a:t>Companion</a:t>
            </a:r>
            <a:r>
              <a:rPr lang="cs-CZ" sz="1900" dirty="0"/>
              <a:t> to Social Archaeology. Oxford: </a:t>
            </a:r>
            <a:r>
              <a:rPr lang="cs-CZ" sz="1900" dirty="0" err="1"/>
              <a:t>Blackwell</a:t>
            </a:r>
            <a:r>
              <a:rPr lang="cs-CZ" sz="1900" dirty="0"/>
              <a:t>, 142–160. </a:t>
            </a:r>
            <a:endParaRPr lang="cs-CZ" sz="1900" b="1" dirty="0"/>
          </a:p>
          <a:p>
            <a:endParaRPr lang="cs-CZ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900" dirty="0" smtClean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70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W. </a:t>
            </a:r>
            <a:r>
              <a:rPr lang="cs-CZ" sz="2400" dirty="0" err="1" smtClean="0"/>
              <a:t>Janssen</a:t>
            </a:r>
            <a:r>
              <a:rPr lang="cs-CZ" sz="2400" dirty="0" smtClean="0"/>
              <a:t> – sídlištní </a:t>
            </a:r>
            <a:r>
              <a:rPr lang="cs-CZ" sz="2400" dirty="0" smtClean="0"/>
              <a:t>archeologie; G</a:t>
            </a:r>
            <a:r>
              <a:rPr lang="cs-CZ" sz="2400" dirty="0" smtClean="0"/>
              <a:t>. </a:t>
            </a:r>
            <a:r>
              <a:rPr lang="cs-CZ" sz="2400" dirty="0" err="1" smtClean="0"/>
              <a:t>Fehring</a:t>
            </a:r>
            <a:r>
              <a:rPr lang="cs-CZ" sz="2400" dirty="0" smtClean="0"/>
              <a:t>  </a:t>
            </a:r>
            <a:r>
              <a:rPr lang="cs-CZ" sz="2400" dirty="0" smtClean="0"/>
              <a:t>archeologie měst </a:t>
            </a:r>
            <a:endParaRPr lang="cs-CZ" sz="2400" dirty="0" smtClean="0"/>
          </a:p>
          <a:p>
            <a:r>
              <a:rPr lang="cs-CZ" sz="2400" dirty="0" smtClean="0"/>
              <a:t>Silný vztah k historii</a:t>
            </a:r>
            <a:endParaRPr lang="cs-CZ" sz="2400" dirty="0" smtClean="0"/>
          </a:p>
          <a:p>
            <a:r>
              <a:rPr lang="cs-CZ" sz="2400" dirty="0" smtClean="0"/>
              <a:t>H. Steuer- projekt </a:t>
            </a:r>
            <a:r>
              <a:rPr lang="cs-CZ" sz="2400" dirty="0" err="1"/>
              <a:t>Germanische</a:t>
            </a:r>
            <a:r>
              <a:rPr lang="cs-CZ" sz="2400" dirty="0"/>
              <a:t> </a:t>
            </a:r>
            <a:r>
              <a:rPr lang="cs-CZ" sz="2400" i="1" dirty="0" err="1"/>
              <a:t>Altertumskunde</a:t>
            </a:r>
            <a:endParaRPr lang="cs-CZ" sz="2400" i="1" dirty="0"/>
          </a:p>
          <a:p>
            <a:r>
              <a:rPr lang="cs-CZ" sz="2400" dirty="0" smtClean="0"/>
              <a:t>Rozvoj od 60.let 20. stol.</a:t>
            </a:r>
          </a:p>
          <a:p>
            <a:r>
              <a:rPr lang="cs-CZ" sz="2400" dirty="0" smtClean="0"/>
              <a:t> Záchranná archeologie</a:t>
            </a:r>
          </a:p>
          <a:p>
            <a:r>
              <a:rPr lang="cs-CZ" sz="2400" dirty="0" smtClean="0"/>
              <a:t> Univerzity, Muzea, Ústavy památkové péče (</a:t>
            </a:r>
            <a:r>
              <a:rPr lang="cs-CZ" sz="2400" dirty="0" err="1" smtClean="0"/>
              <a:t>Denkmalamt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 Péče o památky je  v gesci jednotlivých spolkových zemích</a:t>
            </a:r>
          </a:p>
          <a:p>
            <a:r>
              <a:rPr lang="cs-CZ" sz="2400" dirty="0" smtClean="0"/>
              <a:t>Teoretický výzkum: H. Steuer, S., E. </a:t>
            </a:r>
            <a:r>
              <a:rPr lang="cs-CZ" sz="2400" dirty="0" err="1" smtClean="0"/>
              <a:t>Gringmuth-Dallmer</a:t>
            </a:r>
            <a:r>
              <a:rPr lang="cs-CZ" sz="2400" dirty="0" smtClean="0"/>
              <a:t>, S. </a:t>
            </a:r>
            <a:r>
              <a:rPr lang="cs-CZ" sz="2400" dirty="0" err="1" smtClean="0"/>
              <a:t>Brather</a:t>
            </a:r>
            <a:r>
              <a:rPr lang="cs-CZ" sz="2400" dirty="0" smtClean="0"/>
              <a:t>, </a:t>
            </a:r>
            <a:r>
              <a:rPr lang="cs-CZ" sz="2400" dirty="0" smtClean="0"/>
              <a:t>B., Scholkmann, U. Müller.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88632"/>
          </a:xfrm>
        </p:spPr>
        <p:txBody>
          <a:bodyPr>
            <a:normAutofit fontScale="25000" lnSpcReduction="20000"/>
          </a:bodyPr>
          <a:lstStyle/>
          <a:p>
            <a:endParaRPr lang="cs-CZ" sz="8600" dirty="0" smtClean="0"/>
          </a:p>
          <a:p>
            <a:r>
              <a:rPr lang="cs-CZ" sz="8600" dirty="0" smtClean="0"/>
              <a:t> </a:t>
            </a:r>
            <a:r>
              <a:rPr lang="cs-CZ" sz="9600" b="1" dirty="0" smtClean="0"/>
              <a:t>Výuka </a:t>
            </a:r>
            <a:r>
              <a:rPr lang="cs-CZ" sz="9600" b="1" dirty="0" smtClean="0"/>
              <a:t>středověké archeologie</a:t>
            </a:r>
          </a:p>
          <a:p>
            <a:r>
              <a:rPr lang="de-DE" sz="8000" dirty="0"/>
              <a:t> </a:t>
            </a:r>
            <a:r>
              <a:rPr lang="de-DE" sz="8000" dirty="0" smtClean="0"/>
              <a:t>Otto-Friedrich-Universität </a:t>
            </a:r>
            <a:r>
              <a:rPr lang="de-DE" sz="8000" dirty="0"/>
              <a:t>Bamberg</a:t>
            </a:r>
            <a:endParaRPr lang="de-DE" sz="8000" dirty="0"/>
          </a:p>
          <a:p>
            <a:endParaRPr lang="cs-CZ" sz="8000" dirty="0" smtClean="0"/>
          </a:p>
          <a:p>
            <a:r>
              <a:rPr lang="cs-CZ" sz="8000" dirty="0" smtClean="0"/>
              <a:t>Albert-</a:t>
            </a:r>
            <a:r>
              <a:rPr lang="cs-CZ" sz="8000" dirty="0" err="1" smtClean="0"/>
              <a:t>Ludwigs</a:t>
            </a:r>
            <a:r>
              <a:rPr lang="cs-CZ" sz="8000" dirty="0" smtClean="0"/>
              <a:t>-Universität </a:t>
            </a:r>
            <a:r>
              <a:rPr lang="cs-CZ" sz="8000" dirty="0"/>
              <a:t>Freiburg im Breisgau.</a:t>
            </a:r>
          </a:p>
          <a:p>
            <a:r>
              <a:rPr lang="cs-CZ" sz="8000" dirty="0" smtClean="0"/>
              <a:t>Vydavatel </a:t>
            </a:r>
            <a:r>
              <a:rPr lang="cs-CZ" sz="8000" dirty="0" smtClean="0"/>
              <a:t>Zeitschrift für Archäologie des Mittelalters od 1974</a:t>
            </a:r>
            <a:endParaRPr lang="de-DE" sz="8000" dirty="0"/>
          </a:p>
          <a:p>
            <a:endParaRPr lang="cs-CZ" sz="8000" dirty="0" smtClean="0">
              <a:hlinkClick r:id="rId2" tooltip="Martin-Luther-Universität Halle-Wittenberg"/>
            </a:endParaRPr>
          </a:p>
          <a:p>
            <a:r>
              <a:rPr lang="de-DE" sz="8000" dirty="0" smtClean="0"/>
              <a:t> </a:t>
            </a:r>
            <a:r>
              <a:rPr lang="de-DE" sz="8000" dirty="0"/>
              <a:t>Martin-Luther-Universität Halle-Wittenberg</a:t>
            </a:r>
            <a:endParaRPr lang="de-DE" sz="8000" dirty="0"/>
          </a:p>
          <a:p>
            <a:endParaRPr lang="cs-CZ" sz="8000" dirty="0" smtClean="0"/>
          </a:p>
          <a:p>
            <a:r>
              <a:rPr lang="de-DE" sz="8000" dirty="0"/>
              <a:t> </a:t>
            </a:r>
            <a:r>
              <a:rPr lang="de-DE" sz="8000" dirty="0"/>
              <a:t>Eberhard-Karls-Universität Tübingen</a:t>
            </a:r>
            <a:r>
              <a:rPr lang="de-DE" sz="8000" dirty="0"/>
              <a:t> </a:t>
            </a:r>
            <a:endParaRPr lang="cs-CZ" sz="8000" dirty="0" smtClean="0"/>
          </a:p>
          <a:p>
            <a:r>
              <a:rPr lang="de-DE" sz="8000" dirty="0"/>
              <a:t> </a:t>
            </a:r>
            <a:r>
              <a:rPr lang="de-DE" sz="8000" dirty="0"/>
              <a:t>Universität Trier </a:t>
            </a:r>
            <a:endParaRPr lang="cs-CZ" sz="8000" dirty="0" smtClean="0"/>
          </a:p>
          <a:p>
            <a:r>
              <a:rPr lang="cs-CZ" sz="8000" dirty="0" err="1" smtClean="0"/>
              <a:t>Christian</a:t>
            </a:r>
            <a:r>
              <a:rPr lang="cs-CZ" sz="8000" dirty="0" smtClean="0"/>
              <a:t>-</a:t>
            </a:r>
            <a:r>
              <a:rPr lang="cs-CZ" sz="8000" dirty="0" err="1" smtClean="0"/>
              <a:t>Albrechts</a:t>
            </a:r>
            <a:r>
              <a:rPr lang="cs-CZ" sz="8000" dirty="0" smtClean="0"/>
              <a:t>-</a:t>
            </a:r>
            <a:r>
              <a:rPr lang="cs-CZ" sz="8000" dirty="0" err="1" smtClean="0"/>
              <a:t>Universität</a:t>
            </a:r>
            <a:r>
              <a:rPr lang="cs-CZ" sz="8000" dirty="0" smtClean="0"/>
              <a:t> </a:t>
            </a:r>
            <a:r>
              <a:rPr lang="cs-CZ" sz="8000" dirty="0" err="1" smtClean="0"/>
              <a:t>zu</a:t>
            </a:r>
            <a:r>
              <a:rPr lang="cs-CZ" sz="8000" dirty="0" smtClean="0"/>
              <a:t> Kiel</a:t>
            </a:r>
          </a:p>
          <a:p>
            <a:endParaRPr lang="cs-CZ" sz="8000" dirty="0" smtClean="0"/>
          </a:p>
          <a:p>
            <a:r>
              <a:rPr lang="cs-CZ" sz="8000" dirty="0" err="1" smtClean="0"/>
              <a:t>Martin</a:t>
            </a:r>
            <a:r>
              <a:rPr lang="cs-CZ" sz="8000" dirty="0" smtClean="0"/>
              <a:t>-</a:t>
            </a:r>
            <a:r>
              <a:rPr lang="cs-CZ" sz="8000" dirty="0" err="1" smtClean="0"/>
              <a:t>Luther</a:t>
            </a:r>
            <a:r>
              <a:rPr lang="cs-CZ" sz="8000" dirty="0" smtClean="0"/>
              <a:t>-</a:t>
            </a:r>
            <a:r>
              <a:rPr lang="cs-CZ" sz="8000" dirty="0" err="1" smtClean="0"/>
              <a:t>Universität</a:t>
            </a:r>
            <a:r>
              <a:rPr lang="cs-CZ" sz="8000" dirty="0" smtClean="0"/>
              <a:t> </a:t>
            </a:r>
            <a:r>
              <a:rPr lang="cs-CZ" sz="8000" dirty="0" err="1"/>
              <a:t>Halle</a:t>
            </a:r>
            <a:r>
              <a:rPr lang="cs-CZ" sz="8000" dirty="0"/>
              <a:t>-</a:t>
            </a:r>
            <a:r>
              <a:rPr lang="cs-CZ" sz="8000" dirty="0" err="1"/>
              <a:t>Wittenberg</a:t>
            </a:r>
            <a:endParaRPr lang="de-DE" sz="8000" dirty="0" smtClean="0"/>
          </a:p>
          <a:p>
            <a:endParaRPr lang="cs-CZ" sz="8000" dirty="0" smtClean="0"/>
          </a:p>
          <a:p>
            <a:r>
              <a:rPr lang="cs-CZ" sz="8000" dirty="0" smtClean="0"/>
              <a:t>APP: </a:t>
            </a:r>
            <a:r>
              <a:rPr lang="cs-CZ" sz="8000" dirty="0" err="1" smtClean="0"/>
              <a:t>Landesamt</a:t>
            </a:r>
            <a:r>
              <a:rPr lang="cs-CZ" sz="8000" dirty="0" smtClean="0"/>
              <a:t> </a:t>
            </a:r>
            <a:r>
              <a:rPr lang="cs-CZ" sz="8000" dirty="0" err="1" smtClean="0"/>
              <a:t>für</a:t>
            </a:r>
            <a:r>
              <a:rPr lang="cs-CZ" sz="8000" dirty="0" smtClean="0"/>
              <a:t> </a:t>
            </a:r>
            <a:r>
              <a:rPr lang="cs-CZ" sz="8000" dirty="0" err="1" smtClean="0"/>
              <a:t>Denkmalpflege</a:t>
            </a:r>
            <a:r>
              <a:rPr lang="cs-CZ" sz="8000" dirty="0" smtClean="0"/>
              <a:t> ve spolkových zemích</a:t>
            </a:r>
          </a:p>
          <a:p>
            <a:r>
              <a:rPr lang="cs-CZ" sz="8000" dirty="0" smtClean="0"/>
              <a:t> </a:t>
            </a:r>
            <a:endParaRPr lang="cs-CZ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1068</Words>
  <Application>Microsoft Office PowerPoint</Application>
  <PresentationFormat>Předvádění na obrazovce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Archeologie mladšího středověku v Evropě</vt:lpstr>
      <vt:lpstr>Společné znaky vývoje archeologie mladšího středověku</vt:lpstr>
      <vt:lpstr>Syntetické práce</vt:lpstr>
      <vt:lpstr>Británie 1</vt:lpstr>
      <vt:lpstr>Británie 2</vt:lpstr>
      <vt:lpstr>Británie 3</vt:lpstr>
      <vt:lpstr>Výběr z literatury</vt:lpstr>
      <vt:lpstr>Německo</vt:lpstr>
      <vt:lpstr>Německo</vt:lpstr>
      <vt:lpstr>Výběr literatury</vt:lpstr>
      <vt:lpstr>Rakousko</vt:lpstr>
      <vt:lpstr>Francie</vt:lpstr>
      <vt:lpstr>Švédsko</vt:lpstr>
      <vt:lpstr>Norsko</vt:lpstr>
      <vt:lpstr>Polsko 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Archeologie mladšího středověku v Evropě</dc:title>
  <dc:creator>Doma</dc:creator>
  <cp:lastModifiedBy>Rudolf Procházka</cp:lastModifiedBy>
  <cp:revision>63</cp:revision>
  <dcterms:created xsi:type="dcterms:W3CDTF">2017-02-27T19:20:33Z</dcterms:created>
  <dcterms:modified xsi:type="dcterms:W3CDTF">2021-10-05T14:35:51Z</dcterms:modified>
</cp:coreProperties>
</file>