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76" r:id="rId5"/>
    <p:sldId id="259" r:id="rId6"/>
    <p:sldId id="263" r:id="rId7"/>
    <p:sldId id="260" r:id="rId8"/>
    <p:sldId id="284" r:id="rId9"/>
    <p:sldId id="262" r:id="rId10"/>
    <p:sldId id="261" r:id="rId11"/>
    <p:sldId id="265" r:id="rId12"/>
    <p:sldId id="266" r:id="rId13"/>
    <p:sldId id="279" r:id="rId14"/>
    <p:sldId id="280" r:id="rId15"/>
    <p:sldId id="281" r:id="rId16"/>
    <p:sldId id="277" r:id="rId17"/>
    <p:sldId id="286" r:id="rId18"/>
    <p:sldId id="295" r:id="rId19"/>
    <p:sldId id="285" r:id="rId20"/>
    <p:sldId id="264" r:id="rId21"/>
    <p:sldId id="267" r:id="rId22"/>
    <p:sldId id="296" r:id="rId23"/>
    <p:sldId id="297" r:id="rId24"/>
    <p:sldId id="282" r:id="rId25"/>
    <p:sldId id="273" r:id="rId26"/>
    <p:sldId id="287" r:id="rId27"/>
    <p:sldId id="288" r:id="rId28"/>
    <p:sldId id="268" r:id="rId29"/>
    <p:sldId id="271" r:id="rId30"/>
    <p:sldId id="278" r:id="rId31"/>
    <p:sldId id="274" r:id="rId32"/>
    <p:sldId id="290" r:id="rId33"/>
    <p:sldId id="289" r:id="rId34"/>
    <p:sldId id="291" r:id="rId35"/>
    <p:sldId id="292" r:id="rId36"/>
    <p:sldId id="293" r:id="rId37"/>
    <p:sldId id="269" r:id="rId38"/>
    <p:sldId id="294" r:id="rId39"/>
    <p:sldId id="272" r:id="rId40"/>
    <p:sldId id="275" r:id="rId41"/>
    <p:sldId id="283" r:id="rId4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F9BB-535E-45C7-A751-F6FAE33B18A1}" type="datetimeFigureOut">
              <a:rPr lang="cs-CZ" smtClean="0"/>
              <a:pPr/>
              <a:t>27.09.2021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4E6F9-1B02-4FAF-9970-50AC9E7A92D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F9BB-535E-45C7-A751-F6FAE33B18A1}" type="datetimeFigureOut">
              <a:rPr lang="cs-CZ" smtClean="0"/>
              <a:pPr/>
              <a:t>27.09.2021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4E6F9-1B02-4FAF-9970-50AC9E7A92D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F9BB-535E-45C7-A751-F6FAE33B18A1}" type="datetimeFigureOut">
              <a:rPr lang="cs-CZ" smtClean="0"/>
              <a:pPr/>
              <a:t>27.09.2021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4E6F9-1B02-4FAF-9970-50AC9E7A92D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F9BB-535E-45C7-A751-F6FAE33B18A1}" type="datetimeFigureOut">
              <a:rPr lang="cs-CZ" smtClean="0"/>
              <a:pPr/>
              <a:t>27.09.2021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4E6F9-1B02-4FAF-9970-50AC9E7A92D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F9BB-535E-45C7-A751-F6FAE33B18A1}" type="datetimeFigureOut">
              <a:rPr lang="cs-CZ" smtClean="0"/>
              <a:pPr/>
              <a:t>27.09.2021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4E6F9-1B02-4FAF-9970-50AC9E7A92D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F9BB-535E-45C7-A751-F6FAE33B18A1}" type="datetimeFigureOut">
              <a:rPr lang="cs-CZ" smtClean="0"/>
              <a:pPr/>
              <a:t>27.09.2021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4E6F9-1B02-4FAF-9970-50AC9E7A92D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F9BB-535E-45C7-A751-F6FAE33B18A1}" type="datetimeFigureOut">
              <a:rPr lang="cs-CZ" smtClean="0"/>
              <a:pPr/>
              <a:t>27.09.2021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4E6F9-1B02-4FAF-9970-50AC9E7A92D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F9BB-535E-45C7-A751-F6FAE33B18A1}" type="datetimeFigureOut">
              <a:rPr lang="cs-CZ" smtClean="0"/>
              <a:pPr/>
              <a:t>27.09.2021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4E6F9-1B02-4FAF-9970-50AC9E7A92D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F9BB-535E-45C7-A751-F6FAE33B18A1}" type="datetimeFigureOut">
              <a:rPr lang="cs-CZ" smtClean="0"/>
              <a:pPr/>
              <a:t>27.09.2021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4E6F9-1B02-4FAF-9970-50AC9E7A92D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F9BB-535E-45C7-A751-F6FAE33B18A1}" type="datetimeFigureOut">
              <a:rPr lang="cs-CZ" smtClean="0"/>
              <a:pPr/>
              <a:t>27.09.2021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4E6F9-1B02-4FAF-9970-50AC9E7A92D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0FF9BB-535E-45C7-A751-F6FAE33B18A1}" type="datetimeFigureOut">
              <a:rPr lang="cs-CZ" smtClean="0"/>
              <a:pPr/>
              <a:t>27.09.2021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24E6F9-1B02-4FAF-9970-50AC9E7A92D0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0FF9BB-535E-45C7-A751-F6FAE33B18A1}" type="datetimeFigureOut">
              <a:rPr lang="cs-CZ" smtClean="0"/>
              <a:pPr/>
              <a:t>27.09.2021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24E6F9-1B02-4FAF-9970-50AC9E7A92D0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55576" y="764704"/>
            <a:ext cx="7772400" cy="1470025"/>
          </a:xfrm>
        </p:spPr>
        <p:txBody>
          <a:bodyPr/>
          <a:lstStyle/>
          <a:p>
            <a:r>
              <a:rPr lang="cs-CZ" dirty="0" smtClean="0"/>
              <a:t>Obraz středověké Evropy</a:t>
            </a:r>
            <a:br>
              <a:rPr lang="cs-CZ" dirty="0" smtClean="0"/>
            </a:br>
            <a:r>
              <a:rPr lang="cs-CZ" dirty="0"/>
              <a:t> </a:t>
            </a:r>
            <a:r>
              <a:rPr lang="cs-CZ" dirty="0" smtClean="0"/>
              <a:t>500 -1500</a:t>
            </a:r>
            <a:endParaRPr lang="cs-CZ" dirty="0"/>
          </a:p>
        </p:txBody>
      </p:sp>
      <p:pic>
        <p:nvPicPr>
          <p:cNvPr id="4" name="Obrázek 3" descr="Jean Froissart and Espaing de Lyon on their way 1450-6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2276872"/>
            <a:ext cx="4824536" cy="413278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Byzanc  690</a:t>
            </a:r>
            <a:endParaRPr lang="cs-CZ" dirty="0"/>
          </a:p>
        </p:txBody>
      </p:sp>
      <p:pic>
        <p:nvPicPr>
          <p:cNvPr id="4" name="Zástupný symbol pro obsah 3" descr="ByzantineEmpireMap-690'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2348880"/>
            <a:ext cx="7600476" cy="330191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Vývoj franské říše do r. 814</a:t>
            </a:r>
            <a:endParaRPr lang="cs-CZ" dirty="0"/>
          </a:p>
        </p:txBody>
      </p:sp>
      <p:pic>
        <p:nvPicPr>
          <p:cNvPr id="4" name="Zástupný symbol pro obsah 3" descr="Frankish_Empire_481_to_814-fr.sv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22250" y="1340768"/>
            <a:ext cx="7594166" cy="538414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Vikingské</a:t>
            </a:r>
            <a:r>
              <a:rPr lang="cs-CZ" dirty="0" smtClean="0"/>
              <a:t> výpravy 793-1000</a:t>
            </a:r>
            <a:endParaRPr lang="cs-CZ" dirty="0"/>
          </a:p>
        </p:txBody>
      </p:sp>
      <p:pic>
        <p:nvPicPr>
          <p:cNvPr id="4" name="Obrázek 3" descr="Vikings-Voyage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684374"/>
            <a:ext cx="7560840" cy="51736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Raně středověká společnost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268760"/>
            <a:ext cx="8229600" cy="5112568"/>
          </a:xfrm>
        </p:spPr>
        <p:txBody>
          <a:bodyPr>
            <a:normAutofit fontScale="85000" lnSpcReduction="20000"/>
          </a:bodyPr>
          <a:lstStyle/>
          <a:p>
            <a:r>
              <a:rPr lang="cs-CZ" sz="2800" dirty="0" smtClean="0"/>
              <a:t>Území německé říše – vznik tzv. </a:t>
            </a:r>
            <a:r>
              <a:rPr lang="cs-CZ" sz="2800" dirty="0" err="1" smtClean="0"/>
              <a:t>Grundherrschaft</a:t>
            </a:r>
            <a:r>
              <a:rPr lang="cs-CZ" sz="2800" dirty="0" smtClean="0"/>
              <a:t>,  pozemkoví vlastníci žijí z početné vrstvy rolníků v různých stupních a podobách závislosti. Režijní velkostatek obdělávaná čeledí  doprovází vesnice tvořené usedlostmi závislých  rolníků s propůjčenou půdou, povinných dávkami a robotou. Pomalý rozvoj zemědělských technologií, otázka nástupu pluhu</a:t>
            </a:r>
          </a:p>
          <a:p>
            <a:r>
              <a:rPr lang="cs-CZ" sz="2800" dirty="0" smtClean="0"/>
              <a:t>Aristokracie se vyznačuje značnými rozdíly v rozsahu držby, která má rozptýlený charakter. Služba panovníkovi zajišťuje sociální vzestup. Sociální mobilita.  Rané formy vazality (plné prosazování  vazality od 11, stol.).Vojenský ráz šlechty, zrod těžce vyzbrojeného jezdce, pozdějšího rytíře</a:t>
            </a:r>
          </a:p>
          <a:p>
            <a:r>
              <a:rPr lang="cs-CZ" sz="2800" dirty="0" smtClean="0"/>
              <a:t>Středoevropská specifika 11. a 12. stol. Monarchie strukturované soustavou </a:t>
            </a:r>
            <a:r>
              <a:rPr lang="cs-CZ" sz="2800" dirty="0" err="1" smtClean="0"/>
              <a:t>zeměpanských</a:t>
            </a:r>
            <a:r>
              <a:rPr lang="cs-CZ" sz="2800" dirty="0" smtClean="0"/>
              <a:t>  hradů- místo přerozdělování důchodů od poddaného venkovského obyvatelstva. Pomalý rozvoj soukromého vlastnictví aristokracie</a:t>
            </a:r>
            <a:endParaRPr lang="cs-CZ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Rozvoj center nezemědělské výroby a směny 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Oživení dálkového obchodu ve 7.-8. stol.</a:t>
            </a:r>
          </a:p>
          <a:p>
            <a:r>
              <a:rPr lang="cs-CZ" sz="2400" dirty="0" smtClean="0"/>
              <a:t>Sídliště vybavená trhem – v rukou různých vrchností, ale udělení trhu je panovnický regál  (obdobně i ražba mince, kterou ovšem panovník propůjčuje</a:t>
            </a:r>
          </a:p>
          <a:p>
            <a:r>
              <a:rPr lang="cs-CZ" sz="2400" dirty="0" smtClean="0"/>
              <a:t>Stavba hradů do 10. století v rukou panovníka (vliv normanských a maďarských vpádů, expanze proti Polabským Slovanům)</a:t>
            </a:r>
          </a:p>
          <a:p>
            <a:r>
              <a:rPr lang="cs-CZ" sz="2400" dirty="0" smtClean="0"/>
              <a:t>10./11. století- Francie, Německo– soukromá opevněná sídla, v Anglii po 1066, zlatá doba výstavby šlechtických hradů 1150- 1300</a:t>
            </a:r>
          </a:p>
          <a:p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Církev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53136"/>
          </a:xfrm>
        </p:spPr>
        <p:txBody>
          <a:bodyPr>
            <a:normAutofit fontScale="70000" lnSpcReduction="20000"/>
          </a:bodyPr>
          <a:lstStyle/>
          <a:p>
            <a:r>
              <a:rPr lang="cs-CZ" sz="2800" dirty="0" smtClean="0"/>
              <a:t>Apoštolská fáze, šíření v římské říši; církevní otcové; pronásledování – tolerance – nadvláda; milánský edikt  313- tolerance. Kanonizace Nového zákona</a:t>
            </a:r>
          </a:p>
          <a:p>
            <a:r>
              <a:rPr lang="cs-CZ" sz="2800" dirty="0" smtClean="0"/>
              <a:t>Křesťanství jako státní náboženství již v pozdní antice (císař </a:t>
            </a:r>
            <a:r>
              <a:rPr lang="cs-CZ" sz="2800" dirty="0" err="1" smtClean="0"/>
              <a:t>Theodosius</a:t>
            </a:r>
            <a:r>
              <a:rPr lang="cs-CZ" sz="2800" dirty="0" smtClean="0"/>
              <a:t>, edikty ze závěru 4. století)</a:t>
            </a:r>
          </a:p>
          <a:p>
            <a:r>
              <a:rPr lang="cs-CZ" sz="2800" dirty="0" smtClean="0"/>
              <a:t>Koncily v Miláně a Chalcedonu(4. stol.), vítězství učení o dvojjediné podstatě Boha, vznik katolické církve jako instituce. Zdroje – Nový Zákon, díla církevních otců, usnesení koncilů</a:t>
            </a:r>
          </a:p>
          <a:p>
            <a:r>
              <a:rPr lang="cs-CZ" sz="2800" dirty="0" smtClean="0"/>
              <a:t>Utvoření hierarchické struktury církve (papež- biskup- farář), pevné spojení s vládnoucí vrstvou společnosti, která církev vybavuje majetky</a:t>
            </a:r>
          </a:p>
          <a:p>
            <a:r>
              <a:rPr lang="cs-CZ" sz="2800" dirty="0" smtClean="0"/>
              <a:t>Fenomén mnišství; Benedikt z </a:t>
            </a:r>
            <a:r>
              <a:rPr lang="cs-CZ" sz="2800" dirty="0" err="1" smtClean="0"/>
              <a:t>Nursie</a:t>
            </a:r>
            <a:r>
              <a:rPr lang="cs-CZ" sz="2800" dirty="0" smtClean="0"/>
              <a:t>; rozvoj zásluhou elit</a:t>
            </a:r>
          </a:p>
          <a:p>
            <a:r>
              <a:rPr lang="cs-CZ" sz="2800" dirty="0" smtClean="0"/>
              <a:t>Církev jako nositel vzdělanosti (nositel gramotnosti uchování antického dědictví)</a:t>
            </a:r>
          </a:p>
          <a:p>
            <a:r>
              <a:rPr lang="cs-CZ" sz="2800" dirty="0" smtClean="0"/>
              <a:t>Schisma 1054 (počátky v pol. 9. stol.) – oddělení západní a východní církve.</a:t>
            </a:r>
          </a:p>
          <a:p>
            <a:r>
              <a:rPr lang="cs-CZ" sz="2800" dirty="0" smtClean="0"/>
              <a:t>Expanze křesťanství christianizace „pohanských“ etnik do 11. stol. v Pobaltí do 13. stol. Křížové výpravy</a:t>
            </a:r>
          </a:p>
          <a:p>
            <a:r>
              <a:rPr lang="cs-CZ" sz="2800" smtClean="0"/>
              <a:t>Hereze </a:t>
            </a:r>
            <a:endParaRPr lang="cs-CZ" sz="2800" dirty="0" smtClean="0"/>
          </a:p>
          <a:p>
            <a:endParaRPr lang="cs-CZ" sz="2800" dirty="0" smtClean="0"/>
          </a:p>
          <a:p>
            <a:endParaRPr lang="cs-CZ" sz="2800" dirty="0" smtClean="0"/>
          </a:p>
          <a:p>
            <a:endParaRPr lang="cs-CZ" sz="2800" dirty="0" smtClean="0"/>
          </a:p>
          <a:p>
            <a:endParaRPr lang="cs-CZ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764704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Evropa 1000 - 1250</a:t>
            </a:r>
            <a:endParaRPr lang="cs-CZ" sz="36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 fontScale="77500" lnSpcReduction="20000"/>
          </a:bodyPr>
          <a:lstStyle/>
          <a:p>
            <a:r>
              <a:rPr lang="cs-CZ" sz="3000" dirty="0" smtClean="0"/>
              <a:t>1.Říše v období sálské dynastie; boj o investituru</a:t>
            </a:r>
          </a:p>
          <a:p>
            <a:r>
              <a:rPr lang="cs-CZ" sz="3000" dirty="0" smtClean="0"/>
              <a:t>2. Vzestup Anglie a Franciem – centralizované monarchie Kapetovců a </a:t>
            </a:r>
            <a:r>
              <a:rPr lang="cs-CZ" sz="3000" dirty="0" err="1" smtClean="0"/>
              <a:t>Plantagenetů</a:t>
            </a:r>
            <a:endParaRPr lang="cs-CZ" sz="3000" dirty="0" smtClean="0"/>
          </a:p>
          <a:p>
            <a:r>
              <a:rPr lang="cs-CZ" sz="3000" dirty="0" smtClean="0"/>
              <a:t>3. </a:t>
            </a:r>
            <a:r>
              <a:rPr lang="cs-CZ" sz="3000" dirty="0" err="1" smtClean="0"/>
              <a:t>Reconquista</a:t>
            </a:r>
            <a:r>
              <a:rPr lang="cs-CZ" sz="3000" dirty="0" smtClean="0"/>
              <a:t> ve Španělsku a stabilizace tamních monarchií</a:t>
            </a:r>
          </a:p>
          <a:p>
            <a:r>
              <a:rPr lang="cs-CZ" sz="3000" dirty="0" smtClean="0"/>
              <a:t>4. Stabilizace středo-a </a:t>
            </a:r>
            <a:r>
              <a:rPr lang="cs-CZ" sz="3000" dirty="0" err="1" smtClean="0"/>
              <a:t>sevroevropských</a:t>
            </a:r>
            <a:r>
              <a:rPr lang="cs-CZ" sz="3000" dirty="0" smtClean="0"/>
              <a:t> monarchií</a:t>
            </a:r>
          </a:p>
          <a:p>
            <a:r>
              <a:rPr lang="cs-CZ" sz="3000" dirty="0" smtClean="0"/>
              <a:t>5. Zánik muslimské nadvlády nad </a:t>
            </a:r>
            <a:r>
              <a:rPr lang="cs-CZ" sz="3000" dirty="0" err="1" smtClean="0"/>
              <a:t>Sicilií</a:t>
            </a:r>
            <a:r>
              <a:rPr lang="cs-CZ" sz="3000" dirty="0" smtClean="0"/>
              <a:t>; rozdělení Itálie: Sicilské království, papežský stát, republiky a signorie na severu; Benátky</a:t>
            </a:r>
          </a:p>
          <a:p>
            <a:r>
              <a:rPr lang="cs-CZ" sz="3000" dirty="0" smtClean="0"/>
              <a:t>6. Rozmach a úpadek Byzance (1204 – 1261) dočasná latinizace zbytku impéria</a:t>
            </a:r>
          </a:p>
          <a:p>
            <a:r>
              <a:rPr lang="cs-CZ" sz="3000" dirty="0" smtClean="0"/>
              <a:t>6. Rozpad Polska na knížectví; rozvoj státu německých rytířů</a:t>
            </a:r>
          </a:p>
          <a:p>
            <a:r>
              <a:rPr lang="cs-CZ" sz="3000" dirty="0" smtClean="0"/>
              <a:t>7.Rozmach Uher za vlády </a:t>
            </a:r>
            <a:r>
              <a:rPr lang="cs-CZ" sz="3000" dirty="0" err="1" smtClean="0"/>
              <a:t>Arpádovců</a:t>
            </a:r>
            <a:r>
              <a:rPr lang="cs-CZ" sz="3000" dirty="0" smtClean="0"/>
              <a:t> (připojení Chorvatska, postup k moři)</a:t>
            </a:r>
          </a:p>
          <a:p>
            <a:r>
              <a:rPr lang="cs-CZ" sz="3000" dirty="0" smtClean="0"/>
              <a:t>8. Mongolský vpád, podmanění ruských knížectví (Zlatá Horda), vznik Moskevského knížectví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Autofit/>
          </a:bodyPr>
          <a:lstStyle/>
          <a:p>
            <a:r>
              <a:rPr lang="cs-CZ" sz="3200" b="1" dirty="0" smtClean="0"/>
              <a:t>Evropa kolem 1000</a:t>
            </a:r>
            <a:endParaRPr lang="cs-CZ" sz="3200" b="1" dirty="0"/>
          </a:p>
        </p:txBody>
      </p:sp>
      <p:pic>
        <p:nvPicPr>
          <p:cNvPr id="4" name="Obrázek 3" descr="Europe 1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43608" y="848186"/>
            <a:ext cx="7377984" cy="60098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>
            <a:normAutofit/>
          </a:bodyPr>
          <a:lstStyle/>
          <a:p>
            <a:r>
              <a:rPr lang="cs-CZ" sz="3200" dirty="0" err="1" smtClean="0"/>
              <a:t>Ottonská</a:t>
            </a:r>
            <a:r>
              <a:rPr lang="cs-CZ" sz="3200" dirty="0" smtClean="0"/>
              <a:t> říše kolem 1000</a:t>
            </a:r>
            <a:endParaRPr lang="cs-CZ" sz="32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124744"/>
            <a:ext cx="7077673" cy="5550168"/>
          </a:xfrm>
        </p:spPr>
      </p:pic>
    </p:spTree>
    <p:extLst>
      <p:ext uri="{BB962C8B-B14F-4D97-AF65-F5344CB8AC3E}">
        <p14:creationId xmlns:p14="http://schemas.microsoft.com/office/powerpoint/2010/main" val="196488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Evropa 1100</a:t>
            </a:r>
            <a:endParaRPr lang="cs-CZ" dirty="0"/>
          </a:p>
        </p:txBody>
      </p:sp>
      <p:pic>
        <p:nvPicPr>
          <p:cNvPr id="4" name="Obrázek 3" descr="Europe 11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1196752"/>
            <a:ext cx="6729913" cy="54819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Pojem středověk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dirty="0" smtClean="0"/>
              <a:t>Vyčlenění středověku je záležitostí renezance</a:t>
            </a:r>
          </a:p>
          <a:p>
            <a:r>
              <a:rPr lang="cs-CZ" sz="2400" dirty="0" smtClean="0"/>
              <a:t>Petrarca-1341, 1359: </a:t>
            </a:r>
            <a:r>
              <a:rPr lang="cs-CZ" sz="2400" dirty="0" err="1" smtClean="0"/>
              <a:t>tenebrae</a:t>
            </a:r>
            <a:r>
              <a:rPr lang="cs-CZ" sz="2400" dirty="0" smtClean="0"/>
              <a:t> </a:t>
            </a:r>
            <a:r>
              <a:rPr lang="cs-CZ" sz="2400" dirty="0"/>
              <a:t>mezi novým a  starým věkem (</a:t>
            </a:r>
            <a:r>
              <a:rPr lang="cs-CZ" sz="2400" dirty="0" err="1"/>
              <a:t>aetas</a:t>
            </a:r>
            <a:r>
              <a:rPr lang="cs-CZ" sz="2400" dirty="0"/>
              <a:t>), </a:t>
            </a:r>
            <a:r>
              <a:rPr lang="cs-CZ" sz="2400" dirty="0" smtClean="0"/>
              <a:t>1373 –  medium </a:t>
            </a:r>
            <a:r>
              <a:rPr lang="cs-CZ" sz="2400" dirty="0" err="1"/>
              <a:t>tempum</a:t>
            </a:r>
            <a:r>
              <a:rPr lang="cs-CZ" sz="2400" dirty="0" smtClean="0"/>
              <a:t>;</a:t>
            </a:r>
          </a:p>
          <a:p>
            <a:r>
              <a:rPr lang="cs-CZ" sz="2400" dirty="0" smtClean="0"/>
              <a:t> </a:t>
            </a:r>
            <a:r>
              <a:rPr lang="cs-CZ" sz="2400" dirty="0" err="1" smtClean="0"/>
              <a:t>Leonardo</a:t>
            </a:r>
            <a:r>
              <a:rPr lang="cs-CZ" sz="2400" dirty="0" smtClean="0"/>
              <a:t> </a:t>
            </a:r>
            <a:r>
              <a:rPr lang="cs-CZ" sz="2400" dirty="0" err="1" smtClean="0"/>
              <a:t>Bruni</a:t>
            </a:r>
            <a:r>
              <a:rPr lang="cs-CZ" sz="2400" dirty="0" smtClean="0"/>
              <a:t> -  1442: 3 epochy</a:t>
            </a:r>
          </a:p>
          <a:p>
            <a:r>
              <a:rPr lang="cs-CZ" sz="2400" dirty="0" err="1"/>
              <a:t>Christoph</a:t>
            </a:r>
            <a:r>
              <a:rPr lang="cs-CZ" sz="2400" dirty="0"/>
              <a:t> </a:t>
            </a:r>
            <a:r>
              <a:rPr lang="cs-CZ" sz="2400" dirty="0" err="1"/>
              <a:t>Cellarius</a:t>
            </a:r>
            <a:r>
              <a:rPr lang="cs-CZ" sz="2400" dirty="0"/>
              <a:t> (1634-1707)- univerzální učenec, </a:t>
            </a:r>
            <a:r>
              <a:rPr lang="cs-CZ" sz="2400" dirty="0" smtClean="0"/>
              <a:t>profesor </a:t>
            </a:r>
            <a:r>
              <a:rPr lang="cs-CZ" sz="2400" dirty="0"/>
              <a:t>v Halle, 1688 spis </a:t>
            </a:r>
            <a:r>
              <a:rPr lang="cs-CZ" sz="2400" dirty="0" err="1"/>
              <a:t>Historia</a:t>
            </a:r>
            <a:r>
              <a:rPr lang="cs-CZ" sz="2400" dirty="0"/>
              <a:t> tripartita, rozdělil dějiny na 3 epochy, mezi nimi i „</a:t>
            </a:r>
            <a:r>
              <a:rPr lang="cs-CZ" sz="2400" dirty="0" err="1"/>
              <a:t>historia</a:t>
            </a:r>
            <a:r>
              <a:rPr lang="cs-CZ" sz="2400" dirty="0"/>
              <a:t> </a:t>
            </a:r>
            <a:r>
              <a:rPr lang="cs-CZ" sz="2400" dirty="0" smtClean="0"/>
              <a:t>medii </a:t>
            </a:r>
            <a:r>
              <a:rPr lang="cs-CZ" sz="2400" dirty="0" err="1" smtClean="0"/>
              <a:t>aevi</a:t>
            </a:r>
            <a:r>
              <a:rPr lang="cs-CZ" sz="2400" dirty="0" smtClean="0"/>
              <a:t>“</a:t>
            </a:r>
          </a:p>
          <a:p>
            <a:r>
              <a:rPr lang="cs-CZ" sz="2400" dirty="0" smtClean="0"/>
              <a:t>Kolem roku 1830 se objevil pojem „novověk“</a:t>
            </a:r>
            <a:endParaRPr lang="cs-CZ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Byzanc 1180</a:t>
            </a:r>
            <a:endParaRPr lang="cs-CZ" dirty="0"/>
          </a:p>
        </p:txBody>
      </p:sp>
      <p:pic>
        <p:nvPicPr>
          <p:cNvPr id="4" name="Obrázek 3" descr="Byzanc_okolo_118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16043"/>
            <a:ext cx="9144000" cy="42259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0"/>
            <a:ext cx="8435280" cy="1143000"/>
          </a:xfrm>
        </p:spPr>
        <p:txBody>
          <a:bodyPr>
            <a:normAutofit fontScale="90000"/>
          </a:bodyPr>
          <a:lstStyle/>
          <a:p>
            <a:r>
              <a:rPr lang="cs-CZ" sz="4000" b="1" dirty="0" smtClean="0"/>
              <a:t>Vznik Piastovského státu  ve 2.pol. 10. stol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4" name="Zástupný symbol pro obsah 3" descr="800px-Grody_w_okresie_Mieszka_I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63689" y="996480"/>
            <a:ext cx="5976664" cy="571518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Křížové výpravy</a:t>
            </a:r>
            <a:endParaRPr lang="cs-CZ" sz="3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24744"/>
            <a:ext cx="8116567" cy="5119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9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43808" y="120189"/>
            <a:ext cx="4762872" cy="114300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Křižácké státy v Palestině</a:t>
            </a:r>
            <a:endParaRPr lang="cs-CZ" sz="3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2682986" cy="658336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3368154"/>
            <a:ext cx="6329879" cy="333184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2774546" y="2276872"/>
            <a:ext cx="61831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 smtClean="0"/>
              <a:t>Křižácké státy na území Byzantské říše po r. 1204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76325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Proměny společnosti </a:t>
            </a:r>
            <a:br>
              <a:rPr lang="cs-CZ" dirty="0" smtClean="0"/>
            </a:br>
            <a:r>
              <a:rPr lang="cs-CZ" dirty="0" smtClean="0"/>
              <a:t>1100-1300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Rozmach pozemkové šlechty</a:t>
            </a:r>
          </a:p>
          <a:p>
            <a:r>
              <a:rPr lang="cs-CZ" dirty="0" smtClean="0"/>
              <a:t>Snahy o utvoření rané státní správy v Anglii a Francii</a:t>
            </a:r>
          </a:p>
          <a:p>
            <a:r>
              <a:rPr lang="cs-CZ" dirty="0" smtClean="0"/>
              <a:t>Přechod na peněžní rentu, homogenizace závislého rolnictva</a:t>
            </a:r>
          </a:p>
          <a:p>
            <a:r>
              <a:rPr lang="cs-CZ" dirty="0" smtClean="0"/>
              <a:t>Vznik měst, komunální hnutí</a:t>
            </a:r>
          </a:p>
          <a:p>
            <a:r>
              <a:rPr lang="cs-CZ" dirty="0" smtClean="0"/>
              <a:t>Osídlovací procesy ve středovýchodní Evropě; těžba stříbra</a:t>
            </a:r>
          </a:p>
          <a:p>
            <a:r>
              <a:rPr lang="cs-CZ" dirty="0" smtClean="0"/>
              <a:t>Rozvoj peněžní směny- nové mince - groše</a:t>
            </a:r>
          </a:p>
          <a:p>
            <a:r>
              <a:rPr lang="cs-CZ" dirty="0" smtClean="0"/>
              <a:t>Lokace měst z iniciativy zeměpánů severozápadní Evropy</a:t>
            </a:r>
          </a:p>
          <a:p>
            <a:r>
              <a:rPr lang="cs-CZ" dirty="0" smtClean="0"/>
              <a:t>Rozvoj obchodu ve Středomoří a podél pobřeží</a:t>
            </a:r>
          </a:p>
          <a:p>
            <a:r>
              <a:rPr lang="cs-CZ" dirty="0" smtClean="0"/>
              <a:t>Počátky univerzit na sklonku 12. stol. ( Bologna, Paříž) </a:t>
            </a:r>
          </a:p>
          <a:p>
            <a:r>
              <a:rPr lang="cs-CZ" dirty="0" smtClean="0"/>
              <a:t>Vrchol moci papežství; nové církevní řády gotická katedrála</a:t>
            </a: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Evropa 1190</a:t>
            </a:r>
            <a:endParaRPr lang="cs-CZ" sz="3600" b="1" dirty="0"/>
          </a:p>
        </p:txBody>
      </p:sp>
      <p:pic>
        <p:nvPicPr>
          <p:cNvPr id="4" name="Obrázek 3" descr="Europe_mediterranean_11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757513"/>
            <a:ext cx="7728407" cy="61004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/>
          <a:lstStyle/>
          <a:p>
            <a:r>
              <a:rPr lang="cs-CZ" dirty="0" smtClean="0"/>
              <a:t>Francie v pol. 12. století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331640"/>
            <a:ext cx="4561974" cy="5440155"/>
          </a:xfrm>
        </p:spPr>
      </p:pic>
    </p:spTree>
    <p:extLst>
      <p:ext uri="{BB962C8B-B14F-4D97-AF65-F5344CB8AC3E}">
        <p14:creationId xmlns:p14="http://schemas.microsoft.com/office/powerpoint/2010/main" val="2990309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Sjednocování Francie za krále Filipa Augusta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052736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596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b="1" dirty="0" smtClean="0"/>
              <a:t>Polsko za </a:t>
            </a:r>
            <a:r>
              <a:rPr lang="cs-CZ" sz="3600" b="1" dirty="0" err="1" smtClean="0"/>
              <a:t>Boleslawa</a:t>
            </a:r>
            <a:r>
              <a:rPr lang="cs-CZ" sz="3600" b="1" dirty="0" smtClean="0"/>
              <a:t> Křivoústého</a:t>
            </a:r>
            <a:br>
              <a:rPr lang="cs-CZ" sz="3600" b="1" dirty="0" smtClean="0"/>
            </a:br>
            <a:r>
              <a:rPr lang="cs-CZ" sz="3600" b="1" dirty="0" smtClean="0"/>
              <a:t>1102 - 1138</a:t>
            </a:r>
            <a:endParaRPr lang="cs-CZ" sz="3600" b="1" dirty="0"/>
          </a:p>
        </p:txBody>
      </p:sp>
      <p:pic>
        <p:nvPicPr>
          <p:cNvPr id="4" name="Obrázek 3" descr="Polska_1102_-_1138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1268760"/>
            <a:ext cx="5688632" cy="53966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980728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Uhry</a:t>
            </a:r>
            <a:endParaRPr lang="cs-CZ" sz="3600" b="1" dirty="0"/>
          </a:p>
        </p:txBody>
      </p:sp>
      <p:pic>
        <p:nvPicPr>
          <p:cNvPr id="4" name="Obrázek 3" descr="Hungary_109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836712"/>
            <a:ext cx="8131000" cy="56307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1143000"/>
          </a:xfrm>
        </p:spPr>
        <p:txBody>
          <a:bodyPr/>
          <a:lstStyle/>
          <a:p>
            <a:r>
              <a:rPr lang="cs-CZ" dirty="0" smtClean="0"/>
              <a:t>Periodizace středověku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052736"/>
            <a:ext cx="8229600" cy="5328592"/>
          </a:xfrm>
        </p:spPr>
        <p:txBody>
          <a:bodyPr>
            <a:normAutofit lnSpcReduction="10000"/>
          </a:bodyPr>
          <a:lstStyle/>
          <a:p>
            <a:r>
              <a:rPr lang="cs-CZ" sz="2400" dirty="0" smtClean="0"/>
              <a:t>Periodizace není jednotná, protože se Evropa vyvíjela nerovnoměrně</a:t>
            </a:r>
            <a:r>
              <a:rPr lang="cs-CZ" dirty="0" smtClean="0"/>
              <a:t>.</a:t>
            </a:r>
          </a:p>
          <a:p>
            <a:r>
              <a:rPr lang="cs-CZ" sz="2400" dirty="0" smtClean="0"/>
              <a:t>České země: raný (500-1200), vrcholný (1200-1400), pozdní (1400-1500)</a:t>
            </a:r>
          </a:p>
          <a:p>
            <a:r>
              <a:rPr lang="cs-CZ" sz="2400" dirty="0" smtClean="0"/>
              <a:t>Polsko: raný (500- 1050/1100), vrcholný ( do počátku 14. stol.), pozdní (do 1500)</a:t>
            </a:r>
          </a:p>
          <a:p>
            <a:r>
              <a:rPr lang="cs-CZ" sz="2400" dirty="0" smtClean="0"/>
              <a:t>Německo: </a:t>
            </a:r>
            <a:r>
              <a:rPr lang="cs-CZ" sz="2400" dirty="0" err="1"/>
              <a:t>Frühmittelalter</a:t>
            </a:r>
            <a:r>
              <a:rPr lang="cs-CZ" sz="2400" dirty="0"/>
              <a:t> (500 </a:t>
            </a:r>
            <a:r>
              <a:rPr lang="cs-CZ" sz="2400" dirty="0" smtClean="0"/>
              <a:t>– 1000/1050); </a:t>
            </a:r>
            <a:r>
              <a:rPr lang="cs-CZ" sz="2400" dirty="0" err="1" smtClean="0"/>
              <a:t>Hochmittelalter</a:t>
            </a:r>
            <a:r>
              <a:rPr lang="cs-CZ" sz="2400" dirty="0" smtClean="0"/>
              <a:t> </a:t>
            </a:r>
            <a:r>
              <a:rPr lang="cs-CZ" sz="2400" dirty="0"/>
              <a:t>(1050 - 1250</a:t>
            </a:r>
            <a:r>
              <a:rPr lang="cs-CZ" sz="2400" dirty="0" smtClean="0"/>
              <a:t>), </a:t>
            </a:r>
            <a:r>
              <a:rPr lang="cs-CZ" sz="2400" dirty="0" err="1"/>
              <a:t>Spätmittelalter</a:t>
            </a:r>
            <a:r>
              <a:rPr lang="cs-CZ" sz="2400" dirty="0"/>
              <a:t> (1250 - 1500</a:t>
            </a:r>
            <a:r>
              <a:rPr lang="cs-CZ" sz="2400" dirty="0" smtClean="0"/>
              <a:t>)</a:t>
            </a:r>
          </a:p>
          <a:p>
            <a:r>
              <a:rPr lang="cs-CZ" sz="2400" dirty="0" smtClean="0"/>
              <a:t>Anglie: Raný </a:t>
            </a:r>
            <a:r>
              <a:rPr lang="cs-CZ" sz="2400" dirty="0"/>
              <a:t>středověk 5.-pol. 11. stol</a:t>
            </a:r>
            <a:r>
              <a:rPr lang="cs-CZ" sz="2400" dirty="0" smtClean="0"/>
              <a:t>.; vrcholný </a:t>
            </a:r>
            <a:r>
              <a:rPr lang="cs-CZ" sz="2400" dirty="0"/>
              <a:t>středověk:pol. 11.- pol. 14. st</a:t>
            </a:r>
            <a:r>
              <a:rPr lang="cs-CZ" sz="2400" dirty="0" smtClean="0"/>
              <a:t>.; pozdní </a:t>
            </a:r>
            <a:r>
              <a:rPr lang="cs-CZ" sz="2400" dirty="0"/>
              <a:t>středověk: </a:t>
            </a:r>
            <a:r>
              <a:rPr lang="cs-CZ" sz="2400" dirty="0" smtClean="0"/>
              <a:t>pol</a:t>
            </a:r>
            <a:r>
              <a:rPr lang="cs-CZ" sz="2400" dirty="0"/>
              <a:t>. 14.- pol. 16. stol</a:t>
            </a:r>
            <a:r>
              <a:rPr lang="cs-CZ" sz="2400" dirty="0" smtClean="0"/>
              <a:t>.</a:t>
            </a:r>
          </a:p>
          <a:p>
            <a:r>
              <a:rPr lang="cs-CZ" sz="2400" dirty="0" smtClean="0"/>
              <a:t>Francie:</a:t>
            </a:r>
            <a:r>
              <a:rPr lang="fr-FR" sz="2400" dirty="0"/>
              <a:t>Le Haut Moyen-Âge </a:t>
            </a:r>
            <a:r>
              <a:rPr lang="fr-FR" sz="2400" dirty="0" smtClean="0"/>
              <a:t>(</a:t>
            </a:r>
            <a:r>
              <a:rPr lang="cs-CZ" sz="2400" dirty="0"/>
              <a:t>6</a:t>
            </a:r>
            <a:r>
              <a:rPr lang="cs-CZ" sz="2400" dirty="0" smtClean="0"/>
              <a:t>. –</a:t>
            </a:r>
            <a:r>
              <a:rPr lang="fr-FR" sz="2400" dirty="0" smtClean="0"/>
              <a:t> 13</a:t>
            </a:r>
            <a:r>
              <a:rPr lang="cs-CZ" sz="2400" dirty="0" smtClean="0"/>
              <a:t>. stol.);  </a:t>
            </a:r>
            <a:r>
              <a:rPr lang="cs-CZ" sz="2400" dirty="0" err="1" smtClean="0"/>
              <a:t>le</a:t>
            </a:r>
            <a:r>
              <a:rPr lang="cs-CZ" sz="2400" dirty="0" smtClean="0"/>
              <a:t> </a:t>
            </a:r>
            <a:r>
              <a:rPr lang="fr-FR" sz="2400" dirty="0" smtClean="0"/>
              <a:t>Bas</a:t>
            </a:r>
            <a:r>
              <a:rPr lang="cs-CZ" sz="2400" dirty="0" smtClean="0"/>
              <a:t>/</a:t>
            </a:r>
            <a:r>
              <a:rPr lang="cs-CZ" sz="2400" dirty="0" err="1" smtClean="0"/>
              <a:t>Tardif</a:t>
            </a:r>
            <a:r>
              <a:rPr lang="fr-FR" sz="2400" dirty="0" smtClean="0"/>
              <a:t> </a:t>
            </a:r>
            <a:r>
              <a:rPr lang="fr-FR" sz="2400" dirty="0"/>
              <a:t>Moyen-Âge (</a:t>
            </a:r>
            <a:r>
              <a:rPr lang="fr-FR" sz="2400" dirty="0" smtClean="0"/>
              <a:t>14</a:t>
            </a:r>
            <a:r>
              <a:rPr lang="cs-CZ" sz="2400" dirty="0" smtClean="0"/>
              <a:t>. -</a:t>
            </a:r>
            <a:r>
              <a:rPr lang="fr-FR" sz="2400" dirty="0" smtClean="0"/>
              <a:t>15</a:t>
            </a:r>
            <a:r>
              <a:rPr lang="cs-CZ" sz="2400" dirty="0" smtClean="0"/>
              <a:t>. </a:t>
            </a:r>
            <a:r>
              <a:rPr lang="fr-FR" sz="2400" dirty="0" smtClean="0"/>
              <a:t>s</a:t>
            </a:r>
            <a:r>
              <a:rPr lang="cs-CZ" sz="2400" dirty="0" smtClean="0"/>
              <a:t>tol.</a:t>
            </a:r>
            <a:r>
              <a:rPr lang="fr-FR" sz="2400" dirty="0" smtClean="0"/>
              <a:t>)</a:t>
            </a:r>
            <a:r>
              <a:rPr lang="cs-CZ" sz="2400" dirty="0" smtClean="0"/>
              <a:t>, někdy se vyčleňuje </a:t>
            </a:r>
            <a:r>
              <a:rPr lang="cs-CZ" sz="2400" dirty="0" err="1" smtClean="0"/>
              <a:t>Le</a:t>
            </a:r>
            <a:r>
              <a:rPr lang="cs-CZ" sz="2400" dirty="0" smtClean="0"/>
              <a:t> </a:t>
            </a:r>
            <a:r>
              <a:rPr lang="cs-CZ" sz="2400" dirty="0" err="1" smtClean="0"/>
              <a:t>Moyen</a:t>
            </a:r>
            <a:r>
              <a:rPr lang="cs-CZ" sz="2400" dirty="0" smtClean="0"/>
              <a:t> </a:t>
            </a:r>
            <a:r>
              <a:rPr lang="fr-FR" sz="2400" dirty="0" smtClean="0"/>
              <a:t>Â</a:t>
            </a:r>
            <a:r>
              <a:rPr lang="cs-CZ" sz="2400" dirty="0" err="1" smtClean="0"/>
              <a:t>ge</a:t>
            </a:r>
            <a:r>
              <a:rPr lang="cs-CZ" sz="2400" dirty="0" smtClean="0"/>
              <a:t> </a:t>
            </a:r>
            <a:r>
              <a:rPr lang="cs-CZ" sz="2400" dirty="0" err="1" smtClean="0"/>
              <a:t>central</a:t>
            </a:r>
            <a:r>
              <a:rPr lang="cs-CZ" sz="2400" dirty="0" smtClean="0"/>
              <a:t> (11-13. stol.)</a:t>
            </a:r>
            <a:endParaRPr lang="cs-CZ" sz="2400" dirty="0"/>
          </a:p>
          <a:p>
            <a:endParaRPr lang="cs-CZ" sz="2400" dirty="0" smtClean="0"/>
          </a:p>
          <a:p>
            <a:endParaRPr lang="cs-CZ" sz="2400" dirty="0"/>
          </a:p>
          <a:p>
            <a:endParaRPr lang="cs-CZ" sz="2400" dirty="0"/>
          </a:p>
          <a:p>
            <a:pPr lvl="0"/>
            <a:endParaRPr lang="cs-CZ" sz="2400" dirty="0"/>
          </a:p>
          <a:p>
            <a:endParaRPr lang="cs-CZ" sz="2400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cs-CZ" sz="3200" b="1" dirty="0" smtClean="0"/>
              <a:t>Evropa  1250-1500</a:t>
            </a:r>
            <a:br>
              <a:rPr lang="cs-CZ" sz="3200" b="1" dirty="0" smtClean="0"/>
            </a:br>
            <a:endParaRPr lang="cs-CZ" sz="3200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899592" y="764704"/>
            <a:ext cx="6768752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cs-CZ" dirty="0" err="1" smtClean="0"/>
              <a:t>Teritorializace</a:t>
            </a:r>
            <a:r>
              <a:rPr lang="cs-CZ" dirty="0" smtClean="0"/>
              <a:t> říše pod formální  vládou voleného krále/císaře;  ustavení švýcarského spříseženstva</a:t>
            </a:r>
          </a:p>
          <a:p>
            <a:pPr marL="342900" indent="-342900">
              <a:buAutoNum type="arabicPeriod"/>
            </a:pPr>
            <a:r>
              <a:rPr lang="cs-CZ" dirty="0" smtClean="0"/>
              <a:t>Vzestup lucemburské moci ve střední Evropě 1310-1437</a:t>
            </a:r>
          </a:p>
          <a:p>
            <a:pPr marL="342900" indent="-342900">
              <a:buAutoNum type="arabicPeriod"/>
            </a:pPr>
            <a:r>
              <a:rPr lang="cs-CZ" dirty="0" smtClean="0"/>
              <a:t>Vrchol a dočasný pád Francie v období stoleté války s Anglií (konce Kapetovců, nástup dynastie </a:t>
            </a:r>
            <a:r>
              <a:rPr lang="cs-CZ" dirty="0" err="1" smtClean="0"/>
              <a:t>Valois</a:t>
            </a:r>
            <a:r>
              <a:rPr lang="cs-CZ" dirty="0" smtClean="0"/>
              <a:t>; 1339 -1453)</a:t>
            </a:r>
          </a:p>
          <a:p>
            <a:pPr marL="342900" indent="-342900">
              <a:buAutoNum type="arabicPeriod"/>
            </a:pPr>
            <a:r>
              <a:rPr lang="cs-CZ" dirty="0" smtClean="0"/>
              <a:t>Vrchol moci Anglie, krize za Války růží a obnova za Jindřicha VII. Tudora (1457-1509)</a:t>
            </a:r>
          </a:p>
          <a:p>
            <a:pPr marL="342900" indent="-342900">
              <a:buAutoNum type="arabicPeriod"/>
            </a:pPr>
            <a:r>
              <a:rPr lang="cs-CZ" dirty="0" smtClean="0"/>
              <a:t>Rozkvět flanderských měst (</a:t>
            </a:r>
            <a:r>
              <a:rPr lang="cs-CZ" dirty="0" err="1" smtClean="0"/>
              <a:t>Brugy</a:t>
            </a:r>
            <a:r>
              <a:rPr lang="cs-CZ" dirty="0" smtClean="0"/>
              <a:t>, </a:t>
            </a:r>
            <a:r>
              <a:rPr lang="cs-CZ" dirty="0" err="1" smtClean="0"/>
              <a:t>Gent</a:t>
            </a:r>
            <a:r>
              <a:rPr lang="cs-CZ" dirty="0" smtClean="0"/>
              <a:t>)</a:t>
            </a:r>
          </a:p>
          <a:p>
            <a:pPr marL="342900" indent="-342900">
              <a:buAutoNum type="arabicPeriod"/>
            </a:pPr>
            <a:r>
              <a:rPr lang="cs-CZ" dirty="0" smtClean="0"/>
              <a:t>Španělsko- cesta ke sjednocení – 1469 sňatek Ferdinanda Aragonského a Isabely Kastilské</a:t>
            </a:r>
          </a:p>
          <a:p>
            <a:pPr marL="342900" indent="-342900">
              <a:buAutoNum type="arabicPeriod"/>
            </a:pPr>
            <a:r>
              <a:rPr lang="cs-CZ" dirty="0" smtClean="0"/>
              <a:t>Pozdní Arpádovci (do 1301) a </a:t>
            </a:r>
            <a:r>
              <a:rPr lang="cs-CZ" dirty="0" err="1" smtClean="0"/>
              <a:t>Anjouovci</a:t>
            </a:r>
            <a:r>
              <a:rPr lang="cs-CZ" dirty="0" smtClean="0"/>
              <a:t> v Uhrách (1382, od 1370 Ludvík z Anjou také král polský)</a:t>
            </a:r>
          </a:p>
          <a:p>
            <a:pPr marL="342900" indent="-342900">
              <a:buAutoNum type="arabicPeriod"/>
            </a:pPr>
            <a:r>
              <a:rPr lang="cs-CZ" dirty="0" smtClean="0"/>
              <a:t>Obnova Polska Za Vladislava </a:t>
            </a:r>
            <a:r>
              <a:rPr lang="cs-CZ" dirty="0" err="1" smtClean="0"/>
              <a:t>Lokýtka</a:t>
            </a:r>
            <a:r>
              <a:rPr lang="cs-CZ" dirty="0" smtClean="0"/>
              <a:t> a Kazimíra III. (1320-1370). Nástup </a:t>
            </a:r>
            <a:r>
              <a:rPr lang="cs-CZ" dirty="0" err="1" smtClean="0"/>
              <a:t>Jagellonců</a:t>
            </a:r>
            <a:r>
              <a:rPr lang="cs-CZ" dirty="0" smtClean="0"/>
              <a:t> a porážka Řádu německých rytířů (</a:t>
            </a:r>
            <a:r>
              <a:rPr lang="cs-CZ" dirty="0" err="1" smtClean="0"/>
              <a:t>Grunwald</a:t>
            </a:r>
            <a:r>
              <a:rPr lang="cs-CZ" dirty="0" smtClean="0"/>
              <a:t> 1410)</a:t>
            </a:r>
          </a:p>
          <a:p>
            <a:pPr marL="342900" indent="-342900">
              <a:buAutoNum type="arabicPeriod"/>
            </a:pPr>
            <a:r>
              <a:rPr lang="cs-CZ" dirty="0" smtClean="0"/>
              <a:t>Postup Turků na Balkán, odbytí slovanských území v průběhu 2. poloviny 14. století (Srbsko, Bulharsko, Bosna) pád Konstantinopole a  konec Byzance (1453)</a:t>
            </a:r>
          </a:p>
          <a:p>
            <a:pPr marL="342900" indent="-342900">
              <a:buAutoNum type="arabicPeriod"/>
            </a:pPr>
            <a:r>
              <a:rPr lang="cs-CZ" dirty="0" smtClean="0"/>
              <a:t>Krize české monarchie - husitské války; Jiří z Poděbrad</a:t>
            </a:r>
          </a:p>
          <a:p>
            <a:pPr marL="342900" indent="-342900">
              <a:buAutoNum type="arabicPeriod"/>
            </a:pPr>
            <a:r>
              <a:rPr lang="cs-CZ" dirty="0" smtClean="0"/>
              <a:t>Uhry za Matyáše </a:t>
            </a:r>
            <a:r>
              <a:rPr lang="cs-CZ" dirty="0" err="1" smtClean="0"/>
              <a:t>Korvína</a:t>
            </a:r>
            <a:endParaRPr lang="cs-CZ" dirty="0" smtClean="0"/>
          </a:p>
          <a:p>
            <a:pPr marL="342900" indent="-342900">
              <a:buAutoNum type="arabicPeriod"/>
            </a:pPr>
            <a:r>
              <a:rPr lang="cs-CZ" dirty="0" smtClean="0"/>
              <a:t>Vznik jagellonského soustátí</a:t>
            </a:r>
          </a:p>
          <a:p>
            <a:pPr marL="342900" indent="-342900">
              <a:buAutoNum type="arabicPeriod"/>
            </a:pPr>
            <a:r>
              <a:rPr lang="cs-CZ" dirty="0" smtClean="0"/>
              <a:t>Nástup Habsburků </a:t>
            </a:r>
          </a:p>
          <a:p>
            <a:pPr marL="342900" indent="-342900">
              <a:buAutoNum type="arabicPeriod"/>
            </a:pPr>
            <a:endParaRPr lang="cs-CZ" dirty="0" smtClean="0"/>
          </a:p>
          <a:p>
            <a:pPr marL="342900" indent="-342900">
              <a:buAutoNum type="arabicPeriod"/>
            </a:pPr>
            <a:endParaRPr lang="cs-CZ" dirty="0" smtClean="0"/>
          </a:p>
          <a:p>
            <a:pPr marL="342900" indent="-342900">
              <a:buAutoNum type="arabicPeriod"/>
            </a:pPr>
            <a:endParaRPr lang="cs-CZ" dirty="0" smtClean="0"/>
          </a:p>
          <a:p>
            <a:pPr marL="342900" indent="-342900">
              <a:buAutoNum type="arabicPeriod"/>
            </a:pPr>
            <a:endParaRPr lang="cs-CZ" dirty="0" smtClean="0"/>
          </a:p>
          <a:p>
            <a:pPr marL="342900" indent="-342900">
              <a:buAutoNum type="arabicPeriod"/>
            </a:pPr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Evropa 14./15. století-</a:t>
            </a:r>
            <a:endParaRPr lang="cs-CZ" sz="3600" b="1" dirty="0"/>
          </a:p>
        </p:txBody>
      </p:sp>
      <p:pic>
        <p:nvPicPr>
          <p:cNvPr id="4" name="Zástupný symbol pro obsah 3" descr="Evropa 12.pol. 14.-pol. 15. st.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71898" y="764704"/>
            <a:ext cx="8772102" cy="57931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68215"/>
            <a:ext cx="8517632" cy="114300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Francie 1337                   1356-1363</a:t>
            </a:r>
            <a:endParaRPr lang="cs-CZ" sz="3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2" y="1075710"/>
            <a:ext cx="4621427" cy="566124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978" y="1075710"/>
            <a:ext cx="4555697" cy="558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814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199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Francie 1435</a:t>
            </a:r>
            <a:endParaRPr lang="cs-CZ" sz="3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997" y="1052736"/>
            <a:ext cx="6031952" cy="5566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9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3256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Francie 1477</a:t>
            </a:r>
            <a:endParaRPr lang="cs-CZ" sz="3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661" y="908720"/>
            <a:ext cx="5521373" cy="594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975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58492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Římskoněmecká říše 1360</a:t>
            </a:r>
            <a:endParaRPr lang="cs-CZ" sz="3200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908720"/>
            <a:ext cx="4567832" cy="5808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9000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15616" y="116632"/>
            <a:ext cx="7581528" cy="720080"/>
          </a:xfrm>
        </p:spPr>
        <p:txBody>
          <a:bodyPr>
            <a:normAutofit/>
          </a:bodyPr>
          <a:lstStyle/>
          <a:p>
            <a:r>
              <a:rPr lang="cs-CZ" sz="3200" dirty="0" smtClean="0"/>
              <a:t>Římskoněmecká říše 1400</a:t>
            </a:r>
            <a:endParaRPr lang="cs-CZ" sz="32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764704"/>
            <a:ext cx="5544616" cy="5919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69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b="1" dirty="0" smtClean="0"/>
              <a:t>Polsko kolem 1400</a:t>
            </a:r>
            <a:endParaRPr lang="cs-CZ" sz="3600" b="1" dirty="0"/>
          </a:p>
        </p:txBody>
      </p:sp>
      <p:pic>
        <p:nvPicPr>
          <p:cNvPr id="4" name="Zástupný symbol pro obsah 3" descr="Polska_1386_-_143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1048549"/>
            <a:ext cx="5904656" cy="5809451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-4791"/>
            <a:ext cx="8229600" cy="1143000"/>
          </a:xfrm>
        </p:spPr>
        <p:txBody>
          <a:bodyPr>
            <a:normAutofit/>
          </a:bodyPr>
          <a:lstStyle/>
          <a:p>
            <a:r>
              <a:rPr lang="cs-CZ" sz="3600" dirty="0" smtClean="0"/>
              <a:t>Uhry za Matyáše Korvína (1458-1490</a:t>
            </a:r>
            <a:r>
              <a:rPr lang="cs-CZ" dirty="0" smtClean="0"/>
              <a:t>)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928540"/>
            <a:ext cx="6408712" cy="5908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0406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cs-CZ" sz="3200" b="1" dirty="0" smtClean="0"/>
              <a:t>Válečná tažení za Matyáše Korvína</a:t>
            </a:r>
            <a:endParaRPr lang="cs-CZ" sz="3200" b="1" dirty="0"/>
          </a:p>
        </p:txBody>
      </p:sp>
      <p:pic>
        <p:nvPicPr>
          <p:cNvPr id="4" name="Obrázek 3" descr="The_wars_of_Matthias_Corvinus_of_Hungary_(1458-1490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19672" y="1052736"/>
            <a:ext cx="5616624" cy="56397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2800" b="1" dirty="0" smtClean="0"/>
              <a:t>Hlavní rysy evropské středověké společnosti</a:t>
            </a:r>
            <a:endParaRPr lang="cs-CZ" sz="2800" b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sz="2800" dirty="0" smtClean="0"/>
              <a:t>Agrární charakter ekonomiky</a:t>
            </a:r>
          </a:p>
          <a:p>
            <a:r>
              <a:rPr lang="cs-CZ" sz="2800" dirty="0" smtClean="0"/>
              <a:t>Hierarchický ráz společnosti. Tři hlavní společenské vrstvy – pracující (většinou nesvobodní rolníci), bojující (šlechta), modlící se  (duchovenstvo). Na vrcholu stojí panovník.  Privatizace moci</a:t>
            </a:r>
          </a:p>
          <a:p>
            <a:r>
              <a:rPr lang="cs-CZ" sz="2800" dirty="0" smtClean="0"/>
              <a:t>Dominance křesťanství,  </a:t>
            </a:r>
            <a:r>
              <a:rPr lang="cs-CZ" sz="2800" dirty="0" err="1" smtClean="0"/>
              <a:t>institucionalizace</a:t>
            </a:r>
            <a:r>
              <a:rPr lang="cs-CZ" sz="2800" dirty="0" smtClean="0"/>
              <a:t> církve jako hierarchicky uspořádané organizace. Kanonizace věrouky (koncily</a:t>
            </a:r>
            <a:r>
              <a:rPr lang="cs-CZ" sz="2800" dirty="0" smtClean="0"/>
              <a:t>). Kláštery. Kacířství.</a:t>
            </a:r>
            <a:endParaRPr lang="cs-CZ" sz="2800" dirty="0" smtClean="0"/>
          </a:p>
          <a:p>
            <a:r>
              <a:rPr lang="cs-CZ" sz="2800" dirty="0" smtClean="0"/>
              <a:t>Velký význam osobních vazeb na úrovni elit </a:t>
            </a:r>
            <a:r>
              <a:rPr lang="cs-CZ" sz="2800" dirty="0" smtClean="0"/>
              <a:t>(feudalismus</a:t>
            </a:r>
            <a:r>
              <a:rPr lang="cs-CZ" sz="2800" dirty="0" smtClean="0"/>
              <a:t>)</a:t>
            </a:r>
          </a:p>
          <a:p>
            <a:r>
              <a:rPr lang="cs-CZ" sz="2800" dirty="0" smtClean="0"/>
              <a:t>Vztah zvykového a psaného práva, psané se prosazuje  </a:t>
            </a:r>
            <a:r>
              <a:rPr lang="cs-CZ" sz="2800" dirty="0" smtClean="0"/>
              <a:t>obtížně. </a:t>
            </a:r>
            <a:endParaRPr lang="cs-CZ" sz="2800" dirty="0" smtClean="0"/>
          </a:p>
          <a:p>
            <a:endParaRPr lang="cs-CZ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cs-CZ" sz="3600" b="1" dirty="0" smtClean="0"/>
              <a:t>Evropa 1550</a:t>
            </a:r>
            <a:endParaRPr lang="cs-CZ" sz="3600" b="1" dirty="0"/>
          </a:p>
        </p:txBody>
      </p:sp>
      <p:pic>
        <p:nvPicPr>
          <p:cNvPr id="4" name="Zástupný symbol pro obsah 3" descr="evropa-155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980728"/>
            <a:ext cx="7965143" cy="542625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Společnost pozdního středověku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1. Krizové jevy v západní Evropě ve 14. století; mory</a:t>
            </a:r>
          </a:p>
          <a:p>
            <a:r>
              <a:rPr lang="cs-CZ" dirty="0" smtClean="0"/>
              <a:t>Završení </a:t>
            </a:r>
            <a:r>
              <a:rPr lang="cs-CZ" dirty="0" err="1" smtClean="0"/>
              <a:t>teritorializace</a:t>
            </a:r>
            <a:r>
              <a:rPr lang="cs-CZ" dirty="0" smtClean="0"/>
              <a:t> Německa</a:t>
            </a:r>
          </a:p>
          <a:p>
            <a:r>
              <a:rPr lang="cs-CZ" dirty="0" smtClean="0"/>
              <a:t>Obnovení procesu centralizace ve Francii po krizi století války</a:t>
            </a:r>
          </a:p>
          <a:p>
            <a:r>
              <a:rPr lang="cs-CZ" dirty="0" smtClean="0"/>
              <a:t>Rozvoj flanderských a severoitalských měst (textil)</a:t>
            </a:r>
          </a:p>
          <a:p>
            <a:r>
              <a:rPr lang="cs-CZ" dirty="0" smtClean="0"/>
              <a:t>Rozvoj zemí středovýchodní Evropy, konec osídlovacích procesů, dotváření páteřní sítě měst </a:t>
            </a:r>
          </a:p>
          <a:p>
            <a:r>
              <a:rPr lang="cs-CZ" dirty="0" smtClean="0"/>
              <a:t>Zakládání univerzit</a:t>
            </a:r>
          </a:p>
          <a:p>
            <a:r>
              <a:rPr lang="cs-CZ" dirty="0" smtClean="0"/>
              <a:t>Krizové jevy v církvi, husitské hnutí</a:t>
            </a:r>
          </a:p>
          <a:p>
            <a:r>
              <a:rPr lang="cs-CZ" dirty="0" smtClean="0"/>
              <a:t>První století italské renesance</a:t>
            </a:r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Raný středověk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 smtClean="0"/>
              <a:t>Transformace antického světa</a:t>
            </a:r>
          </a:p>
          <a:p>
            <a:r>
              <a:rPr lang="cs-CZ" dirty="0" smtClean="0"/>
              <a:t>Konsolidace Byzance (Justinián I.)</a:t>
            </a:r>
          </a:p>
          <a:p>
            <a:r>
              <a:rPr lang="cs-CZ" dirty="0" smtClean="0"/>
              <a:t>Nástup islámu, vrcholná expanze (2. třetina 7. stol.-pol. 8. stol.</a:t>
            </a:r>
          </a:p>
          <a:p>
            <a:r>
              <a:rPr lang="cs-CZ" dirty="0" smtClean="0"/>
              <a:t>Barbarské státy</a:t>
            </a:r>
          </a:p>
          <a:p>
            <a:r>
              <a:rPr lang="cs-CZ" dirty="0" smtClean="0"/>
              <a:t>Karolinská Evropa</a:t>
            </a:r>
          </a:p>
          <a:p>
            <a:r>
              <a:rPr lang="cs-CZ" dirty="0" err="1" smtClean="0"/>
              <a:t>Ottonská</a:t>
            </a:r>
            <a:r>
              <a:rPr lang="cs-CZ" dirty="0" smtClean="0"/>
              <a:t> Evropa</a:t>
            </a:r>
          </a:p>
          <a:p>
            <a:r>
              <a:rPr lang="cs-CZ" dirty="0" smtClean="0"/>
              <a:t>Vznik  raných monarchií ve středovýchodní, východní a severní Evropě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Barbarské státy – 6. stol.</a:t>
            </a:r>
            <a:endParaRPr lang="cs-CZ" dirty="0"/>
          </a:p>
        </p:txBody>
      </p:sp>
      <p:pic>
        <p:nvPicPr>
          <p:cNvPr id="4" name="Obrázek 3" descr="Regni_romano_barbarici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71600" y="1484784"/>
            <a:ext cx="7105650" cy="4876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Byzanc 476</a:t>
            </a:r>
            <a:endParaRPr lang="cs-CZ" dirty="0"/>
          </a:p>
        </p:txBody>
      </p:sp>
      <p:pic>
        <p:nvPicPr>
          <p:cNvPr id="4" name="Obrázek 3" descr="Byzantine_Empire_animated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772816"/>
            <a:ext cx="8169403" cy="37783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Byzanc  za Justiniána I.</a:t>
            </a:r>
            <a:endParaRPr lang="cs-CZ" dirty="0"/>
          </a:p>
        </p:txBody>
      </p:sp>
      <p:pic>
        <p:nvPicPr>
          <p:cNvPr id="4" name="Obrázek 3" descr="Justinian_Byzanz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412776"/>
            <a:ext cx="9282812" cy="51055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Islámský chalífát</a:t>
            </a:r>
            <a:endParaRPr lang="cs-CZ" dirty="0"/>
          </a:p>
        </p:txBody>
      </p:sp>
      <p:pic>
        <p:nvPicPr>
          <p:cNvPr id="4" name="Zástupný symbol pro obsah 3" descr="Map_of_expansion_of_Caliphate.svg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7544" y="2276872"/>
            <a:ext cx="8229600" cy="37764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1241</Words>
  <Application>Microsoft Office PowerPoint</Application>
  <PresentationFormat>Předvádění na obrazovce (4:3)</PresentationFormat>
  <Paragraphs>131</Paragraphs>
  <Slides>41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41</vt:i4>
      </vt:variant>
    </vt:vector>
  </HeadingPairs>
  <TitlesOfParts>
    <vt:vector size="44" baseType="lpstr">
      <vt:lpstr>Arial</vt:lpstr>
      <vt:lpstr>Calibri</vt:lpstr>
      <vt:lpstr>Motiv sady Office</vt:lpstr>
      <vt:lpstr>Obraz středověké Evropy  500 -1500</vt:lpstr>
      <vt:lpstr>Pojem středověk</vt:lpstr>
      <vt:lpstr>Periodizace středověku</vt:lpstr>
      <vt:lpstr>Hlavní rysy evropské středověké společnosti</vt:lpstr>
      <vt:lpstr>Raný středověk</vt:lpstr>
      <vt:lpstr>Barbarské státy – 6. stol.</vt:lpstr>
      <vt:lpstr>Byzanc 476</vt:lpstr>
      <vt:lpstr>Byzanc  za Justiniána I.</vt:lpstr>
      <vt:lpstr>Islámský chalífát</vt:lpstr>
      <vt:lpstr>Byzanc  690</vt:lpstr>
      <vt:lpstr>Vývoj franské říše do r. 814</vt:lpstr>
      <vt:lpstr>Vikingské výpravy 793-1000</vt:lpstr>
      <vt:lpstr>Raně středověká společnost</vt:lpstr>
      <vt:lpstr>Rozvoj center nezemědělské výroby a směny </vt:lpstr>
      <vt:lpstr>Církev</vt:lpstr>
      <vt:lpstr>Evropa 1000 - 1250</vt:lpstr>
      <vt:lpstr>Evropa kolem 1000</vt:lpstr>
      <vt:lpstr>Ottonská říše kolem 1000</vt:lpstr>
      <vt:lpstr>Evropa 1100</vt:lpstr>
      <vt:lpstr>Byzanc 1180</vt:lpstr>
      <vt:lpstr>Vznik Piastovského státu  ve 2.pol. 10. stol.</vt:lpstr>
      <vt:lpstr>Křížové výpravy</vt:lpstr>
      <vt:lpstr>Křižácké státy v Palestině</vt:lpstr>
      <vt:lpstr>Proměny společnosti  1100-1300</vt:lpstr>
      <vt:lpstr>Evropa 1190</vt:lpstr>
      <vt:lpstr>Francie v pol. 12. století</vt:lpstr>
      <vt:lpstr>Sjednocování Francie za krále Filipa Augusta</vt:lpstr>
      <vt:lpstr>Polsko za Boleslawa Křivoústého 1102 - 1138</vt:lpstr>
      <vt:lpstr>Uhry</vt:lpstr>
      <vt:lpstr>Evropa  1250-1500 </vt:lpstr>
      <vt:lpstr>Evropa 14./15. století-</vt:lpstr>
      <vt:lpstr>Francie 1337                   1356-1363</vt:lpstr>
      <vt:lpstr>Francie 1435</vt:lpstr>
      <vt:lpstr>Francie 1477</vt:lpstr>
      <vt:lpstr>Římskoněmecká říše 1360</vt:lpstr>
      <vt:lpstr>Římskoněmecká říše 1400</vt:lpstr>
      <vt:lpstr>Polsko kolem 1400</vt:lpstr>
      <vt:lpstr>Uhry za Matyáše Korvína (1458-1490)</vt:lpstr>
      <vt:lpstr>Válečná tažení za Matyáše Korvína</vt:lpstr>
      <vt:lpstr>Evropa 1550</vt:lpstr>
      <vt:lpstr>Společnost pozdního středověku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Obraz středověké Evropy  500 -1500</dc:title>
  <dc:creator>Doma</dc:creator>
  <cp:lastModifiedBy>Rudolf Procházka</cp:lastModifiedBy>
  <cp:revision>53</cp:revision>
  <dcterms:created xsi:type="dcterms:W3CDTF">2017-02-14T20:48:15Z</dcterms:created>
  <dcterms:modified xsi:type="dcterms:W3CDTF">2021-09-27T12:46:39Z</dcterms:modified>
</cp:coreProperties>
</file>