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8" r:id="rId10"/>
    <p:sldId id="265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07" d="100"/>
          <a:sy n="107" d="100"/>
        </p:scale>
        <p:origin x="-1098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297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383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718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367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713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824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493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215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728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684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760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98816-EB01-4368-BE49-665801E00951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437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ng.upenn.edu/phono_atlas/hom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General American Dialect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sk-SK" dirty="0" smtClean="0"/>
              <a:t>I</a:t>
            </a:r>
            <a:r>
              <a:rPr lang="en-US" dirty="0" err="1" smtClean="0"/>
              <a:t>ntroduction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008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Diphtongs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334066"/>
              </p:ext>
            </p:extLst>
          </p:nvPr>
        </p:nvGraphicFramePr>
        <p:xfrm>
          <a:off x="467544" y="2636912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Diphtong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Lexical</a:t>
                      </a:r>
                      <a:r>
                        <a:rPr lang="en-US" baseline="0" dirty="0" smtClean="0"/>
                        <a:t> Set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eɪ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FACE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aɪ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ɔɪ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CHOICE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GOAT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aʊ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MOUTH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2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Merging of vowels before /r/ 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274982"/>
              </p:ext>
            </p:extLst>
          </p:nvPr>
        </p:nvGraphicFramePr>
        <p:xfrm>
          <a:off x="467544" y="2492896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Vowel in /____r/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Merge as…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words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ir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~ </a:t>
                      </a:r>
                      <a:r>
                        <a:rPr lang="en-US" baseline="0" dirty="0" err="1" smtClean="0"/>
                        <a:t>ɪr</a:t>
                      </a:r>
                      <a:r>
                        <a:rPr lang="en-US" baseline="0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baseline="0" dirty="0" err="1" smtClean="0"/>
                        <a:t>ɪr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near, spirit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eɪr</a:t>
                      </a:r>
                      <a:r>
                        <a:rPr lang="en-US" dirty="0" smtClean="0"/>
                        <a:t> ~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ɛr</a:t>
                      </a:r>
                      <a:r>
                        <a:rPr lang="en-US" baseline="0" dirty="0" smtClean="0"/>
                        <a:t> ~ </a:t>
                      </a:r>
                      <a:r>
                        <a:rPr lang="en-US" baseline="0" dirty="0" err="1" smtClean="0"/>
                        <a:t>ær</a:t>
                      </a:r>
                      <a:r>
                        <a:rPr lang="en-US" baseline="0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baseline="0" dirty="0" err="1" smtClean="0"/>
                        <a:t>ɛr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fairy, ferry, marry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ɑr</a:t>
                      </a:r>
                      <a:r>
                        <a:rPr lang="en-US" dirty="0" smtClean="0"/>
                        <a:t>/ (START, LOT)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bar, sorry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ɔr</a:t>
                      </a:r>
                      <a:r>
                        <a:rPr lang="en-US" dirty="0" smtClean="0"/>
                        <a:t> ~ or/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ɔr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war, bore, orange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ur</a:t>
                      </a:r>
                      <a:r>
                        <a:rPr lang="en-US" dirty="0" smtClean="0"/>
                        <a:t> ~ </a:t>
                      </a:r>
                      <a:r>
                        <a:rPr lang="en-US" dirty="0" err="1" smtClean="0"/>
                        <a:t>ʊr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ʊr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you’re, poor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ʌr</a:t>
                      </a:r>
                      <a:r>
                        <a:rPr lang="en-US" dirty="0" smtClean="0"/>
                        <a:t> ~ </a:t>
                      </a:r>
                      <a:r>
                        <a:rPr lang="en-US" dirty="0" err="1" smtClean="0"/>
                        <a:t>ɛr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/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ɝ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current, furry</a:t>
                      </a:r>
                      <a:endParaRPr lang="sk-SK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37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Rhythm, Tempo, Tone &amp; Pitch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PITCH: Sentence emphasis added by increasing volume rather than pitch. Higher pitches typically avoided in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RHYTHM: Emphasis is spread more evenly throughout the utterance than in RP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TEMPO: of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is usually lower than in RP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SENTENCE STRESS: The beginning of the utterance spoken more loudly, volume decreases towards the end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TONE: Harder tone, more emphasis on vowels than in RP    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0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References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Meier, P. </a:t>
            </a:r>
            <a:r>
              <a:rPr lang="en-US" i="1" dirty="0" smtClean="0">
                <a:solidFill>
                  <a:schemeClr val="bg1"/>
                </a:solidFill>
              </a:rPr>
              <a:t>Accents for Stage and Screen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Wells, J.C. Accents of English, vol. 3</a:t>
            </a:r>
          </a:p>
          <a:p>
            <a:pPr marL="0" indent="0">
              <a:buNone/>
            </a:pPr>
            <a:endParaRPr lang="en-US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bg1"/>
                </a:solidFill>
              </a:rPr>
              <a:t>The </a:t>
            </a:r>
            <a:r>
              <a:rPr lang="en-US" i="1" dirty="0" err="1" smtClean="0">
                <a:solidFill>
                  <a:schemeClr val="bg1"/>
                </a:solidFill>
              </a:rPr>
              <a:t>Telsur</a:t>
            </a:r>
            <a:r>
              <a:rPr lang="en-US" i="1" dirty="0" smtClean="0">
                <a:solidFill>
                  <a:schemeClr val="bg1"/>
                </a:solidFill>
              </a:rPr>
              <a:t> Project </a:t>
            </a:r>
            <a:r>
              <a:rPr lang="en-US" dirty="0" smtClean="0">
                <a:solidFill>
                  <a:schemeClr val="bg1"/>
                </a:solidFill>
              </a:rPr>
              <a:t>by William </a:t>
            </a:r>
            <a:r>
              <a:rPr lang="en-US" dirty="0" err="1" smtClean="0">
                <a:solidFill>
                  <a:schemeClr val="bg1"/>
                </a:solidFill>
              </a:rPr>
              <a:t>Labov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et al.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k-SK" dirty="0" smtClean="0">
                <a:hlinkClick r:id="rId2"/>
              </a:rPr>
              <a:t>http://www.ling.upenn.edu/phono_atlas/home.html</a:t>
            </a:r>
            <a:endParaRPr lang="en-US" dirty="0" smtClean="0"/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64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What is GenAm?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bg1"/>
                </a:solidFill>
              </a:rPr>
              <a:t>-  Network English, Standard American English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Few native speakers, usually acquired.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Minor differences in realization depending on speaker.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bg1"/>
                </a:solidFill>
              </a:rPr>
              <a:t>Regionally intermediate, different from the regional accents of both the Southern states, the midwest and the US Northeast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bg1"/>
                </a:solidFill>
              </a:rPr>
              <a:t>One of the 2 globally preferred dialects of English, next to RP.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‘R</a:t>
            </a:r>
            <a:r>
              <a:rPr lang="sk-SK" dirty="0" smtClean="0">
                <a:solidFill>
                  <a:schemeClr val="bg1"/>
                </a:solidFill>
              </a:rPr>
              <a:t>egional Home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r>
              <a:rPr lang="sk-SK" dirty="0" smtClean="0">
                <a:solidFill>
                  <a:schemeClr val="bg1"/>
                </a:solidFill>
              </a:rPr>
              <a:t> of GenAm</a:t>
            </a:r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12776"/>
            <a:ext cx="5904656" cy="5023155"/>
          </a:xfrm>
        </p:spPr>
      </p:pic>
    </p:spTree>
    <p:extLst>
      <p:ext uri="{BB962C8B-B14F-4D97-AF65-F5344CB8AC3E}">
        <p14:creationId xmlns:p14="http://schemas.microsoft.com/office/powerpoint/2010/main" val="284870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History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Prior to </a:t>
            </a:r>
            <a:r>
              <a:rPr lang="en-US" dirty="0" smtClean="0">
                <a:solidFill>
                  <a:schemeClr val="bg1"/>
                </a:solidFill>
              </a:rPr>
              <a:t>WWII, a variety based on RP considered standard for stage and screen in </a:t>
            </a:r>
            <a:r>
              <a:rPr lang="en-US" dirty="0" err="1" smtClean="0">
                <a:solidFill>
                  <a:schemeClr val="bg1"/>
                </a:solidFill>
              </a:rPr>
              <a:t>anglophone</a:t>
            </a:r>
            <a:r>
              <a:rPr lang="en-US" dirty="0" smtClean="0">
                <a:solidFill>
                  <a:schemeClr val="bg1"/>
                </a:solidFill>
              </a:rPr>
              <a:t> North America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1944 John Kenyon &amp; Thomas Knott – </a:t>
            </a:r>
            <a:r>
              <a:rPr lang="en-US" i="1" dirty="0" smtClean="0">
                <a:solidFill>
                  <a:schemeClr val="bg1"/>
                </a:solidFill>
              </a:rPr>
              <a:t>Pronouncing Dictionary </a:t>
            </a:r>
            <a:r>
              <a:rPr lang="cs-CZ" i="1" dirty="0" smtClean="0">
                <a:solidFill>
                  <a:schemeClr val="bg1"/>
                </a:solidFill>
              </a:rPr>
              <a:t>o</a:t>
            </a:r>
            <a:r>
              <a:rPr lang="en-US" i="1" dirty="0" smtClean="0">
                <a:solidFill>
                  <a:schemeClr val="bg1"/>
                </a:solidFill>
              </a:rPr>
              <a:t>f American English – </a:t>
            </a:r>
            <a:r>
              <a:rPr lang="en-US" dirty="0" smtClean="0">
                <a:solidFill>
                  <a:schemeClr val="bg1"/>
                </a:solidFill>
              </a:rPr>
              <a:t>set the standard for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pronunciation.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1940’s -Mid-Atlantic English – halfway between RP and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, used on stage and in films.</a:t>
            </a:r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6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Signature Sounds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Rhoticity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(r-coloration)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Absence of intrusive /r/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Glottal stop /ˀ/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/ɛ/ slightly more open than RP /e/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Difference between short lax /ɪ/ and long /i:/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BATH and TRAP lexical sets both pronounced with /æ/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 </a:t>
            </a:r>
            <a:r>
              <a:rPr lang="en-US" dirty="0" err="1" smtClean="0">
                <a:solidFill>
                  <a:schemeClr val="bg1"/>
                </a:solidFill>
              </a:rPr>
              <a:t>diphtongization</a:t>
            </a:r>
            <a:r>
              <a:rPr lang="en-US" dirty="0" smtClean="0">
                <a:solidFill>
                  <a:schemeClr val="bg1"/>
                </a:solidFill>
              </a:rPr>
              <a:t> of /o/ in GOAT, unlike RP /</a:t>
            </a:r>
            <a:r>
              <a:rPr lang="en-US" dirty="0" err="1" smtClean="0">
                <a:solidFill>
                  <a:schemeClr val="bg1"/>
                </a:solidFill>
              </a:rPr>
              <a:t>əʊ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/t/ in middle position before vowels realized as tapped of flapped /ɾ/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BATH raising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the front near-open /æ/ in words such as </a:t>
            </a:r>
            <a:r>
              <a:rPr lang="en-US" i="1" dirty="0" smtClean="0">
                <a:solidFill>
                  <a:schemeClr val="bg1"/>
                </a:solidFill>
              </a:rPr>
              <a:t>half, cab, bad, man </a:t>
            </a:r>
            <a:r>
              <a:rPr lang="en-US" dirty="0" smtClean="0">
                <a:solidFill>
                  <a:schemeClr val="bg1"/>
                </a:solidFill>
              </a:rPr>
              <a:t>or </a:t>
            </a:r>
            <a:r>
              <a:rPr lang="en-US" i="1" dirty="0" smtClean="0">
                <a:solidFill>
                  <a:schemeClr val="bg1"/>
                </a:solidFill>
              </a:rPr>
              <a:t>lash</a:t>
            </a:r>
            <a:r>
              <a:rPr lang="en-US" dirty="0" smtClean="0">
                <a:solidFill>
                  <a:schemeClr val="bg1"/>
                </a:solidFill>
              </a:rPr>
              <a:t> is raised (Eastern New England)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THOUGHT-LOT merger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words from both lexical sets pronounced with back open-mid /ɑ/ (i.e. </a:t>
            </a:r>
            <a:r>
              <a:rPr lang="en-US" i="1" dirty="0" smtClean="0">
                <a:solidFill>
                  <a:schemeClr val="bg1"/>
                </a:solidFill>
              </a:rPr>
              <a:t>lawn, on, frog,</a:t>
            </a:r>
            <a:r>
              <a:rPr lang="en-US" dirty="0" smtClean="0">
                <a:solidFill>
                  <a:schemeClr val="bg1"/>
                </a:solidFill>
              </a:rPr>
              <a:t> and </a:t>
            </a:r>
            <a:r>
              <a:rPr lang="en-US" i="1" dirty="0" smtClean="0">
                <a:solidFill>
                  <a:schemeClr val="bg1"/>
                </a:solidFill>
              </a:rPr>
              <a:t>John</a:t>
            </a:r>
            <a:r>
              <a:rPr lang="en-US" dirty="0" smtClean="0">
                <a:solidFill>
                  <a:schemeClr val="bg1"/>
                </a:solidFill>
              </a:rPr>
              <a:t> share the same vowel) (Northwest and North-central areas)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Threefold </a:t>
            </a:r>
            <a:r>
              <a:rPr lang="en-US" dirty="0" err="1" smtClean="0">
                <a:solidFill>
                  <a:schemeClr val="bg1"/>
                </a:solidFill>
              </a:rPr>
              <a:t>homophonization</a:t>
            </a:r>
            <a:r>
              <a:rPr lang="en-US" dirty="0" smtClean="0">
                <a:solidFill>
                  <a:schemeClr val="bg1"/>
                </a:solidFill>
              </a:rPr>
              <a:t> in marry-merry-Mary typical of most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Speakers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(for more see Wells 1982, vol. 3. section 6.1.2-6)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25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Consonants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000354"/>
              </p:ext>
            </p:extLst>
          </p:nvPr>
        </p:nvGraphicFramePr>
        <p:xfrm>
          <a:off x="179514" y="1600200"/>
          <a:ext cx="8712963" cy="407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0"/>
                <a:gridCol w="928104"/>
                <a:gridCol w="968107"/>
                <a:gridCol w="968107"/>
                <a:gridCol w="736082"/>
                <a:gridCol w="1200132"/>
                <a:gridCol w="968107"/>
                <a:gridCol w="968107"/>
                <a:gridCol w="968107"/>
              </a:tblGrid>
              <a:tr h="559576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Bilabial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Labio</a:t>
                      </a:r>
                      <a:r>
                        <a:rPr lang="en-US" dirty="0" smtClean="0"/>
                        <a:t>-dental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Dental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Alveolar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 –alveolar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Palatal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Velar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Glottal</a:t>
                      </a:r>
                      <a:endParaRPr lang="sk-SK" dirty="0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Plosive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b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 d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 g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Affricate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tʃ</a:t>
                      </a:r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dʒ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Fricative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 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ð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z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ʃ</a:t>
                      </a:r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ʒ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sk-SK" dirty="0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Nasal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ŋ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Lateral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Approximant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ɹ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ʍ</a:t>
                      </a:r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6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Vowels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207765"/>
              </p:ext>
            </p:extLst>
          </p:nvPr>
        </p:nvGraphicFramePr>
        <p:xfrm>
          <a:off x="1547664" y="1600201"/>
          <a:ext cx="5976664" cy="3875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166"/>
                <a:gridCol w="1494166"/>
                <a:gridCol w="747083"/>
                <a:gridCol w="747083"/>
                <a:gridCol w="1494166"/>
              </a:tblGrid>
              <a:tr h="335029"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Monophtongs</a:t>
                      </a:r>
                      <a:endParaRPr lang="sk-SK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Front</a:t>
                      </a:r>
                      <a:endParaRPr lang="sk-SK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Central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Back</a:t>
                      </a:r>
                      <a:endParaRPr lang="sk-SK" dirty="0"/>
                    </a:p>
                  </a:txBody>
                  <a:tcPr/>
                </a:tc>
              </a:tr>
              <a:tr h="56836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plain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rhotacized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Close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sk-SK" dirty="0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Near-close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ɪ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ʊ</a:t>
                      </a:r>
                      <a:endParaRPr lang="sk-SK" dirty="0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Close-mid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 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eɪ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sk-SK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sk-SK" dirty="0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Mid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ɚ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  <a:tr h="5683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Open-mid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ɛ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ʌ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(ɜ)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sk-SK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ɝ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ɔ</a:t>
                      </a:r>
                      <a:r>
                        <a:rPr lang="sk-SK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sk-SK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ɑ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sk-SK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Near-open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æ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ɑ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51723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close-mid /e/ occurs in open syllables only, also occurs as a </a:t>
            </a:r>
            <a:r>
              <a:rPr lang="en-US" dirty="0" err="1" smtClean="0">
                <a:solidFill>
                  <a:schemeClr val="bg1"/>
                </a:solidFill>
              </a:rPr>
              <a:t>diphtong</a:t>
            </a:r>
            <a:r>
              <a:rPr lang="en-US" dirty="0" smtClean="0">
                <a:solidFill>
                  <a:schemeClr val="bg1"/>
                </a:solidFill>
              </a:rPr>
              <a:t> in the FACE set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lways has a centralized back quality preceding /ɫ/, in some speakers may be more front, in OH realized as a central /ɜ/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epends on whether speaker is from an area affected by the THOUGHT-LOT merger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07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Lexical Sets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877779"/>
              </p:ext>
            </p:extLst>
          </p:nvPr>
        </p:nvGraphicFramePr>
        <p:xfrm>
          <a:off x="457200" y="1600201"/>
          <a:ext cx="8229600" cy="4182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90437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Lexical</a:t>
                      </a:r>
                      <a:r>
                        <a:rPr lang="en-US" baseline="0" dirty="0" smtClean="0"/>
                        <a:t> Sets representing </a:t>
                      </a:r>
                      <a:r>
                        <a:rPr lang="en-US" baseline="0" dirty="0" err="1" smtClean="0"/>
                        <a:t>GenAm</a:t>
                      </a:r>
                      <a:r>
                        <a:rPr lang="en-US" baseline="0" dirty="0" smtClean="0"/>
                        <a:t> vowel pronunciation.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FLEECE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GOOSE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KIT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FOOT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GOAT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NURSE</a:t>
                      </a:r>
                      <a:endParaRPr lang="sk-SK" dirty="0" smtClean="0"/>
                    </a:p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DRESS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STRUT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THOUGHT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TRAP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PALM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8052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Note In the CLOTH lexical set either /ɑ/ or /ɔ/ are used depending on the speaker.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naturally lacks the open back rounded RP vowel  /ɒ/. 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1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706</Words>
  <Application>Microsoft Office PowerPoint</Application>
  <PresentationFormat>Předvádění na obrazovce (4:3)</PresentationFormat>
  <Paragraphs>159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Office Theme</vt:lpstr>
      <vt:lpstr>The General American Dialect</vt:lpstr>
      <vt:lpstr>What is GenAm?</vt:lpstr>
      <vt:lpstr>The ‘Regional Home’ of GenAm</vt:lpstr>
      <vt:lpstr>History</vt:lpstr>
      <vt:lpstr>Signature Sounds</vt:lpstr>
      <vt:lpstr>Prezentace aplikace PowerPoint</vt:lpstr>
      <vt:lpstr>Consonants</vt:lpstr>
      <vt:lpstr>Vowels</vt:lpstr>
      <vt:lpstr>Lexical Sets</vt:lpstr>
      <vt:lpstr>Diphtongs</vt:lpstr>
      <vt:lpstr>Merging of vowels before /r/ </vt:lpstr>
      <vt:lpstr>Rhythm, Tempo, Tone &amp; Pitch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General American Dialect</dc:title>
  <dc:creator>inoxx</dc:creator>
  <cp:lastModifiedBy>TomCat</cp:lastModifiedBy>
  <cp:revision>103</cp:revision>
  <dcterms:created xsi:type="dcterms:W3CDTF">2012-10-10T19:08:49Z</dcterms:created>
  <dcterms:modified xsi:type="dcterms:W3CDTF">2021-04-12T15:10:46Z</dcterms:modified>
</cp:coreProperties>
</file>