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2"/>
  </p:sldMasterIdLst>
  <p:notesMasterIdLst>
    <p:notesMasterId r:id="rId14"/>
  </p:notesMasterIdLst>
  <p:sldIdLst>
    <p:sldId id="256" r:id="rId3"/>
    <p:sldId id="258" r:id="rId4"/>
    <p:sldId id="259" r:id="rId5"/>
    <p:sldId id="261" r:id="rId6"/>
    <p:sldId id="262" r:id="rId7"/>
    <p:sldId id="260" r:id="rId8"/>
    <p:sldId id="267" r:id="rId9"/>
    <p:sldId id="266" r:id="rId10"/>
    <p:sldId id="263" r:id="rId11"/>
    <p:sldId id="265"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6765" autoAdjust="0"/>
  </p:normalViewPr>
  <p:slideViewPr>
    <p:cSldViewPr showGuides="1">
      <p:cViewPr>
        <p:scale>
          <a:sx n="120" d="100"/>
          <a:sy n="120" d="100"/>
        </p:scale>
        <p:origin x="-76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33766" units="1/cm"/>
          <inkml:channelProperty channel="Y" name="resolution" value="62.42775" units="1/cm"/>
          <inkml:channelProperty channel="T" name="resolution" value="1" units="1/dev"/>
        </inkml:channelProperties>
      </inkml:inkSource>
      <inkml:timestamp xml:id="ts0" timeString="2018-10-27T17:17:33.901"/>
    </inkml:context>
    <inkml:brush xml:id="br0">
      <inkml:brushProperty name="width" value="0.1" units="cm"/>
      <inkml:brushProperty name="height" value="0.1" units="cm"/>
      <inkml:brushProperty name="color" value="#ED1C24"/>
      <inkml:brushProperty name="fitToCurve" value="1"/>
    </inkml:brush>
  </inkml:definitions>
  <inkml:trace contextRef="#ctx0" brushRef="#br0">1934 129 0,'-27'0'281,"1"0"-265,-1 0-16,1 0 15,-1 0 1,1 0 15,-1 0-15,1 0 0,-1 0-1,1 0 1,0 0-1,-1 0 17,1 0 15,-1 0 62,1 0-78,-1 0-15,1 0-1,-1 0 1,1 0-16,-1 0 31,1 0-15,0 0 46,-1 0 32,27 27-94,-26-1 16,-1-26 15,1 0 0,26 27-31,0-1 47,0 1-16,0-1-15,0 1 47,-27-27 15,1 26-78,-1-26 31,1 26 0,26 1-31,-27-27 16,1 0-16,26 26 15,-27 1-15,1-27 0,26 26 16,0 1-16,-26-27 16,-1 26-1,1-26-15,26 27 16,-27-27-16,1 0 16,26 26-16,-27-26 15,27 27-15,0-1 16,-26-26-16,-1 0 15,1 0 1,-1 0-16,1 27 47,0-27 0,26 26 0,0 0-47,0 1 15,0-1 17,-27 1-17,27-1 1,-26-26 15,-1 27 0,1-1 1,26 1-32,-27-27 15,27 26-15,0 1 16,0-1-1,0 0 17,0 1-32,-26-27 15,26 26 1,0 1-16,0-1 16,0 1 15,-27-1-31,27 1 15,-26-1 1,26 1 0,-27-1-1,1-26 17,-1 27 14,1-1 33,0-26-64,26 26-15,-27-26 47,1 0-47,26 27 31,-27-1-15,1-26 0,26 27-1,0-1 16,-27 1-15,27-1 15,0 1-15,0-1 0,0 1-1,-26-27 32,-1 26-47,27 0 31,-26 1-31,-1-27 32,1 26-1,26 1 16,-26-27-16,-1 0-15,27 26 15,-26 1 31,26-1-46,0 1 15,0-1-15,0 1-1,0-1 17,0 1-32,0-1 31,0 0-31,0 1 31,0-1-15,0 1 15,0-1-15,0 1-1,0-1 1,0 1 0,0-1 15,0 1 0,0-1-15,0 0-1,0 1-15,0-1 32,0 1-32,0-1 46,0 1-14,0-1-17,0 1 1,0-1 0,0 1 15,0-1 16,0 1 0,0-1-32,0 0 32,0 1 47,0-1-16,0 1-47,26-1 16,1-26-31,-1 0 46,0 0-31,1 0-15,-1 0 15,1 0-15,-27 27 46,26-27-46,1 0 109,-1 0-78,1 0-16,-1 0-31,1 0 31,-1 0-15,0 0 0,1 0 15,-1 0-15,1 0-1,-1 0 1,1 0 15,-1 0 0,1 0-15,-1 0 0,1 0-16,-1 0 15,1 0 16,-1 0-31,0-27 16,1 27-16,-27-26 16,26-1-16,1 27 15,-27-26 1,26-1-16,1 1 16,-1 0-16,1-1 15,-1-26-15,1 27 16,-1-1-1,-26 1-15,26-1 16,-26 1 0,27 26-16,-1-27 15,-26 1 1,0-1-16,0 1 16,0 0-16,0-1 15,0 1 48,27-1-48,-27 1 17,0-1-1,0 1 0,0-1 0,0 1 16,26 26-31,-26-27-1,27 1 1,-27 0 0,0-1-1,26-26 1,80-79-16,0 0 16,26-1-16,-52 80 15,-28 0-15,-25-26 16,-1 26-16,1 53 15,-27-26-15,26-27 16,1 26-16,-27 1 16,26 26-16,1-27 15,-27 1-15,26 26 0,-26-27 16,27 27 0,-27-26-16,0 0 15,0-1 95,0 1-110,0-1 31,0 1 16,0-1-16,0 1 0,0-1-15,0 1-1,0-1 1,0 1 15,26 0 454,-26-1-485,27 1 15,-27-1 1,0 1 0,0-1 327,0 1-311,0-1 171,0 1-188,0-1 110,0 1-47,0-1-78,-27 27 0,1 0 32,-1 0 46,1 0-47,26-26 407,26-53-438,1 26 15,-1 0-15,-26 26 16,27 1-16,-1 26 15,-26-27 1,26 1-16,-26 0 16,0-1-16,0 54 406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8A542-588B-419F-929B-6FDC8BEDD094}" type="datetimeFigureOut">
              <a:rPr lang="en-US" smtClean="0"/>
              <a:t>4/12/2021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62586-8D28-4411-A2C3-426E24CA05E9}" type="slidenum">
              <a:rPr lang="en-US" smtClean="0"/>
              <a:t>‹#›</a:t>
            </a:fld>
            <a:endParaRPr lang="en-US"/>
          </a:p>
        </p:txBody>
      </p:sp>
    </p:spTree>
    <p:extLst>
      <p:ext uri="{BB962C8B-B14F-4D97-AF65-F5344CB8AC3E}">
        <p14:creationId xmlns:p14="http://schemas.microsoft.com/office/powerpoint/2010/main" val="152215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862586-8D28-4411-A2C3-426E24CA05E9}" type="slidenum">
              <a:rPr lang="en-US" smtClean="0"/>
              <a:t>1</a:t>
            </a:fld>
            <a:endParaRPr lang="en-US" dirty="0"/>
          </a:p>
        </p:txBody>
      </p:sp>
    </p:spTree>
    <p:extLst>
      <p:ext uri="{BB962C8B-B14F-4D97-AF65-F5344CB8AC3E}">
        <p14:creationId xmlns:p14="http://schemas.microsoft.com/office/powerpoint/2010/main" val="216408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sk-SK"/>
              <a:t>Kliknutím upravte štýl predlohy nadpisu</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59750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242D77EE-D460-4486-9722-139733D5AC4D}" type="datetimeFigureOut">
              <a:rPr lang="en-US" smtClean="0"/>
              <a:t>4/12/2021</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153733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3944699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1031325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472231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45002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sk-SK"/>
              <a:t>Kliknutím upravte štýl predlohy nadpisu</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402469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6108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414511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nchor="ct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163411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242D77EE-D460-4486-9722-139733D5AC4D}"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393446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242D77EE-D460-4486-9722-139733D5AC4D}"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342567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242D77EE-D460-4486-9722-139733D5AC4D}"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117923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242D77EE-D460-4486-9722-139733D5AC4D}"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314117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D77EE-D460-4486-9722-139733D5AC4D}"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318220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sk-SK"/>
              <a:t>Kliknutím upravte štýl predlohy nadpisu</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242D77EE-D460-4486-9722-139733D5AC4D}"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232758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sk-SK"/>
              <a:t>Kliknutím upravte štýl predlohy nadpisu</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a:xfrm>
            <a:off x="4523649" y="6181344"/>
            <a:ext cx="718502" cy="365125"/>
          </a:xfrm>
        </p:spPr>
        <p:txBody>
          <a:bodyPr/>
          <a:lstStyle/>
          <a:p>
            <a:fld id="{242D77EE-D460-4486-9722-139733D5AC4D}" type="datetimeFigureOut">
              <a:rPr lang="en-US" smtClean="0"/>
              <a:t>4/12/2021</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7E7BA886-454A-433D-B5B3-3CD00C4D3740}" type="slidenum">
              <a:rPr lang="en-US" smtClean="0"/>
              <a:t>‹#›</a:t>
            </a:fld>
            <a:endParaRPr lang="en-US"/>
          </a:p>
        </p:txBody>
      </p:sp>
    </p:spTree>
    <p:extLst>
      <p:ext uri="{BB962C8B-B14F-4D97-AF65-F5344CB8AC3E}">
        <p14:creationId xmlns:p14="http://schemas.microsoft.com/office/powerpoint/2010/main" val="338160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242D77EE-D460-4486-9722-139733D5AC4D}" type="datetimeFigureOut">
              <a:rPr lang="en-US" smtClean="0"/>
              <a:t>4/12/2021</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7E7BA886-454A-433D-B5B3-3CD00C4D3740}" type="slidenum">
              <a:rPr lang="en-US" smtClean="0"/>
              <a:t>‹#›</a:t>
            </a:fld>
            <a:endParaRPr lang="en-US"/>
          </a:p>
        </p:txBody>
      </p:sp>
    </p:spTree>
    <p:extLst>
      <p:ext uri="{BB962C8B-B14F-4D97-AF65-F5344CB8AC3E}">
        <p14:creationId xmlns:p14="http://schemas.microsoft.com/office/powerpoint/2010/main" val="302071658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hyperlink" Target="https://knowitall.org/audio/visitor-carolyn-white-digital-tradi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glh-marketplace.com/2015/09/americas-oldest-culture-directly-descended-from-west-africa-is-in-danger-of-extinction/"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youtube.com/watch?v=5WZMrSj3pkU" TargetMode="External"/><Relationship Id="rId5" Type="http://schemas.openxmlformats.org/officeDocument/2006/relationships/hyperlink" Target="https://www.britannica.com/topic/Gullah-language" TargetMode="External"/><Relationship Id="rId4" Type="http://schemas.openxmlformats.org/officeDocument/2006/relationships/hyperlink" Target="https://www.gullahgeecheecorridor.org/thegullahgeeche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30"/>
                    </a14:imgEffect>
                  </a14:imgLayer>
                </a14:imgProps>
              </a:ex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Rectangle 5"/>
          <p:cNvSpPr/>
          <p:nvPr/>
        </p:nvSpPr>
        <p:spPr>
          <a:xfrm>
            <a:off x="14316" y="0"/>
            <a:ext cx="9144000" cy="6858000"/>
          </a:xfrm>
          <a:prstGeom prst="rect">
            <a:avLst/>
          </a:prstGeom>
          <a:gradFill flip="none" rotWithShape="1">
            <a:gsLst>
              <a:gs pos="0">
                <a:srgbClr val="FFFFFF">
                  <a:alpha val="40000"/>
                </a:srgb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lokTextu 1">
            <a:extLst>
              <a:ext uri="{FF2B5EF4-FFF2-40B4-BE49-F238E27FC236}">
                <a16:creationId xmlns:a16="http://schemas.microsoft.com/office/drawing/2014/main" xmlns="" id="{61D93A7F-DBE0-4597-B1B4-FF4A66665482}"/>
              </a:ext>
            </a:extLst>
          </p:cNvPr>
          <p:cNvSpPr txBox="1"/>
          <p:nvPr/>
        </p:nvSpPr>
        <p:spPr>
          <a:xfrm>
            <a:off x="1057924" y="744852"/>
            <a:ext cx="7056784" cy="1862048"/>
          </a:xfrm>
          <a:prstGeom prst="rect">
            <a:avLst/>
          </a:prstGeom>
          <a:noFill/>
        </p:spPr>
        <p:txBody>
          <a:bodyPr wrap="square" rtlCol="0">
            <a:spAutoFit/>
          </a:bodyPr>
          <a:lstStyle/>
          <a:p>
            <a:r>
              <a:rPr lang="sk-SK" sz="11500" dirty="0">
                <a:latin typeface="Lucida Handwriting" panose="03010101010101010101" pitchFamily="66" charset="0"/>
              </a:rPr>
              <a:t>GULLAH</a:t>
            </a:r>
            <a:endParaRPr lang="en-US" dirty="0">
              <a:latin typeface="Lucida Handwriting" panose="03010101010101010101" pitchFamily="66" charset="0"/>
            </a:endParaRPr>
          </a:p>
        </p:txBody>
      </p:sp>
      <p:pic>
        <p:nvPicPr>
          <p:cNvPr id="1026" name="Picture 2" descr="gullah geeche 2">
            <a:extLst>
              <a:ext uri="{FF2B5EF4-FFF2-40B4-BE49-F238E27FC236}">
                <a16:creationId xmlns:a16="http://schemas.microsoft.com/office/drawing/2014/main" xmlns="" id="{BD586181-B000-469D-BA28-2B51F5D7DF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90" y="3082117"/>
            <a:ext cx="2730290" cy="1815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gullah geeche 3">
            <a:extLst>
              <a:ext uri="{FF2B5EF4-FFF2-40B4-BE49-F238E27FC236}">
                <a16:creationId xmlns:a16="http://schemas.microsoft.com/office/drawing/2014/main" xmlns="" id="{2EC5A210-24D0-4759-8CC3-D2C830805F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068960"/>
            <a:ext cx="2743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s://bglh-marketplace.com/wp-content/uploads/2015/09/gullah-geeche.jpg">
            <a:extLst>
              <a:ext uri="{FF2B5EF4-FFF2-40B4-BE49-F238E27FC236}">
                <a16:creationId xmlns:a16="http://schemas.microsoft.com/office/drawing/2014/main" xmlns="" id="{AA875E58-A3AF-4DDE-AAFE-B25E2531BF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2636" y="3083446"/>
            <a:ext cx="27619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BlokTextu 2">
            <a:extLst>
              <a:ext uri="{FF2B5EF4-FFF2-40B4-BE49-F238E27FC236}">
                <a16:creationId xmlns:a16="http://schemas.microsoft.com/office/drawing/2014/main" xmlns="" id="{2AE1647D-E20C-4FC3-B07A-2C9FFEB3900B}"/>
              </a:ext>
            </a:extLst>
          </p:cNvPr>
          <p:cNvSpPr txBox="1"/>
          <p:nvPr/>
        </p:nvSpPr>
        <p:spPr>
          <a:xfrm>
            <a:off x="5364088" y="5949280"/>
            <a:ext cx="3168352" cy="369332"/>
          </a:xfrm>
          <a:prstGeom prst="rect">
            <a:avLst/>
          </a:prstGeom>
          <a:noFill/>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k-SK" dirty="0"/>
              <a:t>Katarína Gábryšová</a:t>
            </a:r>
            <a:endParaRPr lang="en-US" dirty="0"/>
          </a:p>
        </p:txBody>
      </p:sp>
      <p:sp>
        <p:nvSpPr>
          <p:cNvPr id="7" name="Obdĺžnik 6">
            <a:extLst>
              <a:ext uri="{FF2B5EF4-FFF2-40B4-BE49-F238E27FC236}">
                <a16:creationId xmlns:a16="http://schemas.microsoft.com/office/drawing/2014/main" xmlns="" id="{3AC09135-98B6-4CBC-B2B9-E19E961654A6}"/>
              </a:ext>
            </a:extLst>
          </p:cNvPr>
          <p:cNvSpPr/>
          <p:nvPr/>
        </p:nvSpPr>
        <p:spPr>
          <a:xfrm>
            <a:off x="611560" y="5805264"/>
            <a:ext cx="3528392" cy="657364"/>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a:t>Pronunciation Varieties of American English</a:t>
            </a:r>
          </a:p>
        </p:txBody>
      </p:sp>
    </p:spTree>
    <p:extLst>
      <p:ext uri="{BB962C8B-B14F-4D97-AF65-F5344CB8AC3E}">
        <p14:creationId xmlns:p14="http://schemas.microsoft.com/office/powerpoint/2010/main" val="96743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B8CEB73-285A-4525-A132-7E37D1B9F7F6}"/>
              </a:ext>
            </a:extLst>
          </p:cNvPr>
          <p:cNvSpPr>
            <a:spLocks noGrp="1"/>
          </p:cNvSpPr>
          <p:nvPr>
            <p:ph type="title"/>
          </p:nvPr>
        </p:nvSpPr>
        <p:spPr>
          <a:xfrm>
            <a:off x="1494491" y="275064"/>
            <a:ext cx="6155014" cy="808424"/>
          </a:xfrm>
        </p:spPr>
        <p:txBody>
          <a:bodyPr>
            <a:noAutofit/>
          </a:bodyPr>
          <a:lstStyle/>
          <a:p>
            <a:r>
              <a:rPr lang="en-US" sz="3200" b="1" dirty="0">
                <a:effectLst/>
              </a:rPr>
              <a:t>Carolyn White</a:t>
            </a:r>
            <a:r>
              <a:rPr lang="sk-SK" sz="3200" b="1" dirty="0">
                <a:effectLst/>
              </a:rPr>
              <a:t> -</a:t>
            </a:r>
            <a:r>
              <a:rPr lang="en-US" sz="3200" b="1" dirty="0">
                <a:effectLst/>
              </a:rPr>
              <a:t> The Visitor</a:t>
            </a:r>
            <a:endParaRPr lang="en-US" sz="3200" dirty="0"/>
          </a:p>
        </p:txBody>
      </p:sp>
      <p:sp>
        <p:nvSpPr>
          <p:cNvPr id="3" name="Zástupný objekt pre obsah 2">
            <a:extLst>
              <a:ext uri="{FF2B5EF4-FFF2-40B4-BE49-F238E27FC236}">
                <a16:creationId xmlns:a16="http://schemas.microsoft.com/office/drawing/2014/main" xmlns="" id="{975F9BB6-077E-4315-A654-6EB39B5B0B8C}"/>
              </a:ext>
            </a:extLst>
          </p:cNvPr>
          <p:cNvSpPr>
            <a:spLocks noGrp="1"/>
          </p:cNvSpPr>
          <p:nvPr>
            <p:ph idx="1"/>
          </p:nvPr>
        </p:nvSpPr>
        <p:spPr>
          <a:xfrm>
            <a:off x="143507" y="1083488"/>
            <a:ext cx="8856984" cy="5009808"/>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r>
              <a:rPr lang="en-US" sz="1200" b="1" i="1" dirty="0">
                <a:effectLst/>
                <a:latin typeface="Times New Roman" panose="02020603050405020304" pitchFamily="18" charset="0"/>
                <a:cs typeface="Times New Roman" panose="02020603050405020304" pitchFamily="18" charset="0"/>
              </a:rPr>
              <a:t>&lt;Carolyn White is speaking to an audience which participates with numerous “Um</a:t>
            </a:r>
            <a:r>
              <a:rPr lang="sk-SK" sz="1200" b="1" i="1" dirty="0">
                <a:effectLst/>
                <a:latin typeface="Times New Roman" panose="02020603050405020304" pitchFamily="18" charset="0"/>
                <a:cs typeface="Times New Roman" panose="02020603050405020304" pitchFamily="18" charset="0"/>
              </a:rPr>
              <a:t> </a:t>
            </a:r>
            <a:r>
              <a:rPr lang="en-US" sz="1200" b="1" i="1" dirty="0">
                <a:effectLst/>
                <a:latin typeface="Times New Roman" panose="02020603050405020304" pitchFamily="18" charset="0"/>
                <a:cs typeface="Times New Roman" panose="02020603050405020304" pitchFamily="18" charset="0"/>
              </a:rPr>
              <a:t>hums”&gt;</a:t>
            </a:r>
            <a:br>
              <a:rPr lang="en-US" sz="1200" b="1" i="1" dirty="0">
                <a:effectLst/>
                <a:latin typeface="Times New Roman" panose="02020603050405020304" pitchFamily="18" charset="0"/>
                <a:cs typeface="Times New Roman" panose="02020603050405020304" pitchFamily="18" charset="0"/>
              </a:rPr>
            </a:br>
            <a:r>
              <a:rPr lang="sk-SK" sz="1200" b="1" i="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C. White: Now all the story that I tell, are use, you know, black and white in the story</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and I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use’em</a:t>
            </a:r>
            <a:r>
              <a:rPr lang="en-US" sz="1200" b="1" dirty="0">
                <a:effectLst/>
                <a:latin typeface="Times New Roman" panose="02020603050405020304" pitchFamily="18" charset="0"/>
                <a:cs typeface="Times New Roman" panose="02020603050405020304" pitchFamily="18" charset="0"/>
              </a:rPr>
              <a:t> for no harm for nobody. It just for entertainment today. Ok? So now</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I’m </a:t>
            </a:r>
            <a:r>
              <a:rPr lang="en-US" sz="1200" b="1" dirty="0" err="1">
                <a:effectLst/>
                <a:latin typeface="Times New Roman" panose="02020603050405020304" pitchFamily="18" charset="0"/>
                <a:cs typeface="Times New Roman" panose="02020603050405020304" pitchFamily="18" charset="0"/>
              </a:rPr>
              <a:t>gonna</a:t>
            </a:r>
            <a:r>
              <a:rPr lang="en-US" sz="1200" b="1" dirty="0">
                <a:effectLst/>
                <a:latin typeface="Times New Roman" panose="02020603050405020304" pitchFamily="18" charset="0"/>
                <a:cs typeface="Times New Roman" panose="02020603050405020304" pitchFamily="18" charset="0"/>
              </a:rPr>
              <a:t> tell [????] story.</a:t>
            </a:r>
            <a:br>
              <a:rPr lang="en-US" sz="1200" b="1" dirty="0">
                <a:effectLst/>
                <a:latin typeface="Times New Roman" panose="02020603050405020304" pitchFamily="18" charset="0"/>
                <a:cs typeface="Times New Roman" panose="02020603050405020304" pitchFamily="18" charset="0"/>
              </a:rPr>
            </a:b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You know down in Charleston [????] come down there for visit and go around.</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Well back in the olden days this old black man been ‘a work down on Broad Street.</a:t>
            </a:r>
            <a:br>
              <a:rPr lang="en-US" sz="1200" b="1" dirty="0">
                <a:effectLst/>
                <a:latin typeface="Times New Roman" panose="02020603050405020304" pitchFamily="18" charset="0"/>
                <a:cs typeface="Times New Roman" panose="02020603050405020304" pitchFamily="18" charset="0"/>
              </a:rPr>
            </a:br>
            <a:r>
              <a:rPr lang="en-US" sz="1200" b="1" dirty="0" err="1">
                <a:effectLst/>
                <a:latin typeface="Times New Roman" panose="02020603050405020304" pitchFamily="18" charset="0"/>
                <a:cs typeface="Times New Roman" panose="02020603050405020304" pitchFamily="18" charset="0"/>
              </a:rPr>
              <a:t>‘Cause</a:t>
            </a:r>
            <a:r>
              <a:rPr lang="en-US" sz="1200" b="1" dirty="0">
                <a:effectLst/>
                <a:latin typeface="Times New Roman" panose="02020603050405020304" pitchFamily="18" charset="0"/>
                <a:cs typeface="Times New Roman" panose="02020603050405020304" pitchFamily="18" charset="0"/>
              </a:rPr>
              <a:t> you know during that time, time [????] and in order to get a good job, you had to</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go downtown, maybe to Broad Street and do a little work. And just like how these brick</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 downtown in Charleston you find dem cobblestones. And if you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been know</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where you </a:t>
            </a:r>
            <a:r>
              <a:rPr lang="en-US" sz="1200" b="1" dirty="0" err="1">
                <a:effectLst/>
                <a:latin typeface="Times New Roman" panose="02020603050405020304" pitchFamily="18" charset="0"/>
                <a:cs typeface="Times New Roman" panose="02020603050405020304" pitchFamily="18" charset="0"/>
              </a:rPr>
              <a:t>g’wine</a:t>
            </a:r>
            <a:r>
              <a:rPr lang="en-US" sz="1200" b="1" dirty="0">
                <a:effectLst/>
                <a:latin typeface="Times New Roman" panose="02020603050405020304" pitchFamily="18" charset="0"/>
                <a:cs typeface="Times New Roman" panose="02020603050405020304" pitchFamily="18" charset="0"/>
              </a:rPr>
              <a:t> den because the street sign wouldn’t up in the air, it was down-down in</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the stone. So buckra come to town. </a:t>
            </a:r>
            <a:r>
              <a:rPr lang="en-US" sz="1200" b="1" i="1" dirty="0">
                <a:effectLst/>
                <a:latin typeface="Times New Roman" panose="02020603050405020304" pitchFamily="18" charset="0"/>
                <a:cs typeface="Times New Roman" panose="02020603050405020304" pitchFamily="18" charset="0"/>
              </a:rPr>
              <a:t>&lt;To a member of the audience&gt; </a:t>
            </a:r>
            <a:r>
              <a:rPr lang="en-US" sz="1200" b="1" dirty="0">
                <a:effectLst/>
                <a:latin typeface="Times New Roman" panose="02020603050405020304" pitchFamily="18" charset="0"/>
                <a:cs typeface="Times New Roman" panose="02020603050405020304" pitchFamily="18" charset="0"/>
              </a:rPr>
              <a:t>You know, come</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here sweetheart. Buckra come to town, you know who the buckra is? No, he say he pass.</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Well I can tell you right now, you is the buckra. The old slave term for white man is</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what? Buckra. So well the buckra come to Charleston </a:t>
            </a:r>
            <a:r>
              <a:rPr lang="en-US" sz="1200" b="1" dirty="0" err="1">
                <a:effectLst/>
                <a:latin typeface="Times New Roman" panose="02020603050405020304" pitchFamily="18" charset="0"/>
                <a:cs typeface="Times New Roman" panose="02020603050405020304" pitchFamily="18" charset="0"/>
              </a:rPr>
              <a:t>‘cause</a:t>
            </a:r>
            <a:r>
              <a:rPr lang="en-US" sz="1200" b="1" dirty="0">
                <a:effectLst/>
                <a:latin typeface="Times New Roman" panose="02020603050405020304" pitchFamily="18" charset="0"/>
                <a:cs typeface="Times New Roman" panose="02020603050405020304" pitchFamily="18" charset="0"/>
              </a:rPr>
              <a:t> he was a tourist. So he</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went downtown and he saw the old man </a:t>
            </a:r>
            <a:r>
              <a:rPr lang="en-US" sz="1200" b="1" dirty="0" err="1">
                <a:effectLst/>
                <a:latin typeface="Times New Roman" panose="02020603050405020304" pitchFamily="18" charset="0"/>
                <a:cs typeface="Times New Roman" panose="02020603050405020304" pitchFamily="18" charset="0"/>
              </a:rPr>
              <a:t>workin</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mindin</a:t>
            </a:r>
            <a:r>
              <a:rPr lang="en-US" sz="1200" b="1" dirty="0">
                <a:effectLst/>
                <a:latin typeface="Times New Roman" panose="02020603050405020304" pitchFamily="18" charset="0"/>
                <a:cs typeface="Times New Roman" panose="02020603050405020304" pitchFamily="18" charset="0"/>
              </a:rPr>
              <a:t>’ his business. So he walked up</a:t>
            </a:r>
            <a:br>
              <a:rPr lang="en-US" sz="1200" b="1" dirty="0">
                <a:effectLst/>
                <a:latin typeface="Times New Roman" panose="02020603050405020304" pitchFamily="18" charset="0"/>
                <a:cs typeface="Times New Roman" panose="02020603050405020304" pitchFamily="18" charset="0"/>
              </a:rPr>
            </a:br>
            <a:r>
              <a:rPr lang="en-US" sz="1200" b="1" dirty="0">
                <a:effectLst/>
                <a:latin typeface="Times New Roman" panose="02020603050405020304" pitchFamily="18" charset="0"/>
                <a:cs typeface="Times New Roman" panose="02020603050405020304" pitchFamily="18" charset="0"/>
              </a:rPr>
              <a:t>to the old black man, said, “Look </a:t>
            </a:r>
            <a:r>
              <a:rPr lang="en-US" sz="1200" b="1" dirty="0" err="1">
                <a:effectLst/>
                <a:latin typeface="Times New Roman" panose="02020603050405020304" pitchFamily="18" charset="0"/>
                <a:cs typeface="Times New Roman" panose="02020603050405020304" pitchFamily="18" charset="0"/>
              </a:rPr>
              <a:t>a’here</a:t>
            </a:r>
            <a:r>
              <a:rPr lang="en-US" sz="1200" b="1" dirty="0">
                <a:effectLst/>
                <a:latin typeface="Times New Roman" panose="02020603050405020304" pitchFamily="18" charset="0"/>
                <a:cs typeface="Times New Roman" panose="02020603050405020304" pitchFamily="18" charset="0"/>
              </a:rPr>
              <a:t>.” And said, “Can you tell me where’s the</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Battery?”</a:t>
            </a:r>
            <a:br>
              <a:rPr lang="en-US" sz="1200" b="1" dirty="0">
                <a:effectLst/>
                <a:latin typeface="Times New Roman" panose="02020603050405020304" pitchFamily="18" charset="0"/>
                <a:cs typeface="Times New Roman" panose="02020603050405020304" pitchFamily="18" charset="0"/>
              </a:rPr>
            </a:b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Old black man said, “Battery?” Said, “I here dem </a:t>
            </a:r>
            <a:r>
              <a:rPr lang="en-US" sz="1200" b="1" dirty="0" err="1">
                <a:effectLst/>
                <a:latin typeface="Times New Roman" panose="02020603050405020304" pitchFamily="18" charset="0"/>
                <a:cs typeface="Times New Roman" panose="02020603050405020304" pitchFamily="18" charset="0"/>
              </a:rPr>
              <a:t>chilren</a:t>
            </a:r>
            <a:r>
              <a:rPr lang="en-US" sz="1200" b="1" dirty="0">
                <a:effectLst/>
                <a:latin typeface="Times New Roman" panose="02020603050405020304" pitchFamily="18" charset="0"/>
                <a:cs typeface="Times New Roman" panose="02020603050405020304" pitchFamily="18" charset="0"/>
              </a:rPr>
              <a:t>’ got battery in dem</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car.” He said, “But I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got none and I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know where </a:t>
            </a:r>
            <a:r>
              <a:rPr lang="en-US" sz="1200" b="1" dirty="0" err="1">
                <a:effectLst/>
                <a:latin typeface="Times New Roman" panose="02020603050405020304" pitchFamily="18" charset="0"/>
                <a:cs typeface="Times New Roman" panose="02020603050405020304" pitchFamily="18" charset="0"/>
              </a:rPr>
              <a:t>dat</a:t>
            </a:r>
            <a:r>
              <a:rPr lang="en-US" sz="1200" b="1" dirty="0">
                <a:effectLst/>
                <a:latin typeface="Times New Roman" panose="02020603050405020304" pitchFamily="18" charset="0"/>
                <a:cs typeface="Times New Roman" panose="02020603050405020304" pitchFamily="18" charset="0"/>
              </a:rPr>
              <a:t> dis.”</a:t>
            </a:r>
            <a:br>
              <a:rPr lang="en-US" sz="1200" b="1" dirty="0">
                <a:effectLst/>
                <a:latin typeface="Times New Roman" panose="02020603050405020304" pitchFamily="18" charset="0"/>
                <a:cs typeface="Times New Roman" panose="02020603050405020304" pitchFamily="18" charset="0"/>
              </a:rPr>
            </a:b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Well, tourist didn’t give up. Look at the old black man, said, “Look </a:t>
            </a:r>
            <a:r>
              <a:rPr lang="en-US" sz="1200" b="1" dirty="0" err="1">
                <a:effectLst/>
                <a:latin typeface="Times New Roman" panose="02020603050405020304" pitchFamily="18" charset="0"/>
                <a:cs typeface="Times New Roman" panose="02020603050405020304" pitchFamily="18" charset="0"/>
              </a:rPr>
              <a:t>a’here</a:t>
            </a:r>
            <a:r>
              <a:rPr lang="en-US" sz="1200" b="1" dirty="0">
                <a:effectLst/>
                <a:latin typeface="Times New Roman" panose="02020603050405020304" pitchFamily="18" charset="0"/>
                <a:cs typeface="Times New Roman" panose="02020603050405020304" pitchFamily="18" charset="0"/>
              </a:rPr>
              <a:t>. Can</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you tell me where’s the Custom House?”</a:t>
            </a:r>
            <a:br>
              <a:rPr lang="en-US" sz="1200" b="1" dirty="0">
                <a:effectLst/>
                <a:latin typeface="Times New Roman" panose="02020603050405020304" pitchFamily="18" charset="0"/>
                <a:cs typeface="Times New Roman" panose="02020603050405020304" pitchFamily="18" charset="0"/>
              </a:rPr>
            </a:b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Old black man said, “Custom House?” Say, “I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got nothing but a board house</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on James Island.” Say, “I don’t know where </a:t>
            </a:r>
            <a:r>
              <a:rPr lang="en-US" sz="1200" b="1" dirty="0" err="1">
                <a:effectLst/>
                <a:latin typeface="Times New Roman" panose="02020603050405020304" pitchFamily="18" charset="0"/>
                <a:cs typeface="Times New Roman" panose="02020603050405020304" pitchFamily="18" charset="0"/>
              </a:rPr>
              <a:t>dat</a:t>
            </a:r>
            <a:r>
              <a:rPr lang="en-US" sz="1200" b="1" dirty="0">
                <a:effectLst/>
                <a:latin typeface="Times New Roman" panose="02020603050405020304" pitchFamily="18" charset="0"/>
                <a:cs typeface="Times New Roman" panose="02020603050405020304" pitchFamily="18" charset="0"/>
              </a:rPr>
              <a:t> dis neither. I don’t know.”</a:t>
            </a:r>
            <a:br>
              <a:rPr lang="en-US" sz="1200" b="1" dirty="0">
                <a:effectLst/>
                <a:latin typeface="Times New Roman" panose="02020603050405020304" pitchFamily="18" charset="0"/>
                <a:cs typeface="Times New Roman" panose="02020603050405020304" pitchFamily="18" charset="0"/>
              </a:rPr>
            </a:b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Well you must remember in the olden days, the old people teach their </a:t>
            </a:r>
            <a:r>
              <a:rPr lang="en-US" sz="1200" b="1" dirty="0" err="1">
                <a:effectLst/>
                <a:latin typeface="Times New Roman" panose="02020603050405020304" pitchFamily="18" charset="0"/>
                <a:cs typeface="Times New Roman" panose="02020603050405020304" pitchFamily="18" charset="0"/>
              </a:rPr>
              <a:t>chilren</a:t>
            </a:r>
            <a:r>
              <a:rPr lang="en-US" sz="1200" b="1" dirty="0">
                <a:effectLst/>
                <a:latin typeface="Times New Roman" panose="02020603050405020304" pitchFamily="18" charset="0"/>
                <a:cs typeface="Times New Roman" panose="02020603050405020304" pitchFamily="18" charset="0"/>
              </a:rPr>
              <a:t> to</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keep their mouth shut, you see. But the tourist still didn’t give up. He said to him, “Look</a:t>
            </a:r>
            <a:r>
              <a:rPr lang="sk-SK"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a’here</a:t>
            </a:r>
            <a:r>
              <a:rPr lang="en-US" sz="1200" b="1" dirty="0">
                <a:effectLst/>
                <a:latin typeface="Times New Roman" panose="02020603050405020304" pitchFamily="18" charset="0"/>
                <a:cs typeface="Times New Roman" panose="02020603050405020304" pitchFamily="18" charset="0"/>
              </a:rPr>
              <a:t>.” He said, “Do you know where’s the jail house?”</a:t>
            </a:r>
            <a:br>
              <a:rPr lang="en-US" sz="1200" b="1" dirty="0">
                <a:effectLst/>
                <a:latin typeface="Times New Roman" panose="02020603050405020304" pitchFamily="18" charset="0"/>
                <a:cs typeface="Times New Roman" panose="02020603050405020304" pitchFamily="18" charset="0"/>
              </a:rPr>
            </a:br>
            <a:r>
              <a:rPr lang="en-US" sz="1200" b="1" dirty="0">
                <a:effectLst/>
                <a:latin typeface="Times New Roman" panose="02020603050405020304" pitchFamily="18" charset="0"/>
                <a:cs typeface="Times New Roman" panose="02020603050405020304" pitchFamily="18" charset="0"/>
              </a:rPr>
              <a:t>Old black man said, “Jail house?” Said, “Look </a:t>
            </a:r>
            <a:r>
              <a:rPr lang="en-US" sz="1200" b="1" dirty="0" err="1">
                <a:effectLst/>
                <a:latin typeface="Times New Roman" panose="02020603050405020304" pitchFamily="18" charset="0"/>
                <a:cs typeface="Times New Roman" panose="02020603050405020304" pitchFamily="18" charset="0"/>
              </a:rPr>
              <a:t>a’here</a:t>
            </a:r>
            <a:r>
              <a:rPr lang="en-US" sz="1200" b="1" dirty="0">
                <a:effectLst/>
                <a:latin typeface="Times New Roman" panose="02020603050405020304" pitchFamily="18" charset="0"/>
                <a:cs typeface="Times New Roman" panose="02020603050405020304" pitchFamily="18" charset="0"/>
              </a:rPr>
              <a:t> let me tell you one thing.”</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Say, “I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never been there. I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try for go there. So I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have a’ no [we] there. </a:t>
            </a:r>
            <a:r>
              <a:rPr lang="en-US" sz="1200" b="1" dirty="0" err="1">
                <a:effectLst/>
                <a:latin typeface="Times New Roman" panose="02020603050405020304" pitchFamily="18" charset="0"/>
                <a:cs typeface="Times New Roman" panose="02020603050405020304" pitchFamily="18" charset="0"/>
              </a:rPr>
              <a:t>Idon’t</a:t>
            </a:r>
            <a:r>
              <a:rPr lang="en-US" sz="1200" b="1" dirty="0">
                <a:effectLst/>
                <a:latin typeface="Times New Roman" panose="02020603050405020304" pitchFamily="18" charset="0"/>
                <a:cs typeface="Times New Roman" panose="02020603050405020304" pitchFamily="18" charset="0"/>
              </a:rPr>
              <a:t> know.”</a:t>
            </a:r>
            <a:br>
              <a:rPr lang="en-US" sz="1200" b="1" dirty="0">
                <a:effectLst/>
                <a:latin typeface="Times New Roman" panose="02020603050405020304" pitchFamily="18" charset="0"/>
                <a:cs typeface="Times New Roman" panose="02020603050405020304" pitchFamily="18" charset="0"/>
              </a:rPr>
            </a:br>
            <a:r>
              <a:rPr lang="sk-SK" sz="1200" b="1" dirty="0">
                <a:effectLst/>
                <a:latin typeface="Times New Roman" panose="02020603050405020304" pitchFamily="18" charset="0"/>
                <a:cs typeface="Times New Roman" panose="02020603050405020304" pitchFamily="18" charset="0"/>
              </a:rPr>
              <a:t>	</a:t>
            </a:r>
            <a:r>
              <a:rPr lang="en-US" sz="1200" b="1" i="1" dirty="0">
                <a:effectLst/>
                <a:latin typeface="Times New Roman" panose="02020603050405020304" pitchFamily="18" charset="0"/>
                <a:cs typeface="Times New Roman" panose="02020603050405020304" pitchFamily="18" charset="0"/>
              </a:rPr>
              <a:t>&lt;Audience starts to clap&gt;</a:t>
            </a:r>
            <a:br>
              <a:rPr lang="en-US" sz="1200" b="1" i="1" dirty="0">
                <a:effectLst/>
                <a:latin typeface="Times New Roman" panose="02020603050405020304" pitchFamily="18" charset="0"/>
                <a:cs typeface="Times New Roman" panose="02020603050405020304" pitchFamily="18" charset="0"/>
              </a:rPr>
            </a:br>
            <a:r>
              <a:rPr lang="sk-SK" sz="1200" b="1" i="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Well, don’t clap yet, </a:t>
            </a:r>
            <a:r>
              <a:rPr lang="en-US" sz="1200" b="1" dirty="0" err="1">
                <a:effectLst/>
                <a:latin typeface="Times New Roman" panose="02020603050405020304" pitchFamily="18" charset="0"/>
                <a:cs typeface="Times New Roman" panose="02020603050405020304" pitchFamily="18" charset="0"/>
              </a:rPr>
              <a:t>‘cause</a:t>
            </a:r>
            <a:r>
              <a:rPr lang="en-US" sz="1200" b="1" dirty="0">
                <a:effectLst/>
                <a:latin typeface="Times New Roman" panose="02020603050405020304" pitchFamily="18" charset="0"/>
                <a:cs typeface="Times New Roman" panose="02020603050405020304" pitchFamily="18" charset="0"/>
              </a:rPr>
              <a:t> that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the end of the story. So when the [????]</a:t>
            </a: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tourist look at him say, “Look </a:t>
            </a:r>
            <a:r>
              <a:rPr lang="en-US" sz="1200" b="1" dirty="0" err="1">
                <a:effectLst/>
                <a:latin typeface="Times New Roman" panose="02020603050405020304" pitchFamily="18" charset="0"/>
                <a:cs typeface="Times New Roman" panose="02020603050405020304" pitchFamily="18" charset="0"/>
              </a:rPr>
              <a:t>a’here</a:t>
            </a:r>
            <a:r>
              <a:rPr lang="en-US" sz="1200" b="1" dirty="0">
                <a:effectLst/>
                <a:latin typeface="Times New Roman" panose="02020603050405020304" pitchFamily="18" charset="0"/>
                <a:cs typeface="Times New Roman" panose="02020603050405020304" pitchFamily="18" charset="0"/>
              </a:rPr>
              <a:t>.” Say, “You don’t know nothing eh?”</a:t>
            </a:r>
            <a:br>
              <a:rPr lang="en-US" sz="1200" b="1" dirty="0">
                <a:effectLst/>
                <a:latin typeface="Times New Roman" panose="02020603050405020304" pitchFamily="18" charset="0"/>
                <a:cs typeface="Times New Roman" panose="02020603050405020304" pitchFamily="18" charset="0"/>
              </a:rPr>
            </a:br>
            <a:r>
              <a:rPr lang="sk-SK" sz="1200" b="1"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Old black man look at him, say, “I know one thing. I </a:t>
            </a:r>
            <a:r>
              <a:rPr lang="en-US" sz="1200" b="1" dirty="0" err="1">
                <a:effectLst/>
                <a:latin typeface="Times New Roman" panose="02020603050405020304" pitchFamily="18" charset="0"/>
                <a:cs typeface="Times New Roman" panose="02020603050405020304" pitchFamily="18" charset="0"/>
              </a:rPr>
              <a:t>ain’t</a:t>
            </a:r>
            <a:r>
              <a:rPr lang="en-US" sz="1200" b="1" dirty="0">
                <a:effectLst/>
                <a:latin typeface="Times New Roman" panose="02020603050405020304" pitchFamily="18" charset="0"/>
                <a:cs typeface="Times New Roman" panose="02020603050405020304" pitchFamily="18" charset="0"/>
              </a:rPr>
              <a:t> lost.”</a:t>
            </a:r>
            <a:br>
              <a:rPr lang="en-US" sz="1200" b="1" dirty="0">
                <a:effectLst/>
                <a:latin typeface="Times New Roman" panose="02020603050405020304" pitchFamily="18" charset="0"/>
                <a:cs typeface="Times New Roman" panose="02020603050405020304" pitchFamily="18" charset="0"/>
              </a:rPr>
            </a:br>
            <a:r>
              <a:rPr lang="sk-SK" sz="1200" b="1" dirty="0">
                <a:effectLst/>
                <a:latin typeface="Times New Roman" panose="02020603050405020304" pitchFamily="18" charset="0"/>
                <a:cs typeface="Times New Roman" panose="02020603050405020304" pitchFamily="18" charset="0"/>
              </a:rPr>
              <a:t>	</a:t>
            </a:r>
            <a:r>
              <a:rPr lang="en-US" sz="1200" b="1" i="1" dirty="0">
                <a:effectLst/>
                <a:latin typeface="Times New Roman" panose="02020603050405020304" pitchFamily="18" charset="0"/>
                <a:cs typeface="Times New Roman" panose="02020603050405020304" pitchFamily="18" charset="0"/>
              </a:rPr>
              <a:t>&lt;Audience laughs and applauds&gt;</a:t>
            </a:r>
            <a:r>
              <a:rPr lang="en-US" sz="1200" b="1" dirty="0">
                <a:latin typeface="Times New Roman" panose="02020603050405020304" pitchFamily="18" charset="0"/>
                <a:cs typeface="Times New Roman" panose="02020603050405020304" pitchFamily="18" charset="0"/>
              </a:rPr>
              <a:t> </a:t>
            </a:r>
            <a:r>
              <a:rPr lang="en-US" sz="1100" b="1" dirty="0"/>
              <a:t/>
            </a:r>
            <a:br>
              <a:rPr lang="en-US" sz="1100" b="1" dirty="0"/>
            </a:br>
            <a:endParaRPr lang="en-US" sz="1100" b="1" dirty="0"/>
          </a:p>
        </p:txBody>
      </p:sp>
      <p:sp>
        <p:nvSpPr>
          <p:cNvPr id="4" name="Obdĺžnik 3">
            <a:extLst>
              <a:ext uri="{FF2B5EF4-FFF2-40B4-BE49-F238E27FC236}">
                <a16:creationId xmlns:a16="http://schemas.microsoft.com/office/drawing/2014/main" xmlns="" id="{55ACB3BF-BE48-4D22-9D48-0B2A67CD6D97}"/>
              </a:ext>
            </a:extLst>
          </p:cNvPr>
          <p:cNvSpPr/>
          <p:nvPr/>
        </p:nvSpPr>
        <p:spPr>
          <a:xfrm>
            <a:off x="908591" y="6259770"/>
            <a:ext cx="7326815" cy="646331"/>
          </a:xfrm>
          <a:prstGeom prst="rect">
            <a:avLst/>
          </a:prstGeom>
        </p:spPr>
        <p:txBody>
          <a:bodyPr wrap="square">
            <a:spAutoFit/>
          </a:bodyPr>
          <a:lstStyle/>
          <a:p>
            <a:r>
              <a:rPr lang="en-US" dirty="0">
                <a:hlinkClick r:id="rId2"/>
              </a:rPr>
              <a:t>https://knowitall.org/audio/visitor-carolyn-white-digital-traditions</a:t>
            </a:r>
            <a:endParaRPr lang="sk-SK" dirty="0"/>
          </a:p>
          <a:p>
            <a:endParaRPr lang="sk-SK" dirty="0"/>
          </a:p>
        </p:txBody>
      </p:sp>
    </p:spTree>
    <p:extLst>
      <p:ext uri="{BB962C8B-B14F-4D97-AF65-F5344CB8AC3E}">
        <p14:creationId xmlns:p14="http://schemas.microsoft.com/office/powerpoint/2010/main" val="308358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690F3EE-0CD1-4520-B020-4E1DF3141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xmlns="" id="{9EFDE1E9-7FE0-45CA-9DE2-237F77319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4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xmlns="" id="{BD0A4423-10EA-460D-9334-002CA825CCF7}"/>
              </a:ext>
            </a:extLst>
          </p:cNvPr>
          <p:cNvSpPr>
            <a:spLocks noGrp="1"/>
          </p:cNvSpPr>
          <p:nvPr>
            <p:ph type="title"/>
          </p:nvPr>
        </p:nvSpPr>
        <p:spPr>
          <a:xfrm>
            <a:off x="856059" y="609600"/>
            <a:ext cx="7429499" cy="1173480"/>
          </a:xfrm>
        </p:spPr>
        <p:txBody>
          <a:bodyPr>
            <a:normAutofit/>
          </a:bodyPr>
          <a:lstStyle/>
          <a:p>
            <a:pPr algn="ctr"/>
            <a:r>
              <a:rPr lang="sk-SK" sz="4800" b="1" dirty="0"/>
              <a:t>SOURCES</a:t>
            </a:r>
            <a:endParaRPr lang="en-US" b="1" dirty="0"/>
          </a:p>
        </p:txBody>
      </p:sp>
      <p:sp>
        <p:nvSpPr>
          <p:cNvPr id="3" name="Zástupný objekt pre obsah 2">
            <a:extLst>
              <a:ext uri="{FF2B5EF4-FFF2-40B4-BE49-F238E27FC236}">
                <a16:creationId xmlns:a16="http://schemas.microsoft.com/office/drawing/2014/main" xmlns="" id="{CFB8FABF-5239-4D2D-8E7C-63E6E30BA029}"/>
              </a:ext>
            </a:extLst>
          </p:cNvPr>
          <p:cNvSpPr>
            <a:spLocks noGrp="1"/>
          </p:cNvSpPr>
          <p:nvPr>
            <p:ph idx="1"/>
          </p:nvPr>
        </p:nvSpPr>
        <p:spPr>
          <a:xfrm>
            <a:off x="856059" y="2636912"/>
            <a:ext cx="7429499" cy="3124201"/>
          </a:xfrm>
        </p:spPr>
        <p:txBody>
          <a:bodyPr>
            <a:normAutofit/>
          </a:bodyPr>
          <a:lstStyle/>
          <a:p>
            <a:r>
              <a:rPr lang="en-US" dirty="0">
                <a:hlinkClick r:id="rId3"/>
              </a:rPr>
              <a:t>https://bglh-marketplace.com/2015/09/americas-oldest-culture-directly-descended-from-west-africa-is-in-danger-of-extinction/</a:t>
            </a:r>
            <a:endParaRPr lang="sk-SK" dirty="0"/>
          </a:p>
          <a:p>
            <a:r>
              <a:rPr lang="en-US" dirty="0">
                <a:hlinkClick r:id="rId4"/>
              </a:rPr>
              <a:t>https://www.gullahgeecheecorridor.org/thegullahgeechee/</a:t>
            </a:r>
            <a:endParaRPr lang="sk-SK" dirty="0"/>
          </a:p>
          <a:p>
            <a:r>
              <a:rPr lang="en-US" dirty="0">
                <a:hlinkClick r:id="rId5"/>
              </a:rPr>
              <a:t>https://www.britannica.com/topic/Gullah-language</a:t>
            </a:r>
            <a:endParaRPr lang="sk-SK" dirty="0"/>
          </a:p>
          <a:p>
            <a:r>
              <a:rPr lang="sk-SK" dirty="0">
                <a:hlinkClick r:id="rId6"/>
              </a:rPr>
              <a:t>https://www.youtube.com/watch?v=5WZMrSj3pkU</a:t>
            </a:r>
            <a:endParaRPr lang="sk-SK" dirty="0"/>
          </a:p>
          <a:p>
            <a:endParaRPr lang="sk-SK" dirty="0"/>
          </a:p>
          <a:p>
            <a:endParaRPr lang="en-US" dirty="0"/>
          </a:p>
        </p:txBody>
      </p:sp>
    </p:spTree>
    <p:extLst>
      <p:ext uri="{BB962C8B-B14F-4D97-AF65-F5344CB8AC3E}">
        <p14:creationId xmlns:p14="http://schemas.microsoft.com/office/powerpoint/2010/main" val="21578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United States Map with State Names and Rivers Best Ficial and Nonofficial Nicknames Of U S States">
            <a:extLst>
              <a:ext uri="{FF2B5EF4-FFF2-40B4-BE49-F238E27FC236}">
                <a16:creationId xmlns:a16="http://schemas.microsoft.com/office/drawing/2014/main" xmlns="" id="{B7C8054B-5ABB-4F01-AF9B-D59AE88FF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ullah geechee manp">
            <a:extLst>
              <a:ext uri="{FF2B5EF4-FFF2-40B4-BE49-F238E27FC236}">
                <a16:creationId xmlns:a16="http://schemas.microsoft.com/office/drawing/2014/main" xmlns="" id="{00B7C66A-06DD-49C0-AA13-4B5403BC62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78"/>
          <a:stretch/>
        </p:blipFill>
        <p:spPr bwMode="auto">
          <a:xfrm>
            <a:off x="323528" y="764704"/>
            <a:ext cx="5337109" cy="5832648"/>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Písanie rukou 6">
                <a:extLst>
                  <a:ext uri="{FF2B5EF4-FFF2-40B4-BE49-F238E27FC236}">
                    <a16:creationId xmlns:a16="http://schemas.microsoft.com/office/drawing/2014/main" xmlns="" id="{76DF9682-F238-4D67-AA76-2C9EA9DE970B}"/>
                  </a:ext>
                </a:extLst>
              </p14:cNvPr>
              <p14:cNvContentPartPr/>
              <p14:nvPr/>
            </p14:nvContentPartPr>
            <p14:xfrm>
              <a:off x="7085835" y="4087290"/>
              <a:ext cx="734400" cy="996480"/>
            </p14:xfrm>
          </p:contentPart>
        </mc:Choice>
        <mc:Fallback xmlns="">
          <p:pic>
            <p:nvPicPr>
              <p:cNvPr id="7" name="Písanie rukou 6">
                <a:extLst>
                  <a:ext uri="{FF2B5EF4-FFF2-40B4-BE49-F238E27FC236}">
                    <a16:creationId xmlns:a16="http://schemas.microsoft.com/office/drawing/2014/main" id="{76DF9682-F238-4D67-AA76-2C9EA9DE970B}"/>
                  </a:ext>
                </a:extLst>
              </p:cNvPr>
              <p:cNvPicPr/>
              <p:nvPr/>
            </p:nvPicPr>
            <p:blipFill>
              <a:blip r:embed="rId5"/>
              <a:stretch>
                <a:fillRect/>
              </a:stretch>
            </p:blipFill>
            <p:spPr>
              <a:xfrm>
                <a:off x="7067835" y="4069290"/>
                <a:ext cx="770040" cy="1032120"/>
              </a:xfrm>
              <a:prstGeom prst="rect">
                <a:avLst/>
              </a:prstGeom>
            </p:spPr>
          </p:pic>
        </mc:Fallback>
      </mc:AlternateContent>
    </p:spTree>
    <p:extLst>
      <p:ext uri="{BB962C8B-B14F-4D97-AF65-F5344CB8AC3E}">
        <p14:creationId xmlns:p14="http://schemas.microsoft.com/office/powerpoint/2010/main" val="7829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3D8F360-91AE-4A1F-A75C-B44B5DC9D037}"/>
              </a:ext>
            </a:extLst>
          </p:cNvPr>
          <p:cNvSpPr>
            <a:spLocks noGrp="1"/>
          </p:cNvSpPr>
          <p:nvPr>
            <p:ph type="title"/>
          </p:nvPr>
        </p:nvSpPr>
        <p:spPr>
          <a:xfrm>
            <a:off x="4710363" y="170012"/>
            <a:ext cx="4433637" cy="1641351"/>
          </a:xfrm>
        </p:spPr>
        <p:txBody>
          <a:bodyPr>
            <a:normAutofit/>
          </a:bodyPr>
          <a:lstStyle/>
          <a:p>
            <a:pPr algn="ctr"/>
            <a:r>
              <a:rPr lang="sk-SK" sz="4000" b="1" dirty="0" err="1"/>
              <a:t>Cultural</a:t>
            </a:r>
            <a:r>
              <a:rPr lang="sk-SK" sz="4000" b="1" dirty="0"/>
              <a:t> </a:t>
            </a:r>
            <a:r>
              <a:rPr lang="sk-SK" sz="4000" b="1" dirty="0" err="1"/>
              <a:t>Background</a:t>
            </a:r>
            <a:endParaRPr lang="en-US" sz="4000" b="1" dirty="0"/>
          </a:p>
        </p:txBody>
      </p:sp>
      <p:pic>
        <p:nvPicPr>
          <p:cNvPr id="5" name="Picture 2" descr="Gullah Geechee Cultural Heritage Corridor">
            <a:extLst>
              <a:ext uri="{FF2B5EF4-FFF2-40B4-BE49-F238E27FC236}">
                <a16:creationId xmlns:a16="http://schemas.microsoft.com/office/drawing/2014/main" xmlns="" id="{A0632187-5A48-4E75-95A2-918B2C8C8F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67" r="16691" b="-2"/>
          <a:stretch/>
        </p:blipFill>
        <p:spPr bwMode="auto">
          <a:xfrm>
            <a:off x="280635" y="1038434"/>
            <a:ext cx="2947097" cy="4781132"/>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objekt pre obsah 2">
            <a:extLst>
              <a:ext uri="{FF2B5EF4-FFF2-40B4-BE49-F238E27FC236}">
                <a16:creationId xmlns:a16="http://schemas.microsoft.com/office/drawing/2014/main" xmlns="" id="{D096C971-3C51-455D-A0BE-2C5AA320C0D7}"/>
              </a:ext>
            </a:extLst>
          </p:cNvPr>
          <p:cNvSpPr>
            <a:spLocks noGrp="1"/>
          </p:cNvSpPr>
          <p:nvPr>
            <p:ph idx="1"/>
          </p:nvPr>
        </p:nvSpPr>
        <p:spPr>
          <a:xfrm>
            <a:off x="3578232" y="1888228"/>
            <a:ext cx="5285133" cy="4781132"/>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a:lnSpc>
                <a:spcPct val="90000"/>
              </a:lnSpc>
            </a:pPr>
            <a:r>
              <a:rPr lang="en-US" sz="2000" dirty="0">
                <a:effectLst/>
              </a:rPr>
              <a:t>descendants of Central and West Africans </a:t>
            </a:r>
            <a:endParaRPr lang="sk-SK" sz="2000" dirty="0">
              <a:effectLst/>
            </a:endParaRPr>
          </a:p>
          <a:p>
            <a:pPr>
              <a:lnSpc>
                <a:spcPct val="90000"/>
              </a:lnSpc>
            </a:pPr>
            <a:r>
              <a:rPr lang="en-US" sz="2000" dirty="0">
                <a:effectLst/>
              </a:rPr>
              <a:t>enslaved together on the isolated sea and barrier islands that span what is now designated as the Gullah Geechee Cultural Heritage Corrido</a:t>
            </a:r>
            <a:r>
              <a:rPr lang="sk-SK" sz="2000" dirty="0">
                <a:effectLst/>
              </a:rPr>
              <a:t>r</a:t>
            </a:r>
          </a:p>
          <a:p>
            <a:pPr>
              <a:lnSpc>
                <a:spcPct val="90000"/>
              </a:lnSpc>
            </a:pPr>
            <a:r>
              <a:rPr lang="en-US" sz="2000" dirty="0">
                <a:effectLst/>
              </a:rPr>
              <a:t>an intense interaction among Africans from different language groups in settings where enslaved Africans and their descendants formed the majority</a:t>
            </a:r>
            <a:endParaRPr lang="sk-SK" sz="2000" dirty="0">
              <a:effectLst/>
            </a:endParaRPr>
          </a:p>
          <a:p>
            <a:pPr>
              <a:lnSpc>
                <a:spcPct val="90000"/>
              </a:lnSpc>
            </a:pPr>
            <a:r>
              <a:rPr lang="en-US" sz="2000" dirty="0">
                <a:effectLst/>
              </a:rPr>
              <a:t>they developed the creole Gullah Geechee language as a means of communicating with each other </a:t>
            </a:r>
            <a:endParaRPr lang="sk-SK" sz="2000" dirty="0">
              <a:effectLst/>
            </a:endParaRPr>
          </a:p>
          <a:p>
            <a:pPr>
              <a:lnSpc>
                <a:spcPct val="90000"/>
              </a:lnSpc>
            </a:pPr>
            <a:r>
              <a:rPr lang="en-US" sz="2000" dirty="0">
                <a:effectLst/>
              </a:rPr>
              <a:t>able to preserve many African practices in their language, arts, crafts and cuisine</a:t>
            </a:r>
          </a:p>
          <a:p>
            <a:pPr>
              <a:lnSpc>
                <a:spcPct val="90000"/>
              </a:lnSpc>
            </a:pPr>
            <a:endParaRPr lang="en-US" sz="2000" dirty="0"/>
          </a:p>
        </p:txBody>
      </p:sp>
    </p:spTree>
    <p:extLst>
      <p:ext uri="{BB962C8B-B14F-4D97-AF65-F5344CB8AC3E}">
        <p14:creationId xmlns:p14="http://schemas.microsoft.com/office/powerpoint/2010/main" val="2525942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71DAE84-7C48-4008-A798-591836D1376D}"/>
              </a:ext>
            </a:extLst>
          </p:cNvPr>
          <p:cNvSpPr>
            <a:spLocks noGrp="1"/>
          </p:cNvSpPr>
          <p:nvPr>
            <p:ph type="title"/>
          </p:nvPr>
        </p:nvSpPr>
        <p:spPr>
          <a:xfrm>
            <a:off x="323528" y="332656"/>
            <a:ext cx="5544616" cy="864096"/>
          </a:xfrm>
        </p:spPr>
        <p:txBody>
          <a:bodyPr>
            <a:normAutofit/>
          </a:bodyPr>
          <a:lstStyle/>
          <a:p>
            <a:pPr fontAlgn="base"/>
            <a:r>
              <a:rPr lang="en-US" sz="4000" b="1" dirty="0">
                <a:effectLst/>
              </a:rPr>
              <a:t>SPIRITUAL EXPRESSION</a:t>
            </a:r>
          </a:p>
        </p:txBody>
      </p:sp>
      <p:sp>
        <p:nvSpPr>
          <p:cNvPr id="3" name="Zástupný objekt pre obsah 2">
            <a:extLst>
              <a:ext uri="{FF2B5EF4-FFF2-40B4-BE49-F238E27FC236}">
                <a16:creationId xmlns:a16="http://schemas.microsoft.com/office/drawing/2014/main" xmlns="" id="{733DF87F-EF23-4D87-A99F-132C2202FB07}"/>
              </a:ext>
            </a:extLst>
          </p:cNvPr>
          <p:cNvSpPr>
            <a:spLocks noGrp="1"/>
          </p:cNvSpPr>
          <p:nvPr>
            <p:ph idx="1"/>
          </p:nvPr>
        </p:nvSpPr>
        <p:spPr>
          <a:xfrm>
            <a:off x="400497" y="1556792"/>
            <a:ext cx="5198154" cy="4824536"/>
          </a:xfrm>
        </p:spPr>
        <p:style>
          <a:lnRef idx="1">
            <a:schemeClr val="accent3"/>
          </a:lnRef>
          <a:fillRef idx="3">
            <a:schemeClr val="accent3"/>
          </a:fillRef>
          <a:effectRef idx="2">
            <a:schemeClr val="accent3"/>
          </a:effectRef>
          <a:fontRef idx="minor">
            <a:schemeClr val="lt1"/>
          </a:fontRef>
        </p:style>
        <p:txBody>
          <a:bodyPr>
            <a:normAutofit fontScale="92500" lnSpcReduction="10000"/>
          </a:bodyPr>
          <a:lstStyle/>
          <a:p>
            <a:pPr>
              <a:lnSpc>
                <a:spcPct val="90000"/>
              </a:lnSpc>
            </a:pPr>
            <a:r>
              <a:rPr lang="en-US" dirty="0">
                <a:effectLst/>
              </a:rPr>
              <a:t>Religion and spirituality have a sustaining role in Gullah family and community life</a:t>
            </a:r>
            <a:endParaRPr lang="sk-SK" dirty="0">
              <a:effectLst/>
            </a:endParaRPr>
          </a:p>
          <a:p>
            <a:pPr>
              <a:lnSpc>
                <a:spcPct val="90000"/>
              </a:lnSpc>
            </a:pPr>
            <a:r>
              <a:rPr lang="en-US" dirty="0">
                <a:effectLst/>
              </a:rPr>
              <a:t>Enslaved Africans were exposed to Christian religious practices in a number of ways and incorporated elements that were meaningful to them into their African rooted system of beliefs </a:t>
            </a:r>
            <a:endParaRPr lang="sk-SK" dirty="0">
              <a:effectLst/>
            </a:endParaRPr>
          </a:p>
          <a:p>
            <a:pPr lvl="1">
              <a:lnSpc>
                <a:spcPct val="90000"/>
              </a:lnSpc>
            </a:pPr>
            <a:r>
              <a:rPr lang="en-US" dirty="0">
                <a:effectLst/>
              </a:rPr>
              <a:t>belief in a God, community above individuality, respect for  elders, kinship bonds and ancestors; respect for nature, and honoring the continuity of life and the afterlife.  </a:t>
            </a:r>
            <a:endParaRPr lang="sk-SK" dirty="0">
              <a:effectLst/>
            </a:endParaRPr>
          </a:p>
          <a:p>
            <a:pPr>
              <a:lnSpc>
                <a:spcPct val="90000"/>
              </a:lnSpc>
            </a:pPr>
            <a:r>
              <a:rPr lang="en-US" dirty="0">
                <a:effectLst/>
              </a:rPr>
              <a:t>regular religious services on the plantation with</a:t>
            </a:r>
            <a:r>
              <a:rPr lang="sk-SK" dirty="0">
                <a:effectLst/>
              </a:rPr>
              <a:t> </a:t>
            </a:r>
            <a:r>
              <a:rPr lang="en-US" dirty="0">
                <a:effectLst/>
              </a:rPr>
              <a:t>compulsory</a:t>
            </a:r>
            <a:r>
              <a:rPr lang="sk-SK" dirty="0">
                <a:effectLst/>
              </a:rPr>
              <a:t> </a:t>
            </a:r>
            <a:r>
              <a:rPr lang="en-US" dirty="0">
                <a:effectLst/>
              </a:rPr>
              <a:t>attend</a:t>
            </a:r>
            <a:r>
              <a:rPr lang="sk-SK" dirty="0" err="1">
                <a:effectLst/>
              </a:rPr>
              <a:t>ance</a:t>
            </a:r>
            <a:r>
              <a:rPr lang="sk-SK" dirty="0">
                <a:effectLst/>
              </a:rPr>
              <a:t> or</a:t>
            </a:r>
            <a:r>
              <a:rPr lang="en-US" dirty="0">
                <a:effectLst/>
              </a:rPr>
              <a:t> separate services for blacks with black preachers</a:t>
            </a:r>
            <a:endParaRPr lang="sk-SK" dirty="0">
              <a:effectLst/>
            </a:endParaRPr>
          </a:p>
          <a:p>
            <a:pPr>
              <a:lnSpc>
                <a:spcPct val="90000"/>
              </a:lnSpc>
            </a:pPr>
            <a:r>
              <a:rPr lang="en-US" dirty="0">
                <a:effectLst/>
              </a:rPr>
              <a:t>Plantations frequently had a praise house or small structure where slaves could meet for religious services, but these also had significance in maintaining community cohesion, social structure and conflict resolution.</a:t>
            </a:r>
          </a:p>
          <a:p>
            <a:pPr>
              <a:lnSpc>
                <a:spcPct val="90000"/>
              </a:lnSpc>
            </a:pPr>
            <a:endParaRPr lang="en-US" sz="1300" dirty="0"/>
          </a:p>
        </p:txBody>
      </p:sp>
      <p:pic>
        <p:nvPicPr>
          <p:cNvPr id="2050" name="Picture 2" descr="https://www.gullahgeecheecorridor.org/wp-content/uploads/2018/02/PRAISE-HOUSE.png">
            <a:extLst>
              <a:ext uri="{FF2B5EF4-FFF2-40B4-BE49-F238E27FC236}">
                <a16:creationId xmlns:a16="http://schemas.microsoft.com/office/drawing/2014/main" xmlns="" id="{437DF665-BF1E-40F8-93B6-9F6FC31EC5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076" r="19871"/>
          <a:stretch/>
        </p:blipFill>
        <p:spPr bwMode="auto">
          <a:xfrm>
            <a:off x="6409636" y="10"/>
            <a:ext cx="2609642" cy="6857990"/>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2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F043DF8-79A6-4B8F-ACEE-7192F13E6144}"/>
              </a:ext>
            </a:extLst>
          </p:cNvPr>
          <p:cNvSpPr>
            <a:spLocks noGrp="1"/>
          </p:cNvSpPr>
          <p:nvPr>
            <p:ph type="title"/>
          </p:nvPr>
        </p:nvSpPr>
        <p:spPr>
          <a:xfrm>
            <a:off x="5276619" y="188640"/>
            <a:ext cx="3537085" cy="1312480"/>
          </a:xfrm>
        </p:spPr>
        <p:txBody>
          <a:bodyPr>
            <a:normAutofit/>
          </a:bodyPr>
          <a:lstStyle/>
          <a:p>
            <a:r>
              <a:rPr lang="en-US" sz="4000" b="1" dirty="0">
                <a:effectLst/>
              </a:rPr>
              <a:t>ARTS, CRAFTS AND MUSIC</a:t>
            </a:r>
            <a:endParaRPr lang="en-US" sz="4000" b="1" dirty="0"/>
          </a:p>
        </p:txBody>
      </p:sp>
      <p:sp>
        <p:nvSpPr>
          <p:cNvPr id="3" name="Zástupný objekt pre obsah 2">
            <a:extLst>
              <a:ext uri="{FF2B5EF4-FFF2-40B4-BE49-F238E27FC236}">
                <a16:creationId xmlns:a16="http://schemas.microsoft.com/office/drawing/2014/main" xmlns="" id="{B5B2D251-F626-4DBF-8122-5A39D3BBB8BF}"/>
              </a:ext>
            </a:extLst>
          </p:cNvPr>
          <p:cNvSpPr>
            <a:spLocks noGrp="1"/>
          </p:cNvSpPr>
          <p:nvPr>
            <p:ph idx="1"/>
          </p:nvPr>
        </p:nvSpPr>
        <p:spPr>
          <a:xfrm>
            <a:off x="4067944" y="1501120"/>
            <a:ext cx="4729761" cy="5168240"/>
          </a:xfrm>
        </p:spPr>
        <p:style>
          <a:lnRef idx="1">
            <a:schemeClr val="accent2"/>
          </a:lnRef>
          <a:fillRef idx="3">
            <a:schemeClr val="accent2"/>
          </a:fillRef>
          <a:effectRef idx="2">
            <a:schemeClr val="accent2"/>
          </a:effectRef>
          <a:fontRef idx="minor">
            <a:schemeClr val="lt1"/>
          </a:fontRef>
        </p:style>
        <p:txBody>
          <a:bodyPr>
            <a:normAutofit fontScale="77500" lnSpcReduction="20000"/>
          </a:bodyPr>
          <a:lstStyle/>
          <a:p>
            <a:pPr fontAlgn="base"/>
            <a:r>
              <a:rPr lang="en-US" b="1" dirty="0">
                <a:effectLst/>
              </a:rPr>
              <a:t>​Arts and crafts </a:t>
            </a:r>
            <a:r>
              <a:rPr lang="sk-SK" dirty="0">
                <a:effectLst/>
              </a:rPr>
              <a:t>-</a:t>
            </a:r>
            <a:r>
              <a:rPr lang="en-US" dirty="0">
                <a:effectLst/>
              </a:rPr>
              <a:t> cast nets for fishing,  basket weaving for agriculture and textile arts for clothing and warmth. </a:t>
            </a:r>
            <a:endParaRPr lang="sk-SK" dirty="0">
              <a:effectLst/>
            </a:endParaRPr>
          </a:p>
          <a:p>
            <a:pPr lvl="1" fontAlgn="base"/>
            <a:r>
              <a:rPr lang="en-US" dirty="0">
                <a:effectLst/>
              </a:rPr>
              <a:t>passed down by enslaved Africans brought to the southeastern shores of the United States</a:t>
            </a:r>
            <a:endParaRPr lang="sk-SK" dirty="0">
              <a:effectLst/>
            </a:endParaRPr>
          </a:p>
          <a:p>
            <a:pPr lvl="1" fontAlgn="base"/>
            <a:r>
              <a:rPr lang="en-US" dirty="0">
                <a:effectLst/>
              </a:rPr>
              <a:t>younger generations have lost interest</a:t>
            </a:r>
            <a:endParaRPr lang="sk-SK" dirty="0">
              <a:effectLst/>
            </a:endParaRPr>
          </a:p>
          <a:p>
            <a:pPr lvl="1" fontAlgn="base"/>
            <a:r>
              <a:rPr lang="en-US" dirty="0">
                <a:effectLst/>
              </a:rPr>
              <a:t>African textile traditions combined with European quilting methods</a:t>
            </a:r>
            <a:r>
              <a:rPr lang="sk-SK" dirty="0">
                <a:effectLst/>
              </a:rPr>
              <a:t> - </a:t>
            </a:r>
            <a:r>
              <a:rPr lang="en-US" dirty="0">
                <a:effectLst/>
              </a:rPr>
              <a:t>a creole art form emerged</a:t>
            </a:r>
          </a:p>
          <a:p>
            <a:pPr fontAlgn="base"/>
            <a:r>
              <a:rPr lang="sk-SK" dirty="0">
                <a:effectLst/>
              </a:rPr>
              <a:t>t</a:t>
            </a:r>
            <a:r>
              <a:rPr lang="en-US" dirty="0">
                <a:effectLst/>
              </a:rPr>
              <a:t>he African art of basket making was significant as a traditionally passed down handicraft practiced by both men and women using similar materials from their homeland.  </a:t>
            </a:r>
            <a:endParaRPr lang="sk-SK" dirty="0">
              <a:effectLst/>
            </a:endParaRPr>
          </a:p>
          <a:p>
            <a:pPr fontAlgn="base"/>
            <a:r>
              <a:rPr lang="en-US" dirty="0">
                <a:effectLst/>
              </a:rPr>
              <a:t>baskets were sold to non-Gullah Geechee people and were a source of additional income.</a:t>
            </a:r>
          </a:p>
          <a:p>
            <a:pPr fontAlgn="base"/>
            <a:r>
              <a:rPr lang="en-US" dirty="0">
                <a:effectLst/>
              </a:rPr>
              <a:t>African songs are the foundation for what may be referred to as Gullah music. Deeply rooted in music traditions brought to the Americas by enslaved Africans, the music evolved out of the conditions of slavery that characterized their lives.  The influence and evolution of musical forms that arose out of Gullah music can be heard in many musical genres such as spirituals and gospel music,  ragtime, rhythm and blues, soul, hip hop  and jazz.</a:t>
            </a:r>
          </a:p>
          <a:p>
            <a:endParaRPr lang="en-US" dirty="0"/>
          </a:p>
        </p:txBody>
      </p:sp>
      <p:pic>
        <p:nvPicPr>
          <p:cNvPr id="3076" name="Picture 4" descr="https://www.gullahgeecheecorridor.org/wp-content/uploads/2018/02/ARTSCRAFTS.png">
            <a:extLst>
              <a:ext uri="{FF2B5EF4-FFF2-40B4-BE49-F238E27FC236}">
                <a16:creationId xmlns:a16="http://schemas.microsoft.com/office/drawing/2014/main" xmlns="" id="{5B0E3AF6-859D-4557-9182-52812BDF9B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81" t="1867" r="26581" b="2776"/>
          <a:stretch/>
        </p:blipFill>
        <p:spPr bwMode="auto">
          <a:xfrm>
            <a:off x="179512" y="-3398"/>
            <a:ext cx="3491881" cy="683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6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572EA5-862C-479B-B786-4691C8F95D42}"/>
              </a:ext>
            </a:extLst>
          </p:cNvPr>
          <p:cNvSpPr>
            <a:spLocks noGrp="1"/>
          </p:cNvSpPr>
          <p:nvPr>
            <p:ph type="title"/>
          </p:nvPr>
        </p:nvSpPr>
        <p:spPr>
          <a:xfrm>
            <a:off x="5399429" y="332656"/>
            <a:ext cx="3113436" cy="1019200"/>
          </a:xfrm>
        </p:spPr>
        <p:txBody>
          <a:bodyPr>
            <a:normAutofit/>
          </a:bodyPr>
          <a:lstStyle/>
          <a:p>
            <a:r>
              <a:rPr lang="sk-SK" sz="4000" b="1" dirty="0" err="1"/>
              <a:t>language</a:t>
            </a:r>
            <a:endParaRPr lang="en-US" sz="4000" b="1" dirty="0"/>
          </a:p>
        </p:txBody>
      </p:sp>
      <p:pic>
        <p:nvPicPr>
          <p:cNvPr id="5" name="Picture 2" descr="https://www.gullahgeecheecorridor.org/wp-content/uploads/2018/02/LANGUAGE.png">
            <a:extLst>
              <a:ext uri="{FF2B5EF4-FFF2-40B4-BE49-F238E27FC236}">
                <a16:creationId xmlns:a16="http://schemas.microsoft.com/office/drawing/2014/main" xmlns="" id="{34F952DA-19C2-4D59-9591-90F016B075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69" r="28179"/>
          <a:stretch/>
        </p:blipFill>
        <p:spPr bwMode="auto">
          <a:xfrm>
            <a:off x="193192" y="10"/>
            <a:ext cx="2609642" cy="6857990"/>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Zástupný objekt pre obsah 2">
            <a:extLst>
              <a:ext uri="{FF2B5EF4-FFF2-40B4-BE49-F238E27FC236}">
                <a16:creationId xmlns:a16="http://schemas.microsoft.com/office/drawing/2014/main" xmlns="" id="{868CFB66-2DF3-4B88-AA5E-C549DA0C6086}"/>
              </a:ext>
            </a:extLst>
          </p:cNvPr>
          <p:cNvSpPr>
            <a:spLocks noGrp="1"/>
          </p:cNvSpPr>
          <p:nvPr>
            <p:ph idx="1"/>
          </p:nvPr>
        </p:nvSpPr>
        <p:spPr>
          <a:xfrm>
            <a:off x="3557993" y="1628800"/>
            <a:ext cx="4954872" cy="4752527"/>
          </a:xfrm>
        </p:spPr>
        <p:style>
          <a:lnRef idx="1">
            <a:schemeClr val="accent5"/>
          </a:lnRef>
          <a:fillRef idx="3">
            <a:schemeClr val="accent5"/>
          </a:fillRef>
          <a:effectRef idx="2">
            <a:schemeClr val="accent5"/>
          </a:effectRef>
          <a:fontRef idx="minor">
            <a:schemeClr val="lt1"/>
          </a:fontRef>
        </p:style>
        <p:txBody>
          <a:bodyPr>
            <a:normAutofit fontScale="92500" lnSpcReduction="10000"/>
          </a:bodyPr>
          <a:lstStyle/>
          <a:p>
            <a:pPr>
              <a:lnSpc>
                <a:spcPct val="90000"/>
              </a:lnSpc>
            </a:pPr>
            <a:r>
              <a:rPr lang="en-US" dirty="0">
                <a:effectLst/>
              </a:rPr>
              <a:t>a unique creole language spoken along the Sea Islands and adjacent coastal areas of South Carolina and Georgia</a:t>
            </a:r>
            <a:endParaRPr lang="sk-SK" dirty="0">
              <a:effectLst/>
            </a:endParaRPr>
          </a:p>
          <a:p>
            <a:pPr>
              <a:lnSpc>
                <a:spcPct val="90000"/>
              </a:lnSpc>
            </a:pPr>
            <a:r>
              <a:rPr lang="en-US" dirty="0">
                <a:effectLst/>
              </a:rPr>
              <a:t> The residents in Georgia are typically referred to as “Geechee</a:t>
            </a:r>
            <a:r>
              <a:rPr lang="sk-SK" dirty="0">
                <a:effectLst/>
              </a:rPr>
              <a:t>“</a:t>
            </a:r>
            <a:r>
              <a:rPr lang="en-US" dirty="0">
                <a:effectLst/>
              </a:rPr>
              <a:t> </a:t>
            </a:r>
            <a:endParaRPr lang="sk-SK" dirty="0">
              <a:effectLst/>
            </a:endParaRPr>
          </a:p>
          <a:p>
            <a:pPr>
              <a:lnSpc>
                <a:spcPct val="90000"/>
              </a:lnSpc>
            </a:pPr>
            <a:r>
              <a:rPr lang="en-US" dirty="0">
                <a:effectLst/>
              </a:rPr>
              <a:t>began as a simplified form of communication among people of different languages including European slave traders, slave owners and diverse African ethnic groups</a:t>
            </a:r>
            <a:endParaRPr lang="sk-SK" dirty="0">
              <a:effectLst/>
            </a:endParaRPr>
          </a:p>
          <a:p>
            <a:pPr>
              <a:lnSpc>
                <a:spcPct val="90000"/>
              </a:lnSpc>
            </a:pPr>
            <a:r>
              <a:rPr lang="en-US" dirty="0">
                <a:effectLst/>
              </a:rPr>
              <a:t>The vocabulary and grammatical roots come from European and African languages</a:t>
            </a:r>
            <a:endParaRPr lang="sk-SK" dirty="0">
              <a:effectLst/>
            </a:endParaRPr>
          </a:p>
          <a:p>
            <a:pPr>
              <a:lnSpc>
                <a:spcPct val="90000"/>
              </a:lnSpc>
            </a:pPr>
            <a:r>
              <a:rPr lang="en-US" dirty="0">
                <a:effectLst/>
              </a:rPr>
              <a:t>Gullah Geechee language is the only distinctly African creole language in the United States and has influenced traditional Southern vocabulary and speech patterns</a:t>
            </a:r>
            <a:endParaRPr lang="sk-SK" dirty="0">
              <a:effectLst/>
            </a:endParaRPr>
          </a:p>
          <a:p>
            <a:pPr>
              <a:lnSpc>
                <a:spcPct val="90000"/>
              </a:lnSpc>
            </a:pPr>
            <a:r>
              <a:rPr lang="en-US" dirty="0">
                <a:effectLst/>
              </a:rPr>
              <a:t>Gullah closely resembles nonstandard Bahamian English in both grammar and intonation. </a:t>
            </a:r>
            <a:endParaRPr lang="sk-SK" dirty="0">
              <a:effectLst/>
            </a:endParaRPr>
          </a:p>
        </p:txBody>
      </p:sp>
    </p:spTree>
    <p:extLst>
      <p:ext uri="{BB962C8B-B14F-4D97-AF65-F5344CB8AC3E}">
        <p14:creationId xmlns:p14="http://schemas.microsoft.com/office/powerpoint/2010/main" val="325732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0546B1A-0DB5-4AB2-AB75-5E13D85857A6}"/>
              </a:ext>
            </a:extLst>
          </p:cNvPr>
          <p:cNvSpPr>
            <a:spLocks noGrp="1"/>
          </p:cNvSpPr>
          <p:nvPr>
            <p:ph type="title"/>
          </p:nvPr>
        </p:nvSpPr>
        <p:spPr>
          <a:xfrm>
            <a:off x="358892" y="260649"/>
            <a:ext cx="2499716" cy="2520280"/>
          </a:xfrm>
        </p:spPr>
        <p:txBody>
          <a:bodyPr anchor="ctr">
            <a:normAutofit/>
          </a:bodyPr>
          <a:lstStyle/>
          <a:p>
            <a:pPr algn="ctr"/>
            <a:r>
              <a:rPr lang="sk-SK" sz="4400" b="1" dirty="0" err="1"/>
              <a:t>Gullah</a:t>
            </a:r>
            <a:r>
              <a:rPr lang="sk-SK" sz="4400" b="1" dirty="0"/>
              <a:t> english </a:t>
            </a:r>
            <a:r>
              <a:rPr lang="sk-SK" sz="4400" b="1" dirty="0" err="1"/>
              <a:t>creole</a:t>
            </a:r>
            <a:endParaRPr lang="en-US" sz="4400" b="1" dirty="0"/>
          </a:p>
        </p:txBody>
      </p:sp>
      <p:sp>
        <p:nvSpPr>
          <p:cNvPr id="8" name="Rectangle 7">
            <a:extLst>
              <a:ext uri="{FF2B5EF4-FFF2-40B4-BE49-F238E27FC236}">
                <a16:creationId xmlns:a16="http://schemas.microsoft.com/office/drawing/2014/main" xmlns=""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xmlns=""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Zástupný objekt pre obsah 2">
            <a:extLst>
              <a:ext uri="{FF2B5EF4-FFF2-40B4-BE49-F238E27FC236}">
                <a16:creationId xmlns:a16="http://schemas.microsoft.com/office/drawing/2014/main" xmlns="" id="{A3AB987B-4D4E-4BF5-B360-AEF9902EF284}"/>
              </a:ext>
            </a:extLst>
          </p:cNvPr>
          <p:cNvSpPr>
            <a:spLocks noGrp="1"/>
          </p:cNvSpPr>
          <p:nvPr>
            <p:ph idx="1"/>
          </p:nvPr>
        </p:nvSpPr>
        <p:spPr>
          <a:xfrm>
            <a:off x="4392378" y="152636"/>
            <a:ext cx="4248472" cy="6552728"/>
          </a:xfrm>
        </p:spPr>
        <p:txBody>
          <a:bodyPr>
            <a:normAutofit fontScale="92500" lnSpcReduction="20000"/>
          </a:bodyPr>
          <a:lstStyle/>
          <a:p>
            <a:r>
              <a:rPr lang="sk-SK" dirty="0" err="1">
                <a:solidFill>
                  <a:schemeClr val="tx1"/>
                </a:solidFill>
              </a:rPr>
              <a:t>Ain</a:t>
            </a:r>
            <a:r>
              <a:rPr lang="sk-SK" dirty="0">
                <a:solidFill>
                  <a:schemeClr val="tx1"/>
                </a:solidFill>
              </a:rPr>
              <a:t>			</a:t>
            </a:r>
            <a:r>
              <a:rPr lang="sk-SK" dirty="0" err="1">
                <a:solidFill>
                  <a:schemeClr val="tx1"/>
                </a:solidFill>
              </a:rPr>
              <a:t>ain‘t</a:t>
            </a:r>
            <a:endParaRPr lang="sk-SK" dirty="0">
              <a:solidFill>
                <a:schemeClr val="tx1"/>
              </a:solidFill>
            </a:endParaRPr>
          </a:p>
          <a:p>
            <a:r>
              <a:rPr lang="sk-SK" dirty="0">
                <a:solidFill>
                  <a:schemeClr val="tx1"/>
                </a:solidFill>
              </a:rPr>
              <a:t>Uh  			I</a:t>
            </a:r>
          </a:p>
          <a:p>
            <a:r>
              <a:rPr lang="sk-SK" dirty="0" err="1">
                <a:solidFill>
                  <a:schemeClr val="tx1"/>
                </a:solidFill>
              </a:rPr>
              <a:t>Gwine</a:t>
            </a:r>
            <a:r>
              <a:rPr lang="sk-SK" dirty="0">
                <a:solidFill>
                  <a:schemeClr val="tx1"/>
                </a:solidFill>
              </a:rPr>
              <a:t>  		</a:t>
            </a:r>
            <a:r>
              <a:rPr lang="sk-SK" dirty="0" err="1">
                <a:solidFill>
                  <a:schemeClr val="tx1"/>
                </a:solidFill>
              </a:rPr>
              <a:t>going</a:t>
            </a:r>
            <a:r>
              <a:rPr lang="sk-SK" dirty="0">
                <a:solidFill>
                  <a:schemeClr val="tx1"/>
                </a:solidFill>
              </a:rPr>
              <a:t> to</a:t>
            </a:r>
          </a:p>
          <a:p>
            <a:r>
              <a:rPr lang="sk-SK" dirty="0" err="1">
                <a:solidFill>
                  <a:schemeClr val="tx1"/>
                </a:solidFill>
              </a:rPr>
              <a:t>Dey</a:t>
            </a:r>
            <a:r>
              <a:rPr lang="sk-SK" dirty="0">
                <a:solidFill>
                  <a:schemeClr val="tx1"/>
                </a:solidFill>
              </a:rPr>
              <a:t> 			</a:t>
            </a:r>
            <a:r>
              <a:rPr lang="sk-SK" dirty="0" err="1">
                <a:solidFill>
                  <a:schemeClr val="tx1"/>
                </a:solidFill>
              </a:rPr>
              <a:t>they</a:t>
            </a:r>
            <a:endParaRPr lang="sk-SK" dirty="0">
              <a:solidFill>
                <a:schemeClr val="tx1"/>
              </a:solidFill>
            </a:endParaRPr>
          </a:p>
          <a:p>
            <a:r>
              <a:rPr lang="sk-SK" dirty="0">
                <a:solidFill>
                  <a:schemeClr val="tx1"/>
                </a:solidFill>
              </a:rPr>
              <a:t>De  			</a:t>
            </a:r>
            <a:r>
              <a:rPr lang="sk-SK" dirty="0" err="1">
                <a:solidFill>
                  <a:schemeClr val="tx1"/>
                </a:solidFill>
              </a:rPr>
              <a:t>the</a:t>
            </a:r>
            <a:endParaRPr lang="sk-SK" dirty="0">
              <a:solidFill>
                <a:schemeClr val="tx1"/>
              </a:solidFill>
            </a:endParaRPr>
          </a:p>
          <a:p>
            <a:r>
              <a:rPr lang="sk-SK" dirty="0" err="1">
                <a:solidFill>
                  <a:schemeClr val="tx1"/>
                </a:solidFill>
              </a:rPr>
              <a:t>Dis</a:t>
            </a:r>
            <a:r>
              <a:rPr lang="sk-SK" dirty="0">
                <a:solidFill>
                  <a:schemeClr val="tx1"/>
                </a:solidFill>
              </a:rPr>
              <a:t> 			</a:t>
            </a:r>
            <a:r>
              <a:rPr lang="sk-SK" dirty="0" err="1">
                <a:solidFill>
                  <a:schemeClr val="tx1"/>
                </a:solidFill>
              </a:rPr>
              <a:t>this</a:t>
            </a:r>
            <a:endParaRPr lang="sk-SK" dirty="0">
              <a:solidFill>
                <a:schemeClr val="tx1"/>
              </a:solidFill>
            </a:endParaRPr>
          </a:p>
          <a:p>
            <a:r>
              <a:rPr lang="sk-SK" dirty="0" err="1">
                <a:solidFill>
                  <a:schemeClr val="tx1"/>
                </a:solidFill>
              </a:rPr>
              <a:t>Dem</a:t>
            </a:r>
            <a:r>
              <a:rPr lang="sk-SK" dirty="0">
                <a:solidFill>
                  <a:schemeClr val="tx1"/>
                </a:solidFill>
              </a:rPr>
              <a:t> 	 		</a:t>
            </a:r>
            <a:r>
              <a:rPr lang="sk-SK" dirty="0" err="1">
                <a:solidFill>
                  <a:schemeClr val="tx1"/>
                </a:solidFill>
              </a:rPr>
              <a:t>tem</a:t>
            </a:r>
            <a:endParaRPr lang="sk-SK" dirty="0">
              <a:solidFill>
                <a:schemeClr val="tx1"/>
              </a:solidFill>
            </a:endParaRPr>
          </a:p>
          <a:p>
            <a:r>
              <a:rPr lang="sk-SK" dirty="0" err="1">
                <a:solidFill>
                  <a:schemeClr val="tx1"/>
                </a:solidFill>
              </a:rPr>
              <a:t>Fada</a:t>
            </a:r>
            <a:r>
              <a:rPr lang="sk-SK" dirty="0">
                <a:solidFill>
                  <a:schemeClr val="tx1"/>
                </a:solidFill>
              </a:rPr>
              <a:t>  			</a:t>
            </a:r>
            <a:r>
              <a:rPr lang="sk-SK" dirty="0" err="1">
                <a:solidFill>
                  <a:schemeClr val="tx1"/>
                </a:solidFill>
              </a:rPr>
              <a:t>father</a:t>
            </a:r>
            <a:endParaRPr lang="sk-SK" dirty="0">
              <a:solidFill>
                <a:schemeClr val="tx1"/>
              </a:solidFill>
            </a:endParaRPr>
          </a:p>
          <a:p>
            <a:r>
              <a:rPr lang="sk-SK" dirty="0" err="1">
                <a:solidFill>
                  <a:schemeClr val="tx1"/>
                </a:solidFill>
              </a:rPr>
              <a:t>Ooman</a:t>
            </a:r>
            <a:r>
              <a:rPr lang="sk-SK" dirty="0">
                <a:solidFill>
                  <a:schemeClr val="tx1"/>
                </a:solidFill>
              </a:rPr>
              <a:t>  		</a:t>
            </a:r>
            <a:r>
              <a:rPr lang="sk-SK" dirty="0" err="1">
                <a:solidFill>
                  <a:schemeClr val="tx1"/>
                </a:solidFill>
              </a:rPr>
              <a:t>woman</a:t>
            </a:r>
            <a:endParaRPr lang="sk-SK" dirty="0">
              <a:solidFill>
                <a:schemeClr val="tx1"/>
              </a:solidFill>
            </a:endParaRPr>
          </a:p>
          <a:p>
            <a:r>
              <a:rPr lang="sk-SK" dirty="0">
                <a:solidFill>
                  <a:schemeClr val="tx1"/>
                </a:solidFill>
              </a:rPr>
              <a:t>Mi </a:t>
            </a:r>
            <a:r>
              <a:rPr lang="sk-SK" dirty="0" err="1">
                <a:solidFill>
                  <a:schemeClr val="tx1"/>
                </a:solidFill>
              </a:rPr>
              <a:t>nauna</a:t>
            </a:r>
            <a:r>
              <a:rPr lang="sk-SK" dirty="0">
                <a:solidFill>
                  <a:schemeClr val="tx1"/>
                </a:solidFill>
              </a:rPr>
              <a:t>  		</a:t>
            </a:r>
            <a:r>
              <a:rPr lang="sk-SK" dirty="0" err="1">
                <a:solidFill>
                  <a:schemeClr val="tx1"/>
                </a:solidFill>
              </a:rPr>
              <a:t>me</a:t>
            </a:r>
            <a:r>
              <a:rPr lang="sk-SK" dirty="0">
                <a:solidFill>
                  <a:schemeClr val="tx1"/>
                </a:solidFill>
              </a:rPr>
              <a:t> and </a:t>
            </a:r>
            <a:r>
              <a:rPr lang="sk-SK" dirty="0" err="1">
                <a:solidFill>
                  <a:schemeClr val="tx1"/>
                </a:solidFill>
              </a:rPr>
              <a:t>you</a:t>
            </a:r>
            <a:r>
              <a:rPr lang="sk-SK" dirty="0">
                <a:solidFill>
                  <a:schemeClr val="tx1"/>
                </a:solidFill>
              </a:rPr>
              <a:t> </a:t>
            </a:r>
          </a:p>
          <a:p>
            <a:r>
              <a:rPr lang="sk-SK" dirty="0">
                <a:solidFill>
                  <a:schemeClr val="tx1"/>
                </a:solidFill>
              </a:rPr>
              <a:t>E  			</a:t>
            </a:r>
            <a:r>
              <a:rPr lang="sk-SK" dirty="0" err="1">
                <a:solidFill>
                  <a:schemeClr val="tx1"/>
                </a:solidFill>
              </a:rPr>
              <a:t>she</a:t>
            </a:r>
            <a:r>
              <a:rPr lang="sk-SK" dirty="0">
                <a:solidFill>
                  <a:schemeClr val="tx1"/>
                </a:solidFill>
              </a:rPr>
              <a:t>, he, </a:t>
            </a:r>
            <a:r>
              <a:rPr lang="sk-SK" dirty="0" err="1">
                <a:solidFill>
                  <a:schemeClr val="tx1"/>
                </a:solidFill>
              </a:rPr>
              <a:t>it</a:t>
            </a:r>
            <a:r>
              <a:rPr lang="sk-SK" dirty="0">
                <a:solidFill>
                  <a:schemeClr val="tx1"/>
                </a:solidFill>
              </a:rPr>
              <a:t>, </a:t>
            </a:r>
            <a:r>
              <a:rPr lang="sk-SK" dirty="0" err="1">
                <a:solidFill>
                  <a:schemeClr val="tx1"/>
                </a:solidFill>
              </a:rPr>
              <a:t>his</a:t>
            </a:r>
            <a:r>
              <a:rPr lang="sk-SK" dirty="0">
                <a:solidFill>
                  <a:schemeClr val="tx1"/>
                </a:solidFill>
              </a:rPr>
              <a:t>, </a:t>
            </a:r>
            <a:r>
              <a:rPr lang="sk-SK" dirty="0" err="1">
                <a:solidFill>
                  <a:schemeClr val="tx1"/>
                </a:solidFill>
              </a:rPr>
              <a:t>her</a:t>
            </a:r>
            <a:endParaRPr lang="sk-SK" dirty="0">
              <a:solidFill>
                <a:schemeClr val="tx1"/>
              </a:solidFill>
            </a:endParaRPr>
          </a:p>
          <a:p>
            <a:r>
              <a:rPr lang="sk-SK" dirty="0" err="1">
                <a:solidFill>
                  <a:schemeClr val="tx1"/>
                </a:solidFill>
              </a:rPr>
              <a:t>Oomah</a:t>
            </a:r>
            <a:r>
              <a:rPr lang="sk-SK" dirty="0">
                <a:solidFill>
                  <a:schemeClr val="tx1"/>
                </a:solidFill>
              </a:rPr>
              <a:t>  		</a:t>
            </a:r>
            <a:r>
              <a:rPr lang="sk-SK" dirty="0" err="1">
                <a:solidFill>
                  <a:schemeClr val="tx1"/>
                </a:solidFill>
              </a:rPr>
              <a:t>you</a:t>
            </a:r>
            <a:endParaRPr lang="sk-SK" dirty="0">
              <a:solidFill>
                <a:schemeClr val="tx1"/>
              </a:solidFill>
            </a:endParaRPr>
          </a:p>
          <a:p>
            <a:r>
              <a:rPr lang="sk-SK" dirty="0">
                <a:solidFill>
                  <a:schemeClr val="tx1"/>
                </a:solidFill>
              </a:rPr>
              <a:t>Da			</a:t>
            </a:r>
            <a:r>
              <a:rPr lang="sk-SK" dirty="0" err="1">
                <a:solidFill>
                  <a:schemeClr val="tx1"/>
                </a:solidFill>
              </a:rPr>
              <a:t>that</a:t>
            </a:r>
            <a:r>
              <a:rPr lang="sk-SK" dirty="0">
                <a:solidFill>
                  <a:schemeClr val="tx1"/>
                </a:solidFill>
              </a:rPr>
              <a:t>, </a:t>
            </a:r>
            <a:r>
              <a:rPr lang="sk-SK" dirty="0" err="1">
                <a:solidFill>
                  <a:schemeClr val="tx1"/>
                </a:solidFill>
              </a:rPr>
              <a:t>the</a:t>
            </a:r>
            <a:r>
              <a:rPr lang="sk-SK" dirty="0">
                <a:solidFill>
                  <a:schemeClr val="tx1"/>
                </a:solidFill>
              </a:rPr>
              <a:t>, </a:t>
            </a:r>
            <a:r>
              <a:rPr lang="sk-SK" dirty="0" err="1">
                <a:solidFill>
                  <a:schemeClr val="tx1"/>
                </a:solidFill>
              </a:rPr>
              <a:t>you</a:t>
            </a:r>
            <a:endParaRPr lang="sk-SK" dirty="0">
              <a:solidFill>
                <a:schemeClr val="tx1"/>
              </a:solidFill>
            </a:endParaRPr>
          </a:p>
          <a:p>
            <a:r>
              <a:rPr lang="sk-SK" dirty="0" err="1">
                <a:solidFill>
                  <a:schemeClr val="tx1"/>
                </a:solidFill>
              </a:rPr>
              <a:t>Duh</a:t>
            </a:r>
            <a:r>
              <a:rPr lang="sk-SK" dirty="0">
                <a:solidFill>
                  <a:schemeClr val="tx1"/>
                </a:solidFill>
              </a:rPr>
              <a:t>			</a:t>
            </a:r>
            <a:r>
              <a:rPr lang="sk-SK" dirty="0" err="1">
                <a:solidFill>
                  <a:schemeClr val="tx1"/>
                </a:solidFill>
              </a:rPr>
              <a:t>it</a:t>
            </a:r>
            <a:r>
              <a:rPr lang="sk-SK" dirty="0">
                <a:solidFill>
                  <a:schemeClr val="tx1"/>
                </a:solidFill>
              </a:rPr>
              <a:t> </a:t>
            </a:r>
            <a:r>
              <a:rPr lang="sk-SK" dirty="0" err="1">
                <a:solidFill>
                  <a:schemeClr val="tx1"/>
                </a:solidFill>
              </a:rPr>
              <a:t>is</a:t>
            </a:r>
            <a:endParaRPr lang="sk-SK" dirty="0">
              <a:solidFill>
                <a:schemeClr val="tx1"/>
              </a:solidFill>
            </a:endParaRPr>
          </a:p>
          <a:p>
            <a:r>
              <a:rPr lang="sk-SK" dirty="0" err="1">
                <a:solidFill>
                  <a:schemeClr val="tx1"/>
                </a:solidFill>
              </a:rPr>
              <a:t>Biddi</a:t>
            </a:r>
            <a:r>
              <a:rPr lang="sk-SK" dirty="0">
                <a:solidFill>
                  <a:schemeClr val="tx1"/>
                </a:solidFill>
              </a:rPr>
              <a:t>			</a:t>
            </a:r>
            <a:r>
              <a:rPr lang="sk-SK" dirty="0" err="1">
                <a:solidFill>
                  <a:schemeClr val="tx1"/>
                </a:solidFill>
              </a:rPr>
              <a:t>bird</a:t>
            </a:r>
            <a:endParaRPr lang="sk-SK" dirty="0">
              <a:solidFill>
                <a:schemeClr val="tx1"/>
              </a:solidFill>
            </a:endParaRPr>
          </a:p>
          <a:p>
            <a:r>
              <a:rPr lang="sk-SK" dirty="0" err="1">
                <a:solidFill>
                  <a:schemeClr val="tx1"/>
                </a:solidFill>
              </a:rPr>
              <a:t>Tittuh</a:t>
            </a:r>
            <a:r>
              <a:rPr lang="sk-SK" dirty="0">
                <a:solidFill>
                  <a:schemeClr val="tx1"/>
                </a:solidFill>
              </a:rPr>
              <a:t>			</a:t>
            </a:r>
            <a:r>
              <a:rPr lang="sk-SK" dirty="0" err="1">
                <a:solidFill>
                  <a:schemeClr val="tx1"/>
                </a:solidFill>
              </a:rPr>
              <a:t>sister</a:t>
            </a:r>
            <a:endParaRPr lang="sk-SK" dirty="0">
              <a:solidFill>
                <a:schemeClr val="tx1"/>
              </a:solidFill>
            </a:endParaRPr>
          </a:p>
          <a:p>
            <a:r>
              <a:rPr lang="sk-SK" dirty="0" err="1">
                <a:solidFill>
                  <a:schemeClr val="tx1"/>
                </a:solidFill>
              </a:rPr>
              <a:t>Day</a:t>
            </a:r>
            <a:r>
              <a:rPr lang="sk-SK" dirty="0">
                <a:solidFill>
                  <a:schemeClr val="tx1"/>
                </a:solidFill>
              </a:rPr>
              <a:t> </a:t>
            </a:r>
            <a:r>
              <a:rPr lang="sk-SK" dirty="0" err="1">
                <a:solidFill>
                  <a:schemeClr val="tx1"/>
                </a:solidFill>
              </a:rPr>
              <a:t>clean</a:t>
            </a:r>
            <a:r>
              <a:rPr lang="sk-SK" dirty="0">
                <a:solidFill>
                  <a:schemeClr val="tx1"/>
                </a:solidFill>
              </a:rPr>
              <a:t>		</a:t>
            </a:r>
            <a:r>
              <a:rPr lang="sk-SK" dirty="0" err="1">
                <a:solidFill>
                  <a:schemeClr val="tx1"/>
                </a:solidFill>
              </a:rPr>
              <a:t>dawn</a:t>
            </a:r>
            <a:endParaRPr lang="sk-SK" dirty="0">
              <a:solidFill>
                <a:schemeClr val="tx1"/>
              </a:solidFill>
            </a:endParaRPr>
          </a:p>
          <a:p>
            <a:r>
              <a:rPr lang="sk-SK" dirty="0" err="1">
                <a:solidFill>
                  <a:schemeClr val="tx1"/>
                </a:solidFill>
              </a:rPr>
              <a:t>Krak</a:t>
            </a:r>
            <a:r>
              <a:rPr lang="sk-SK" dirty="0">
                <a:solidFill>
                  <a:schemeClr val="tx1"/>
                </a:solidFill>
              </a:rPr>
              <a:t> </a:t>
            </a:r>
            <a:r>
              <a:rPr lang="sk-SK" dirty="0" err="1">
                <a:solidFill>
                  <a:schemeClr val="tx1"/>
                </a:solidFill>
              </a:rPr>
              <a:t>teet</a:t>
            </a:r>
            <a:r>
              <a:rPr lang="sk-SK" dirty="0">
                <a:solidFill>
                  <a:schemeClr val="tx1"/>
                </a:solidFill>
              </a:rPr>
              <a:t>		</a:t>
            </a:r>
            <a:r>
              <a:rPr lang="sk-SK" dirty="0" err="1">
                <a:solidFill>
                  <a:schemeClr val="tx1"/>
                </a:solidFill>
              </a:rPr>
              <a:t>talk</a:t>
            </a:r>
            <a:endParaRPr lang="sk-SK" dirty="0">
              <a:solidFill>
                <a:schemeClr val="tx1"/>
              </a:solidFill>
            </a:endParaRPr>
          </a:p>
          <a:p>
            <a:r>
              <a:rPr lang="sk-SK" dirty="0" err="1">
                <a:solidFill>
                  <a:schemeClr val="tx1"/>
                </a:solidFill>
              </a:rPr>
              <a:t>We</a:t>
            </a:r>
            <a:r>
              <a:rPr lang="sk-SK" dirty="0">
                <a:solidFill>
                  <a:schemeClr val="tx1"/>
                </a:solidFill>
              </a:rPr>
              <a:t>			</a:t>
            </a:r>
            <a:r>
              <a:rPr lang="sk-SK" dirty="0" err="1">
                <a:solidFill>
                  <a:schemeClr val="tx1"/>
                </a:solidFill>
              </a:rPr>
              <a:t>we</a:t>
            </a:r>
            <a:r>
              <a:rPr lang="sk-SK" dirty="0">
                <a:solidFill>
                  <a:schemeClr val="tx1"/>
                </a:solidFill>
              </a:rPr>
              <a:t>, </a:t>
            </a:r>
            <a:r>
              <a:rPr lang="sk-SK" dirty="0" err="1">
                <a:solidFill>
                  <a:schemeClr val="tx1"/>
                </a:solidFill>
              </a:rPr>
              <a:t>us</a:t>
            </a:r>
            <a:endParaRPr lang="sk-SK" dirty="0">
              <a:solidFill>
                <a:schemeClr val="tx1"/>
              </a:solidFill>
            </a:endParaRPr>
          </a:p>
        </p:txBody>
      </p:sp>
      <p:sp>
        <p:nvSpPr>
          <p:cNvPr id="7" name="Obdĺžnik 6">
            <a:extLst>
              <a:ext uri="{FF2B5EF4-FFF2-40B4-BE49-F238E27FC236}">
                <a16:creationId xmlns:a16="http://schemas.microsoft.com/office/drawing/2014/main" xmlns="" id="{96B2B421-DEF4-4361-95A6-35FF4924A410}"/>
              </a:ext>
            </a:extLst>
          </p:cNvPr>
          <p:cNvSpPr/>
          <p:nvPr/>
        </p:nvSpPr>
        <p:spPr>
          <a:xfrm>
            <a:off x="315792" y="3145845"/>
            <a:ext cx="2803197" cy="34163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marL="285750" indent="-285750">
              <a:lnSpc>
                <a:spcPct val="90000"/>
              </a:lnSpc>
              <a:buFont typeface="Arial" panose="020B0604020202020204" pitchFamily="34" charset="0"/>
              <a:buChar char="•"/>
            </a:pPr>
            <a:r>
              <a:rPr lang="sk-SK" sz="1600" dirty="0" err="1"/>
              <a:t>Universal</a:t>
            </a:r>
            <a:r>
              <a:rPr lang="sk-SK" sz="1600" dirty="0"/>
              <a:t> </a:t>
            </a:r>
            <a:r>
              <a:rPr lang="sk-SK" sz="1600" dirty="0" err="1"/>
              <a:t>negator</a:t>
            </a:r>
            <a:r>
              <a:rPr lang="sk-SK" sz="1600" dirty="0"/>
              <a:t> – </a:t>
            </a:r>
            <a:r>
              <a:rPr lang="sk-SK" sz="1600" dirty="0" err="1"/>
              <a:t>ain</a:t>
            </a:r>
            <a:r>
              <a:rPr lang="sk-SK" sz="1600" dirty="0"/>
              <a:t> (He </a:t>
            </a:r>
            <a:r>
              <a:rPr lang="sk-SK" sz="1600" dirty="0" err="1"/>
              <a:t>ain</a:t>
            </a:r>
            <a:r>
              <a:rPr lang="sk-SK" sz="1600" dirty="0"/>
              <a:t> go </a:t>
            </a:r>
            <a:r>
              <a:rPr lang="sk-SK" sz="1600" dirty="0" err="1"/>
              <a:t>come</a:t>
            </a:r>
            <a:r>
              <a:rPr lang="sk-SK" sz="1600" dirty="0"/>
              <a:t> – he </a:t>
            </a:r>
            <a:r>
              <a:rPr lang="sk-SK" sz="1600" dirty="0" err="1"/>
              <a:t>won‘t</a:t>
            </a:r>
            <a:r>
              <a:rPr lang="sk-SK" sz="1600" dirty="0"/>
              <a:t> </a:t>
            </a:r>
            <a:r>
              <a:rPr lang="sk-SK" sz="1600" dirty="0" err="1"/>
              <a:t>come</a:t>
            </a:r>
            <a:r>
              <a:rPr lang="sk-SK" sz="1600" dirty="0"/>
              <a:t>)</a:t>
            </a:r>
          </a:p>
          <a:p>
            <a:pPr marL="285750" indent="-285750">
              <a:lnSpc>
                <a:spcPct val="90000"/>
              </a:lnSpc>
              <a:buFont typeface="Arial" panose="020B0604020202020204" pitchFamily="34" charset="0"/>
              <a:buChar char="•"/>
            </a:pPr>
            <a:endParaRPr lang="sk-SK" sz="1600" dirty="0"/>
          </a:p>
          <a:p>
            <a:pPr marL="285750" indent="-285750">
              <a:lnSpc>
                <a:spcPct val="90000"/>
              </a:lnSpc>
              <a:buFont typeface="Arial" panose="020B0604020202020204" pitchFamily="34" charset="0"/>
              <a:buChar char="•"/>
            </a:pPr>
            <a:r>
              <a:rPr lang="sk-SK" sz="1600" dirty="0" err="1"/>
              <a:t>Multiple</a:t>
            </a:r>
            <a:r>
              <a:rPr lang="sk-SK" sz="1600" dirty="0"/>
              <a:t> </a:t>
            </a:r>
            <a:r>
              <a:rPr lang="sk-SK" sz="1600" dirty="0" err="1"/>
              <a:t>negatives</a:t>
            </a:r>
            <a:r>
              <a:rPr lang="sk-SK" sz="1600" dirty="0"/>
              <a:t> (</a:t>
            </a:r>
            <a:r>
              <a:rPr lang="sk-SK" sz="1600" dirty="0" err="1"/>
              <a:t>She</a:t>
            </a:r>
            <a:r>
              <a:rPr lang="sk-SK" sz="1600" dirty="0"/>
              <a:t> </a:t>
            </a:r>
            <a:r>
              <a:rPr lang="sk-SK" sz="1600" dirty="0" err="1"/>
              <a:t>ain</a:t>
            </a:r>
            <a:r>
              <a:rPr lang="sk-SK" sz="1600" dirty="0"/>
              <a:t> go </a:t>
            </a:r>
            <a:r>
              <a:rPr lang="sk-SK" sz="1600" dirty="0" err="1"/>
              <a:t>nowheh</a:t>
            </a:r>
            <a:r>
              <a:rPr lang="sk-SK" sz="1600" dirty="0"/>
              <a:t>. – </a:t>
            </a:r>
            <a:r>
              <a:rPr lang="sk-SK" sz="1600" dirty="0" err="1"/>
              <a:t>She</a:t>
            </a:r>
            <a:r>
              <a:rPr lang="sk-SK" sz="1600" dirty="0"/>
              <a:t> </a:t>
            </a:r>
            <a:r>
              <a:rPr lang="sk-SK" sz="1600" dirty="0" err="1"/>
              <a:t>isn‘t</a:t>
            </a:r>
            <a:r>
              <a:rPr lang="sk-SK" sz="1600" dirty="0"/>
              <a:t> </a:t>
            </a:r>
            <a:r>
              <a:rPr lang="sk-SK" sz="1600" dirty="0" err="1"/>
              <a:t>going</a:t>
            </a:r>
            <a:r>
              <a:rPr lang="sk-SK" sz="1600" dirty="0"/>
              <a:t> </a:t>
            </a:r>
            <a:r>
              <a:rPr lang="sk-SK" sz="1600" dirty="0" err="1"/>
              <a:t>anywhere</a:t>
            </a:r>
            <a:r>
              <a:rPr lang="sk-SK" sz="1600" dirty="0"/>
              <a:t>.)</a:t>
            </a:r>
          </a:p>
          <a:p>
            <a:pPr marL="285750" indent="-285750">
              <a:lnSpc>
                <a:spcPct val="90000"/>
              </a:lnSpc>
              <a:buFont typeface="Arial" panose="020B0604020202020204" pitchFamily="34" charset="0"/>
              <a:buChar char="•"/>
            </a:pPr>
            <a:endParaRPr lang="sk-SK" sz="1600" dirty="0"/>
          </a:p>
          <a:p>
            <a:pPr marL="285750" indent="-285750">
              <a:lnSpc>
                <a:spcPct val="90000"/>
              </a:lnSpc>
              <a:buFont typeface="Arial" panose="020B0604020202020204" pitchFamily="34" charset="0"/>
              <a:buChar char="•"/>
            </a:pPr>
            <a:r>
              <a:rPr lang="en-US" sz="1600" dirty="0"/>
              <a:t>Gender and case distinctions in the pronominal system are made only partially</a:t>
            </a:r>
            <a:r>
              <a:rPr lang="sk-SK" sz="1600" dirty="0"/>
              <a:t>(</a:t>
            </a:r>
            <a:r>
              <a:rPr lang="en-US" sz="1600" i="1" dirty="0"/>
              <a:t>she</a:t>
            </a:r>
            <a:r>
              <a:rPr lang="sk-SK" sz="1600" i="1" dirty="0"/>
              <a:t> </a:t>
            </a:r>
            <a:r>
              <a:rPr lang="en-US" sz="1600" dirty="0"/>
              <a:t>refers to females, but </a:t>
            </a:r>
            <a:r>
              <a:rPr lang="en-US" sz="1600" i="1" dirty="0"/>
              <a:t>he</a:t>
            </a:r>
            <a:r>
              <a:rPr lang="en-US" sz="1600" dirty="0"/>
              <a:t> is not gender-specific</a:t>
            </a:r>
            <a:r>
              <a:rPr lang="sk-SK" sz="1600" dirty="0"/>
              <a:t>)</a:t>
            </a:r>
          </a:p>
        </p:txBody>
      </p:sp>
    </p:spTree>
    <p:extLst>
      <p:ext uri="{BB962C8B-B14F-4D97-AF65-F5344CB8AC3E}">
        <p14:creationId xmlns:p14="http://schemas.microsoft.com/office/powerpoint/2010/main" val="266021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8" name="Rounded Rectangle 9">
            <a:extLst>
              <a:ext uri="{FF2B5EF4-FFF2-40B4-BE49-F238E27FC236}">
                <a16:creationId xmlns:a16="http://schemas.microsoft.com/office/drawing/2014/main" xmlns="" id="{BCA2EB72-13DC-4DC6-B461-3B036C55B9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2600" y="643467"/>
            <a:ext cx="8178799"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C8F75BF3-096E-451E-A222-96A7F09468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654024" y="1490778"/>
            <a:ext cx="0" cy="3876444"/>
          </a:xfrm>
          <a:prstGeom prst="line">
            <a:avLst/>
          </a:prstGeom>
        </p:spPr>
        <p:style>
          <a:lnRef idx="1">
            <a:schemeClr val="accent1"/>
          </a:lnRef>
          <a:fillRef idx="0">
            <a:schemeClr val="accent1"/>
          </a:fillRef>
          <a:effectRef idx="0">
            <a:schemeClr val="accent1"/>
          </a:effectRef>
          <a:fontRef idx="minor">
            <a:schemeClr val="tx1"/>
          </a:fontRef>
        </p:style>
      </p:cxnSp>
      <p:sp>
        <p:nvSpPr>
          <p:cNvPr id="5" name="Nadpis 1">
            <a:extLst>
              <a:ext uri="{FF2B5EF4-FFF2-40B4-BE49-F238E27FC236}">
                <a16:creationId xmlns:a16="http://schemas.microsoft.com/office/drawing/2014/main" xmlns="" id="{68C88E3C-25F6-4956-899B-C591869194F5}"/>
              </a:ext>
            </a:extLst>
          </p:cNvPr>
          <p:cNvSpPr txBox="1">
            <a:spLocks/>
          </p:cNvSpPr>
          <p:nvPr/>
        </p:nvSpPr>
        <p:spPr>
          <a:xfrm>
            <a:off x="5609303" y="965199"/>
            <a:ext cx="2855515" cy="50768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k-SK" sz="4400" b="1" dirty="0" err="1"/>
              <a:t>African</a:t>
            </a:r>
            <a:r>
              <a:rPr lang="sk-SK" sz="4400" b="1" dirty="0"/>
              <a:t> </a:t>
            </a:r>
            <a:r>
              <a:rPr lang="sk-SK" sz="4400" b="1" dirty="0" err="1"/>
              <a:t>derived</a:t>
            </a:r>
            <a:r>
              <a:rPr lang="sk-SK" sz="4400" b="1" dirty="0"/>
              <a:t> </a:t>
            </a:r>
            <a:r>
              <a:rPr lang="sk-SK" sz="4400" b="1" dirty="0" err="1"/>
              <a:t>gullah</a:t>
            </a:r>
            <a:r>
              <a:rPr lang="sk-SK" sz="4400" b="1" dirty="0"/>
              <a:t> </a:t>
            </a:r>
            <a:r>
              <a:rPr lang="sk-SK" sz="4400" b="1" dirty="0" err="1"/>
              <a:t>words</a:t>
            </a:r>
            <a:endParaRPr lang="en-US" sz="4400" b="1" dirty="0"/>
          </a:p>
        </p:txBody>
      </p:sp>
      <p:sp>
        <p:nvSpPr>
          <p:cNvPr id="3" name="Obdĺžnik 2">
            <a:extLst>
              <a:ext uri="{FF2B5EF4-FFF2-40B4-BE49-F238E27FC236}">
                <a16:creationId xmlns:a16="http://schemas.microsoft.com/office/drawing/2014/main" xmlns="" id="{88EC95EF-44E7-4B2D-970C-C9CF08D54F54}"/>
              </a:ext>
            </a:extLst>
          </p:cNvPr>
          <p:cNvSpPr/>
          <p:nvPr/>
        </p:nvSpPr>
        <p:spPr>
          <a:xfrm>
            <a:off x="654644" y="640956"/>
            <a:ext cx="4977020" cy="557357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b="1"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Joso</a:t>
            </a: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witchcraft - comes from „</a:t>
            </a:r>
            <a:r>
              <a:rPr lang="en-US"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njoso</a:t>
            </a: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forest spirit</a:t>
            </a:r>
            <a:endPar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a:p>
            <a:pPr marL="342900" indent="-342900">
              <a:lnSpc>
                <a:spcPct val="150000"/>
              </a:lnSpc>
              <a:buFont typeface="Arial" panose="020B0604020202020204" pitchFamily="34" charset="0"/>
              <a:buChar char="•"/>
            </a:pPr>
            <a:r>
              <a:rPr lang="sk-SK" sz="2000" b="1"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Gafa</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evil</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spirit</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comes</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from</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ngafa</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devil</a:t>
            </a:r>
            <a:endPar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a:p>
            <a:pPr marL="342900" indent="-342900">
              <a:lnSpc>
                <a:spcPct val="150000"/>
              </a:lnSpc>
              <a:buFont typeface="Arial" panose="020B0604020202020204" pitchFamily="34" charset="0"/>
              <a:buChar char="•"/>
            </a:pPr>
            <a:r>
              <a:rPr lang="sk-SK" sz="2000" b="1"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Wanga</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charm</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comes</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from</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an-wanka</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swear</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or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fetish</a:t>
            </a:r>
            <a:endPar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a:p>
            <a:pPr marL="342900" indent="-342900">
              <a:lnSpc>
                <a:spcPct val="150000"/>
              </a:lnSpc>
              <a:buFont typeface="Arial" panose="020B0604020202020204" pitchFamily="34" charset="0"/>
              <a:buChar char="•"/>
            </a:pPr>
            <a:r>
              <a:rPr lang="sk-SK" sz="2000" b="1"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Bento</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coffin</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comes</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from</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and-</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bento</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bier</a:t>
            </a:r>
            <a:endPar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a:p>
            <a:pPr marL="342900" indent="-342900">
              <a:lnSpc>
                <a:spcPct val="150000"/>
              </a:lnSpc>
              <a:buFont typeface="Arial" panose="020B0604020202020204" pitchFamily="34" charset="0"/>
              <a:buChar char="•"/>
            </a:pPr>
            <a:r>
              <a:rPr lang="sk-SK" sz="2000" b="1"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Buckrah</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white</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man</a:t>
            </a:r>
          </a:p>
          <a:p>
            <a:pPr marL="342900" indent="-342900">
              <a:lnSpc>
                <a:spcPct val="150000"/>
              </a:lnSpc>
              <a:buFont typeface="Arial" panose="020B0604020202020204" pitchFamily="34" charset="0"/>
              <a:buChar char="•"/>
            </a:pPr>
            <a:r>
              <a:rPr lang="sk-SK" sz="2000" b="1"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Nyam</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eat</a:t>
            </a:r>
            <a:endPar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a:p>
            <a:pPr marL="342900" indent="-342900">
              <a:lnSpc>
                <a:spcPct val="150000"/>
              </a:lnSpc>
              <a:buFont typeface="Arial" panose="020B0604020202020204" pitchFamily="34" charset="0"/>
              <a:buChar char="•"/>
            </a:pPr>
            <a:r>
              <a:rPr lang="sk-SK" sz="2000" b="1"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Swonguh</a:t>
            </a:r>
            <a:r>
              <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 </a:t>
            </a:r>
            <a:r>
              <a:rPr lang="sk-SK" sz="2000"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proud</a:t>
            </a:r>
            <a:endParaRPr lang="sk-SK"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a:p>
            <a:pPr marL="342900" indent="-342900">
              <a:lnSpc>
                <a:spcPct val="150000"/>
              </a:lnSpc>
              <a:buFont typeface="Arial" panose="020B0604020202020204" pitchFamily="34" charset="0"/>
              <a:buChar char="•"/>
            </a:pPr>
            <a:r>
              <a:rPr lang="sk-SK" sz="2000" b="1" dirty="0" err="1"/>
              <a:t>Benne</a:t>
            </a:r>
            <a:r>
              <a:rPr lang="sk-SK" sz="2000" dirty="0"/>
              <a:t> – </a:t>
            </a:r>
            <a:r>
              <a:rPr lang="sk-SK" sz="2000" dirty="0" err="1"/>
              <a:t>sesame</a:t>
            </a:r>
            <a:r>
              <a:rPr lang="sk-SK" sz="2000" dirty="0"/>
              <a:t> </a:t>
            </a:r>
            <a:r>
              <a:rPr lang="sk-SK" sz="2000" dirty="0" err="1"/>
              <a:t>seed</a:t>
            </a:r>
            <a:endParaRPr lang="sk-SK" sz="2000" dirty="0"/>
          </a:p>
        </p:txBody>
      </p:sp>
    </p:spTree>
    <p:extLst>
      <p:ext uri="{BB962C8B-B14F-4D97-AF65-F5344CB8AC3E}">
        <p14:creationId xmlns:p14="http://schemas.microsoft.com/office/powerpoint/2010/main" val="44390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65AB5CF-238C-46A5-BC2D-24913F066EA6}"/>
              </a:ext>
            </a:extLst>
          </p:cNvPr>
          <p:cNvSpPr>
            <a:spLocks noGrp="1"/>
          </p:cNvSpPr>
          <p:nvPr>
            <p:ph type="title"/>
          </p:nvPr>
        </p:nvSpPr>
        <p:spPr>
          <a:xfrm>
            <a:off x="395536" y="596018"/>
            <a:ext cx="8496943" cy="1312480"/>
          </a:xfrm>
        </p:spPr>
        <p:txBody>
          <a:bodyPr>
            <a:normAutofit/>
          </a:bodyPr>
          <a:lstStyle/>
          <a:p>
            <a:r>
              <a:rPr lang="sk-SK" sz="4000" b="1" dirty="0" err="1"/>
              <a:t>guess</a:t>
            </a:r>
            <a:r>
              <a:rPr lang="sk-SK" sz="4000" b="1" dirty="0"/>
              <a:t> </a:t>
            </a:r>
            <a:r>
              <a:rPr lang="sk-SK" sz="4000" b="1" dirty="0" err="1"/>
              <a:t>the</a:t>
            </a:r>
            <a:r>
              <a:rPr lang="sk-SK" sz="4000" b="1" dirty="0"/>
              <a:t> </a:t>
            </a:r>
            <a:r>
              <a:rPr lang="sk-SK" sz="4000" b="1" dirty="0" err="1"/>
              <a:t>sentence</a:t>
            </a:r>
            <a:endParaRPr lang="en-US" sz="4000" b="1" dirty="0"/>
          </a:p>
        </p:txBody>
      </p:sp>
      <p:sp>
        <p:nvSpPr>
          <p:cNvPr id="3" name="Zástupný objekt pre obsah 2">
            <a:extLst>
              <a:ext uri="{FF2B5EF4-FFF2-40B4-BE49-F238E27FC236}">
                <a16:creationId xmlns:a16="http://schemas.microsoft.com/office/drawing/2014/main" xmlns="" id="{B099751C-99B3-481F-A1F8-B785BC5CBDDE}"/>
              </a:ext>
            </a:extLst>
          </p:cNvPr>
          <p:cNvSpPr>
            <a:spLocks noGrp="1"/>
          </p:cNvSpPr>
          <p:nvPr>
            <p:ph idx="1"/>
          </p:nvPr>
        </p:nvSpPr>
        <p:spPr>
          <a:xfrm>
            <a:off x="829014" y="2488760"/>
            <a:ext cx="2969042" cy="523220"/>
          </a:xfrm>
        </p:spPr>
        <p:style>
          <a:lnRef idx="1">
            <a:schemeClr val="accent6"/>
          </a:lnRef>
          <a:fillRef idx="3">
            <a:schemeClr val="accent6"/>
          </a:fillRef>
          <a:effectRef idx="2">
            <a:schemeClr val="accent6"/>
          </a:effectRef>
          <a:fontRef idx="minor">
            <a:schemeClr val="lt1"/>
          </a:fontRef>
        </p:style>
        <p:txBody>
          <a:bodyPr>
            <a:noAutofit/>
          </a:bodyPr>
          <a:lstStyle/>
          <a:p>
            <a:pPr marL="0" indent="0">
              <a:buNone/>
            </a:pPr>
            <a:r>
              <a:rPr lang="sk-SK" sz="3200" dirty="0">
                <a:effectLst>
                  <a:glow rad="38100">
                    <a:schemeClr val="bg1">
                      <a:lumMod val="50000"/>
                      <a:lumOff val="50000"/>
                      <a:alpha val="20000"/>
                    </a:schemeClr>
                  </a:glow>
                </a:effectLst>
              </a:rPr>
              <a:t>E da </a:t>
            </a:r>
            <a:r>
              <a:rPr lang="sk-SK" sz="3200" dirty="0" err="1">
                <a:effectLst>
                  <a:glow rad="38100">
                    <a:schemeClr val="bg1">
                      <a:lumMod val="50000"/>
                      <a:lumOff val="50000"/>
                      <a:alpha val="20000"/>
                    </a:schemeClr>
                  </a:glow>
                </a:effectLst>
              </a:rPr>
              <a:t>me</a:t>
            </a:r>
            <a:r>
              <a:rPr lang="sk-SK" sz="3200" dirty="0">
                <a:effectLst>
                  <a:glow rad="38100">
                    <a:schemeClr val="bg1">
                      <a:lumMod val="50000"/>
                      <a:lumOff val="50000"/>
                      <a:alpha val="20000"/>
                    </a:schemeClr>
                  </a:glow>
                </a:effectLst>
              </a:rPr>
              <a:t> </a:t>
            </a:r>
            <a:r>
              <a:rPr lang="sk-SK" sz="3200" dirty="0" err="1">
                <a:effectLst>
                  <a:glow rad="38100">
                    <a:schemeClr val="bg1">
                      <a:lumMod val="50000"/>
                      <a:lumOff val="50000"/>
                      <a:alpha val="20000"/>
                    </a:schemeClr>
                  </a:glow>
                </a:effectLst>
              </a:rPr>
              <a:t>fada</a:t>
            </a:r>
            <a:r>
              <a:rPr lang="sk-SK" sz="3200" dirty="0">
                <a:effectLst>
                  <a:glow rad="38100">
                    <a:schemeClr val="bg1">
                      <a:lumMod val="50000"/>
                      <a:lumOff val="50000"/>
                      <a:alpha val="20000"/>
                    </a:schemeClr>
                  </a:glow>
                </a:effectLst>
              </a:rPr>
              <a:t>.</a:t>
            </a:r>
          </a:p>
        </p:txBody>
      </p:sp>
      <p:sp>
        <p:nvSpPr>
          <p:cNvPr id="4" name="BlokTextu 3">
            <a:extLst>
              <a:ext uri="{FF2B5EF4-FFF2-40B4-BE49-F238E27FC236}">
                <a16:creationId xmlns:a16="http://schemas.microsoft.com/office/drawing/2014/main" xmlns="" id="{E50A86BD-795B-46D1-AC2B-01046A2B63CF}"/>
              </a:ext>
            </a:extLst>
          </p:cNvPr>
          <p:cNvSpPr txBox="1"/>
          <p:nvPr/>
        </p:nvSpPr>
        <p:spPr>
          <a:xfrm>
            <a:off x="3934594" y="2488759"/>
            <a:ext cx="2955968"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sk-SK" sz="2800" dirty="0"/>
              <a:t>He </a:t>
            </a:r>
            <a:r>
              <a:rPr lang="sk-SK" sz="2800" dirty="0" err="1"/>
              <a:t>is</a:t>
            </a:r>
            <a:r>
              <a:rPr lang="sk-SK" sz="2800" dirty="0"/>
              <a:t> my </a:t>
            </a:r>
            <a:r>
              <a:rPr lang="sk-SK" sz="2800" dirty="0" err="1"/>
              <a:t>father</a:t>
            </a:r>
            <a:r>
              <a:rPr lang="sk-SK" sz="2800" dirty="0"/>
              <a:t>.</a:t>
            </a:r>
            <a:endParaRPr lang="en-US" sz="2800" dirty="0"/>
          </a:p>
        </p:txBody>
      </p:sp>
      <p:sp>
        <p:nvSpPr>
          <p:cNvPr id="5" name="BlokTextu 4">
            <a:extLst>
              <a:ext uri="{FF2B5EF4-FFF2-40B4-BE49-F238E27FC236}">
                <a16:creationId xmlns:a16="http://schemas.microsoft.com/office/drawing/2014/main" xmlns="" id="{03F46EA7-C62F-4DD7-BF8B-A5D57079E1A9}"/>
              </a:ext>
            </a:extLst>
          </p:cNvPr>
          <p:cNvSpPr txBox="1"/>
          <p:nvPr/>
        </p:nvSpPr>
        <p:spPr>
          <a:xfrm>
            <a:off x="3934594" y="3955837"/>
            <a:ext cx="2955968"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sk-SK" sz="2800" dirty="0" err="1"/>
              <a:t>It</a:t>
            </a:r>
            <a:r>
              <a:rPr lang="sk-SK" sz="2800" dirty="0"/>
              <a:t> </a:t>
            </a:r>
            <a:r>
              <a:rPr lang="sk-SK" sz="2800" dirty="0" err="1"/>
              <a:t>is</a:t>
            </a:r>
            <a:r>
              <a:rPr lang="sk-SK" sz="2800" dirty="0"/>
              <a:t> </a:t>
            </a:r>
            <a:r>
              <a:rPr lang="sk-SK" sz="2800" dirty="0" err="1"/>
              <a:t>God‘s</a:t>
            </a:r>
            <a:r>
              <a:rPr lang="sk-SK" sz="2800" dirty="0"/>
              <a:t> </a:t>
            </a:r>
            <a:r>
              <a:rPr lang="sk-SK" sz="2800" dirty="0" err="1"/>
              <a:t>work</a:t>
            </a:r>
            <a:r>
              <a:rPr lang="sk-SK" sz="2800" dirty="0"/>
              <a:t>.</a:t>
            </a:r>
            <a:endParaRPr lang="en-US" sz="2800" dirty="0"/>
          </a:p>
        </p:txBody>
      </p:sp>
      <p:sp>
        <p:nvSpPr>
          <p:cNvPr id="6" name="BlokTextu 5">
            <a:extLst>
              <a:ext uri="{FF2B5EF4-FFF2-40B4-BE49-F238E27FC236}">
                <a16:creationId xmlns:a16="http://schemas.microsoft.com/office/drawing/2014/main" xmlns="" id="{72C4EC09-9982-4563-8A4C-3E18D0F515CC}"/>
              </a:ext>
            </a:extLst>
          </p:cNvPr>
          <p:cNvSpPr txBox="1"/>
          <p:nvPr/>
        </p:nvSpPr>
        <p:spPr>
          <a:xfrm>
            <a:off x="3939877" y="5422915"/>
            <a:ext cx="2955968"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sk-SK" sz="2800" dirty="0" err="1"/>
              <a:t>Who</a:t>
            </a:r>
            <a:r>
              <a:rPr lang="sk-SK" sz="2800" dirty="0"/>
              <a:t> are </a:t>
            </a:r>
            <a:r>
              <a:rPr lang="sk-SK" sz="2800" dirty="0" err="1"/>
              <a:t>you</a:t>
            </a:r>
            <a:r>
              <a:rPr lang="sk-SK" sz="2800" dirty="0"/>
              <a:t>?</a:t>
            </a:r>
            <a:endParaRPr lang="en-US" sz="2800" dirty="0"/>
          </a:p>
        </p:txBody>
      </p:sp>
      <p:sp>
        <p:nvSpPr>
          <p:cNvPr id="7" name="BlokTextu 6">
            <a:extLst>
              <a:ext uri="{FF2B5EF4-FFF2-40B4-BE49-F238E27FC236}">
                <a16:creationId xmlns:a16="http://schemas.microsoft.com/office/drawing/2014/main" xmlns="" id="{5BAC88B1-58B1-4421-887E-282DD875F941}"/>
              </a:ext>
            </a:extLst>
          </p:cNvPr>
          <p:cNvSpPr txBox="1"/>
          <p:nvPr/>
        </p:nvSpPr>
        <p:spPr>
          <a:xfrm>
            <a:off x="834295" y="5422915"/>
            <a:ext cx="2961565"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sk-SK" sz="2800" dirty="0" err="1"/>
              <a:t>Who</a:t>
            </a:r>
            <a:r>
              <a:rPr lang="sk-SK" sz="2800" dirty="0"/>
              <a:t> </a:t>
            </a:r>
            <a:r>
              <a:rPr lang="sk-SK" sz="2800" dirty="0" err="1"/>
              <a:t>ya</a:t>
            </a:r>
            <a:r>
              <a:rPr lang="sk-SK" sz="2800" dirty="0"/>
              <a:t> da?</a:t>
            </a:r>
            <a:endParaRPr lang="en-US" sz="2800" dirty="0"/>
          </a:p>
        </p:txBody>
      </p:sp>
      <p:sp>
        <p:nvSpPr>
          <p:cNvPr id="8" name="BlokTextu 7">
            <a:extLst>
              <a:ext uri="{FF2B5EF4-FFF2-40B4-BE49-F238E27FC236}">
                <a16:creationId xmlns:a16="http://schemas.microsoft.com/office/drawing/2014/main" xmlns="" id="{E110358F-043B-433B-84FE-C8B60471503A}"/>
              </a:ext>
            </a:extLst>
          </p:cNvPr>
          <p:cNvSpPr txBox="1"/>
          <p:nvPr/>
        </p:nvSpPr>
        <p:spPr>
          <a:xfrm>
            <a:off x="834295" y="3955837"/>
            <a:ext cx="2961565"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sk-SK" sz="2800" dirty="0"/>
              <a:t>Da </a:t>
            </a:r>
            <a:r>
              <a:rPr lang="sk-SK" sz="2800" dirty="0" err="1"/>
              <a:t>God</a:t>
            </a:r>
            <a:r>
              <a:rPr lang="sk-SK" sz="2800" dirty="0"/>
              <a:t> </a:t>
            </a:r>
            <a:r>
              <a:rPr lang="sk-SK" sz="2800" dirty="0" err="1"/>
              <a:t>work</a:t>
            </a:r>
            <a:r>
              <a:rPr lang="sk-SK" sz="2800" dirty="0"/>
              <a:t>.</a:t>
            </a:r>
            <a:endParaRPr lang="en-US" sz="2800" dirty="0"/>
          </a:p>
        </p:txBody>
      </p:sp>
    </p:spTree>
    <p:extLst>
      <p:ext uri="{BB962C8B-B14F-4D97-AF65-F5344CB8AC3E}">
        <p14:creationId xmlns:p14="http://schemas.microsoft.com/office/powerpoint/2010/main" val="12976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eťka">
  <a:themeElements>
    <a:clrScheme name="Oranžovočerven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ieťk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ieťk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B2A5B0-C917-4873-B145-F6246FA3E1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Předvádění na obrazovce (4:3)</PresentationFormat>
  <Paragraphs>80</Paragraphs>
  <Slides>11</Slides>
  <Notes>1</Notes>
  <HiddenSlides>1</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Sieťka</vt:lpstr>
      <vt:lpstr>Prezentace aplikace PowerPoint</vt:lpstr>
      <vt:lpstr>Prezentace aplikace PowerPoint</vt:lpstr>
      <vt:lpstr>Cultural Background</vt:lpstr>
      <vt:lpstr>SPIRITUAL EXPRESSION</vt:lpstr>
      <vt:lpstr>ARTS, CRAFTS AND MUSIC</vt:lpstr>
      <vt:lpstr>language</vt:lpstr>
      <vt:lpstr>Gullah english creole</vt:lpstr>
      <vt:lpstr>Prezentace aplikace PowerPoint</vt:lpstr>
      <vt:lpstr>guess the sentence</vt:lpstr>
      <vt:lpstr>Carolyn White - The Visitor</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2018-11-12T23:10:43Z</dcterms:created>
  <dcterms:modified xsi:type="dcterms:W3CDTF">2021-04-12T15:45:06Z</dcterms:modified>
</cp:coreProperties>
</file>