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60" r:id="rId2"/>
    <p:sldId id="261" r:id="rId3"/>
    <p:sldId id="262" r:id="rId4"/>
    <p:sldId id="274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40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9648542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1614817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3634147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98129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763630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7068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36111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57782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0128783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36872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4993434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6F97-23FF-4480-B796-02863C7B7AD7}" type="datetimeFigureOut">
              <a:rPr lang="cs-CZ" smtClean="0"/>
              <a:t>14.02.2020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4195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70035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200418"/>
      </p:ext>
    </p:extLst>
  </p:cSld>
  <p:clrMapOvr>
    <a:masterClrMapping/>
  </p:clrMapOvr>
  <p:hf hdr="0" dt="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43377"/>
      </p:ext>
    </p:extLst>
  </p:cSld>
  <p:clrMapOvr>
    <a:masterClrMapping/>
  </p:clrMapOvr>
  <p:hf hdr="0" dt="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54645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36675933"/>
      </p:ext>
    </p:extLst>
  </p:cSld>
  <p:clrMapOvr>
    <a:masterClrMapping/>
  </p:clrMapOvr>
  <p:hf hd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991885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53772109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92883716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14097132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07914439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97618449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0511321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191001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2/14/2020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36796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687" r:id="rId12"/>
    <p:sldLayoutId id="2147483661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br>
              <a:rPr lang="cs-CZ" sz="4000" dirty="0">
                <a:solidFill>
                  <a:srgbClr val="0000DC"/>
                </a:solidFill>
              </a:rPr>
            </a:br>
            <a:br>
              <a:rPr lang="cs-CZ" sz="4000" dirty="0">
                <a:solidFill>
                  <a:srgbClr val="0000DC"/>
                </a:solidFill>
              </a:rPr>
            </a:br>
            <a:br>
              <a:rPr lang="cs-CZ" sz="4000" dirty="0">
                <a:solidFill>
                  <a:srgbClr val="0000DC"/>
                </a:solidFill>
              </a:rPr>
            </a:br>
            <a:br>
              <a:rPr lang="cs-CZ" sz="4000" dirty="0">
                <a:solidFill>
                  <a:srgbClr val="0000DC"/>
                </a:solidFill>
              </a:rPr>
            </a:br>
            <a:br>
              <a:rPr lang="cs-CZ" sz="4000" dirty="0">
                <a:solidFill>
                  <a:srgbClr val="0000DC"/>
                </a:solidFill>
              </a:rPr>
            </a:br>
            <a:br>
              <a:rPr lang="cs-CZ" sz="2800" dirty="0">
                <a:solidFill>
                  <a:srgbClr val="0000DC"/>
                </a:solidFill>
              </a:rPr>
            </a:br>
            <a:endParaRPr lang="cs-CZ" sz="2800" dirty="0">
              <a:solidFill>
                <a:srgbClr val="0000DC"/>
              </a:solidFill>
            </a:endParaRP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cs-CZ" sz="10900" b="1" dirty="0">
                <a:solidFill>
                  <a:srgbClr val="FF0000"/>
                </a:solidFill>
              </a:rPr>
              <a:t>Kateřina Tomková</a:t>
            </a:r>
          </a:p>
          <a:p>
            <a:endParaRPr lang="cs-CZ" sz="3200" b="1" dirty="0">
              <a:solidFill>
                <a:srgbClr val="0070C0"/>
              </a:solidFill>
            </a:endParaRPr>
          </a:p>
          <a:p>
            <a:r>
              <a:rPr lang="cs-CZ" sz="6400" b="1" dirty="0" err="1">
                <a:solidFill>
                  <a:srgbClr val="0070C0"/>
                </a:solidFill>
              </a:rPr>
              <a:t>Prosody</a:t>
            </a:r>
            <a:r>
              <a:rPr lang="cs-CZ" sz="6400" b="1" dirty="0">
                <a:solidFill>
                  <a:srgbClr val="0070C0"/>
                </a:solidFill>
              </a:rPr>
              <a:t>, </a:t>
            </a:r>
            <a:r>
              <a:rPr lang="cs-CZ" sz="6400" b="1" dirty="0" err="1">
                <a:solidFill>
                  <a:srgbClr val="0070C0"/>
                </a:solidFill>
              </a:rPr>
              <a:t>Philosophy</a:t>
            </a:r>
            <a:r>
              <a:rPr lang="cs-CZ" sz="6400" b="1" dirty="0">
                <a:solidFill>
                  <a:srgbClr val="0070C0"/>
                </a:solidFill>
              </a:rPr>
              <a:t>, Mentality and Psychology: </a:t>
            </a:r>
          </a:p>
          <a:p>
            <a:r>
              <a:rPr lang="cs-CZ" sz="11000" b="1" dirty="0" err="1">
                <a:solidFill>
                  <a:srgbClr val="0070C0"/>
                </a:solidFill>
              </a:rPr>
              <a:t>American</a:t>
            </a:r>
            <a:r>
              <a:rPr lang="cs-CZ" sz="11000" b="1" dirty="0">
                <a:solidFill>
                  <a:srgbClr val="0070C0"/>
                </a:solidFill>
              </a:rPr>
              <a:t> vs. </a:t>
            </a:r>
            <a:r>
              <a:rPr lang="cs-CZ" sz="11000" b="1" dirty="0" err="1">
                <a:solidFill>
                  <a:srgbClr val="0070C0"/>
                </a:solidFill>
              </a:rPr>
              <a:t>British</a:t>
            </a:r>
            <a:r>
              <a:rPr lang="cs-CZ" sz="11000" b="1" dirty="0">
                <a:solidFill>
                  <a:srgbClr val="0070C0"/>
                </a:solidFill>
              </a:rPr>
              <a:t> </a:t>
            </a:r>
            <a:r>
              <a:rPr lang="cs-CZ" sz="11000" b="1" dirty="0" err="1">
                <a:solidFill>
                  <a:srgbClr val="0070C0"/>
                </a:solidFill>
              </a:rPr>
              <a:t>Suprasegmentals</a:t>
            </a:r>
            <a:endParaRPr lang="cs-CZ" sz="11000" b="1" dirty="0">
              <a:solidFill>
                <a:srgbClr val="0070C0"/>
              </a:solidFill>
            </a:endParaRPr>
          </a:p>
          <a:p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                      14 </a:t>
            </a:r>
            <a:r>
              <a:rPr lang="cs-CZ" altLang="cs-CZ" sz="1400" dirty="0" err="1">
                <a:solidFill>
                  <a:srgbClr val="0000DC"/>
                </a:solidFill>
                <a:latin typeface="Arial"/>
              </a:rPr>
              <a:t>February</a:t>
            </a:r>
            <a:r>
              <a:rPr lang="cs-CZ" altLang="cs-CZ" sz="1400" dirty="0">
                <a:solidFill>
                  <a:srgbClr val="0000DC"/>
                </a:solidFill>
                <a:latin typeface="Arial"/>
              </a:rPr>
              <a:t> </a:t>
            </a:r>
            <a:r>
              <a:rPr kumimoji="0" lang="cs-CZ" altLang="cs-CZ" sz="1400" b="0" i="0" u="none" strike="noStrike" kern="120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2020 </a:t>
            </a:r>
          </a:p>
        </p:txBody>
      </p:sp>
      <p:pic>
        <p:nvPicPr>
          <p:cNvPr id="6" name="Obrázek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4928" y="0"/>
            <a:ext cx="3810635" cy="3133725"/>
          </a:xfrm>
          <a:prstGeom prst="rect">
            <a:avLst/>
          </a:prstGeom>
          <a:noFill/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5746" y="514838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5736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suprasegmentals</a:t>
            </a:r>
            <a:r>
              <a:rPr lang="cs-CZ" dirty="0"/>
              <a:t> # 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7200" b="1" dirty="0" err="1">
                <a:solidFill>
                  <a:srgbClr val="C00000"/>
                </a:solidFill>
              </a:rPr>
              <a:t>volume</a:t>
            </a:r>
            <a:r>
              <a:rPr lang="cs-CZ" sz="7200" b="1" dirty="0">
                <a:solidFill>
                  <a:srgbClr val="C00000"/>
                </a:solidFill>
              </a:rPr>
              <a:t> </a:t>
            </a:r>
            <a:r>
              <a:rPr lang="cs-CZ" sz="7200" b="1" dirty="0" err="1">
                <a:solidFill>
                  <a:srgbClr val="C00000"/>
                </a:solidFill>
              </a:rPr>
              <a:t>used</a:t>
            </a:r>
            <a:r>
              <a:rPr lang="cs-CZ" sz="7200" b="1" dirty="0">
                <a:solidFill>
                  <a:srgbClr val="C00000"/>
                </a:solidFill>
              </a:rPr>
              <a:t> </a:t>
            </a:r>
            <a:r>
              <a:rPr lang="cs-CZ" sz="7200" b="1" dirty="0" err="1">
                <a:solidFill>
                  <a:srgbClr val="C00000"/>
                </a:solidFill>
              </a:rPr>
              <a:t>for</a:t>
            </a:r>
            <a:r>
              <a:rPr lang="cs-CZ" sz="7200" b="1" dirty="0">
                <a:solidFill>
                  <a:srgbClr val="C00000"/>
                </a:solidFill>
              </a:rPr>
              <a:t> </a:t>
            </a:r>
            <a:r>
              <a:rPr lang="cs-CZ" sz="7200" b="1" dirty="0" err="1">
                <a:solidFill>
                  <a:srgbClr val="C00000"/>
                </a:solidFill>
              </a:rPr>
              <a:t>emphasis</a:t>
            </a:r>
            <a:endParaRPr lang="cs-CZ" sz="7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cs-CZ" sz="72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7200" b="1" dirty="0" err="1">
                <a:solidFill>
                  <a:srgbClr val="0070C0"/>
                </a:solidFill>
              </a:rPr>
              <a:t>pitch</a:t>
            </a:r>
            <a:r>
              <a:rPr lang="cs-CZ" sz="7200" b="1" dirty="0">
                <a:solidFill>
                  <a:srgbClr val="0070C0"/>
                </a:solidFill>
              </a:rPr>
              <a:t> </a:t>
            </a:r>
            <a:r>
              <a:rPr lang="cs-CZ" sz="7200" b="1" dirty="0" err="1">
                <a:solidFill>
                  <a:srgbClr val="0070C0"/>
                </a:solidFill>
              </a:rPr>
              <a:t>used</a:t>
            </a:r>
            <a:r>
              <a:rPr lang="cs-CZ" sz="7200" b="1" dirty="0">
                <a:solidFill>
                  <a:srgbClr val="0070C0"/>
                </a:solidFill>
              </a:rPr>
              <a:t> </a:t>
            </a:r>
            <a:r>
              <a:rPr lang="cs-CZ" sz="7200" b="1" dirty="0" err="1">
                <a:solidFill>
                  <a:srgbClr val="0070C0"/>
                </a:solidFill>
              </a:rPr>
              <a:t>for</a:t>
            </a:r>
            <a:r>
              <a:rPr lang="cs-CZ" sz="7200" b="1" dirty="0">
                <a:solidFill>
                  <a:srgbClr val="0070C0"/>
                </a:solidFill>
              </a:rPr>
              <a:t> </a:t>
            </a:r>
            <a:r>
              <a:rPr lang="cs-CZ" sz="7200" b="1" dirty="0" err="1">
                <a:solidFill>
                  <a:srgbClr val="0070C0"/>
                </a:solidFill>
              </a:rPr>
              <a:t>emphasis</a:t>
            </a:r>
            <a:endParaRPr lang="cs-CZ" sz="72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98541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1 </a:t>
            </a:r>
            <a:r>
              <a:rPr lang="cs-CZ" b="1" dirty="0" err="1">
                <a:solidFill>
                  <a:srgbClr val="0070C0"/>
                </a:solidFill>
              </a:rPr>
              <a:t>Is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this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really</a:t>
            </a:r>
            <a:r>
              <a:rPr lang="cs-CZ" b="1" dirty="0">
                <a:solidFill>
                  <a:srgbClr val="0070C0"/>
                </a:solidFill>
              </a:rPr>
              <a:t> so?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1a </a:t>
            </a:r>
            <a:r>
              <a:rPr lang="cs-CZ" b="1" dirty="0" err="1">
                <a:solidFill>
                  <a:srgbClr val="0070C0"/>
                </a:solidFill>
              </a:rPr>
              <a:t>What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kind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of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utterance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should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be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used</a:t>
            </a:r>
            <a:r>
              <a:rPr lang="cs-CZ" b="1" dirty="0">
                <a:solidFill>
                  <a:srgbClr val="0070C0"/>
                </a:solidFill>
              </a:rPr>
              <a:t> as corpus?</a:t>
            </a:r>
          </a:p>
          <a:p>
            <a:pPr marL="0" indent="0">
              <a:buNone/>
            </a:pP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2 </a:t>
            </a:r>
            <a:r>
              <a:rPr lang="en-US" b="1" strike="sngStrike" dirty="0">
                <a:solidFill>
                  <a:srgbClr val="C00000"/>
                </a:solidFill>
              </a:rPr>
              <a:t>If proven, does this utilization of prosody reflect the respective national mentality, philosophy of life and individual speakers’ psychology?</a:t>
            </a:r>
            <a:endParaRPr lang="cs-CZ" b="1" strike="sngStrike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2a </a:t>
            </a:r>
            <a:r>
              <a:rPr lang="cs-CZ" b="1" dirty="0" err="1">
                <a:solidFill>
                  <a:srgbClr val="C00000"/>
                </a:solidFill>
              </a:rPr>
              <a:t>If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proven</a:t>
            </a:r>
            <a:r>
              <a:rPr lang="cs-CZ" b="1" dirty="0">
                <a:solidFill>
                  <a:srgbClr val="C00000"/>
                </a:solidFill>
              </a:rPr>
              <a:t>, do these </a:t>
            </a:r>
            <a:r>
              <a:rPr lang="cs-CZ" b="1" dirty="0" err="1">
                <a:solidFill>
                  <a:srgbClr val="C00000"/>
                </a:solidFill>
              </a:rPr>
              <a:t>typical</a:t>
            </a:r>
            <a:r>
              <a:rPr lang="cs-CZ" b="1" dirty="0">
                <a:solidFill>
                  <a:srgbClr val="C00000"/>
                </a:solidFill>
              </a:rPr>
              <a:t>/</a:t>
            </a:r>
            <a:r>
              <a:rPr lang="cs-CZ" b="1" dirty="0" err="1">
                <a:solidFill>
                  <a:srgbClr val="C00000"/>
                </a:solidFill>
              </a:rPr>
              <a:t>generally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accepted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speech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behavior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norms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reflect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the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prevailing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philosophy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of</a:t>
            </a:r>
            <a:r>
              <a:rPr lang="cs-CZ" b="1" dirty="0">
                <a:solidFill>
                  <a:srgbClr val="C00000"/>
                </a:solidFill>
              </a:rPr>
              <a:t> </a:t>
            </a:r>
            <a:r>
              <a:rPr lang="cs-CZ" b="1" dirty="0" err="1">
                <a:solidFill>
                  <a:srgbClr val="C00000"/>
                </a:solidFill>
              </a:rPr>
              <a:t>life</a:t>
            </a:r>
            <a:r>
              <a:rPr lang="cs-CZ" b="1" dirty="0">
                <a:solidFill>
                  <a:srgbClr val="C00000"/>
                </a:solidFill>
              </a:rPr>
              <a:t> (positive, </a:t>
            </a:r>
            <a:r>
              <a:rPr lang="cs-CZ" b="1" dirty="0" err="1">
                <a:solidFill>
                  <a:srgbClr val="C00000"/>
                </a:solidFill>
              </a:rPr>
              <a:t>optimistic</a:t>
            </a:r>
            <a:r>
              <a:rPr lang="cs-CZ" b="1" dirty="0">
                <a:solidFill>
                  <a:srgbClr val="C00000"/>
                </a:solidFill>
              </a:rPr>
              <a:t> v</a:t>
            </a:r>
            <a:r>
              <a:rPr lang="cs-CZ" b="1" dirty="0">
                <a:solidFill>
                  <a:srgbClr val="0070C0"/>
                </a:solidFill>
              </a:rPr>
              <a:t>s. </a:t>
            </a:r>
            <a:r>
              <a:rPr lang="cs-CZ" b="1" dirty="0" err="1">
                <a:solidFill>
                  <a:srgbClr val="0070C0"/>
                </a:solidFill>
              </a:rPr>
              <a:t>healthily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sceptical</a:t>
            </a:r>
            <a:r>
              <a:rPr lang="cs-CZ" b="1" dirty="0">
                <a:solidFill>
                  <a:srgbClr val="0070C0"/>
                </a:solidFill>
              </a:rPr>
              <a:t>)? </a:t>
            </a:r>
            <a:endParaRPr lang="cs-CZ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124036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3 </a:t>
            </a:r>
            <a:r>
              <a:rPr lang="en-US" b="1" dirty="0">
                <a:solidFill>
                  <a:srgbClr val="C00000"/>
                </a:solidFill>
              </a:rPr>
              <a:t>How do non-native speakers enter in the game? Do they automatically transfer the prosodic habits of their own mother tongue</a:t>
            </a:r>
            <a:r>
              <a:rPr lang="cs-CZ" b="1" dirty="0">
                <a:solidFill>
                  <a:srgbClr val="C00000"/>
                </a:solidFill>
              </a:rPr>
              <a:t>s</a:t>
            </a:r>
            <a:r>
              <a:rPr lang="en-US" b="1" dirty="0">
                <a:solidFill>
                  <a:srgbClr val="C00000"/>
                </a:solidFill>
              </a:rPr>
              <a:t> into speaking English? 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4 </a:t>
            </a:r>
            <a:r>
              <a:rPr lang="en-US" b="1" dirty="0">
                <a:solidFill>
                  <a:srgbClr val="0070C0"/>
                </a:solidFill>
              </a:rPr>
              <a:t>What are </a:t>
            </a:r>
            <a:r>
              <a:rPr lang="cs-CZ" b="1" dirty="0" err="1">
                <a:solidFill>
                  <a:srgbClr val="0070C0"/>
                </a:solidFill>
              </a:rPr>
              <a:t>the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en-US" b="1" dirty="0">
                <a:solidFill>
                  <a:srgbClr val="0070C0"/>
                </a:solidFill>
              </a:rPr>
              <a:t>teaching implications? </a:t>
            </a: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4b </a:t>
            </a:r>
            <a:r>
              <a:rPr lang="cs-CZ" b="1" dirty="0" err="1">
                <a:solidFill>
                  <a:srgbClr val="0070C0"/>
                </a:solidFill>
              </a:rPr>
              <a:t>What</a:t>
            </a:r>
            <a:r>
              <a:rPr lang="cs-CZ" b="1" dirty="0">
                <a:solidFill>
                  <a:srgbClr val="0070C0"/>
                </a:solidFill>
              </a:rPr>
              <a:t> are </a:t>
            </a:r>
            <a:r>
              <a:rPr lang="cs-CZ" b="1" dirty="0" err="1">
                <a:solidFill>
                  <a:srgbClr val="0070C0"/>
                </a:solidFill>
              </a:rPr>
              <a:t>the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implications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of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teaching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oneself</a:t>
            </a:r>
            <a:r>
              <a:rPr lang="cs-CZ" b="1" dirty="0">
                <a:solidFill>
                  <a:srgbClr val="0070C0"/>
                </a:solidFill>
              </a:rPr>
              <a:t> and </a:t>
            </a:r>
            <a:r>
              <a:rPr lang="cs-CZ" b="1" dirty="0" err="1">
                <a:solidFill>
                  <a:srgbClr val="0070C0"/>
                </a:solidFill>
              </a:rPr>
              <a:t>others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corresponding</a:t>
            </a:r>
            <a:r>
              <a:rPr lang="cs-CZ" b="1" dirty="0">
                <a:solidFill>
                  <a:srgbClr val="0070C0"/>
                </a:solidFill>
              </a:rPr>
              <a:t>/</a:t>
            </a:r>
            <a:r>
              <a:rPr lang="cs-CZ" b="1" dirty="0" err="1">
                <a:solidFill>
                  <a:srgbClr val="0070C0"/>
                </a:solidFill>
              </a:rPr>
              <a:t>correct</a:t>
            </a:r>
            <a:r>
              <a:rPr lang="cs-CZ" b="1" dirty="0">
                <a:solidFill>
                  <a:srgbClr val="0070C0"/>
                </a:solidFill>
              </a:rPr>
              <a:t>/</a:t>
            </a:r>
            <a:r>
              <a:rPr lang="cs-CZ" b="1" dirty="0" err="1">
                <a:solidFill>
                  <a:srgbClr val="0070C0"/>
                </a:solidFill>
              </a:rPr>
              <a:t>appropriate</a:t>
            </a:r>
            <a:r>
              <a:rPr lang="cs-CZ" b="1" dirty="0">
                <a:solidFill>
                  <a:srgbClr val="0070C0"/>
                </a:solidFill>
              </a:rPr>
              <a:t>/</a:t>
            </a:r>
            <a:r>
              <a:rPr lang="cs-CZ" b="1" dirty="0" err="1">
                <a:solidFill>
                  <a:srgbClr val="0070C0"/>
                </a:solidFill>
              </a:rPr>
              <a:t>authentic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suprasegmentals</a:t>
            </a:r>
            <a:r>
              <a:rPr lang="cs-CZ" b="1" dirty="0">
                <a:solidFill>
                  <a:srgbClr val="0070C0"/>
                </a:solidFill>
              </a:rPr>
              <a:t>?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4c More </a:t>
            </a:r>
            <a:r>
              <a:rPr lang="cs-CZ" b="1" dirty="0" err="1">
                <a:solidFill>
                  <a:srgbClr val="0070C0"/>
                </a:solidFill>
              </a:rPr>
              <a:t>generally</a:t>
            </a:r>
            <a:r>
              <a:rPr lang="cs-CZ" b="1" dirty="0">
                <a:solidFill>
                  <a:srgbClr val="0070C0"/>
                </a:solidFill>
              </a:rPr>
              <a:t>, </a:t>
            </a:r>
            <a:r>
              <a:rPr lang="cs-CZ" b="1" dirty="0" err="1">
                <a:solidFill>
                  <a:srgbClr val="0070C0"/>
                </a:solidFill>
              </a:rPr>
              <a:t>what</a:t>
            </a:r>
            <a:r>
              <a:rPr lang="cs-CZ" b="1" dirty="0">
                <a:solidFill>
                  <a:srgbClr val="0070C0"/>
                </a:solidFill>
              </a:rPr>
              <a:t> are </a:t>
            </a:r>
            <a:r>
              <a:rPr lang="cs-CZ" b="1" dirty="0" err="1">
                <a:solidFill>
                  <a:srgbClr val="0070C0"/>
                </a:solidFill>
              </a:rPr>
              <a:t>the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ultimate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goals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of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teaching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pronunciation</a:t>
            </a:r>
            <a:r>
              <a:rPr lang="cs-CZ" b="1" dirty="0">
                <a:solidFill>
                  <a:srgbClr val="0070C0"/>
                </a:solidFill>
              </a:rPr>
              <a:t> to non-</a:t>
            </a:r>
            <a:r>
              <a:rPr lang="cs-CZ" b="1" dirty="0" err="1">
                <a:solidFill>
                  <a:srgbClr val="0070C0"/>
                </a:solidFill>
              </a:rPr>
              <a:t>native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speakers</a:t>
            </a:r>
            <a:r>
              <a:rPr lang="cs-CZ" b="1" dirty="0">
                <a:solidFill>
                  <a:srgbClr val="0070C0"/>
                </a:solidFill>
              </a:rPr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145644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Questions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5 </a:t>
            </a:r>
            <a:r>
              <a:rPr lang="en-US" b="1" dirty="0">
                <a:solidFill>
                  <a:srgbClr val="C00000"/>
                </a:solidFill>
              </a:rPr>
              <a:t>If this conference seeks to break boundaries, what kind of interdisciplinary study would have to be carried out involving phoneticians, sociolinguists, psycholinguists and psychologists to have all these questions answered? 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</a:rPr>
              <a:t>6 </a:t>
            </a:r>
            <a:r>
              <a:rPr lang="cs-CZ" b="1" dirty="0" err="1">
                <a:solidFill>
                  <a:srgbClr val="0070C0"/>
                </a:solidFill>
              </a:rPr>
              <a:t>Any</a:t>
            </a:r>
            <a:r>
              <a:rPr lang="cs-CZ" b="1" dirty="0">
                <a:solidFill>
                  <a:srgbClr val="0070C0"/>
                </a:solidFill>
              </a:rPr>
              <a:t> </a:t>
            </a:r>
            <a:r>
              <a:rPr lang="cs-CZ" b="1" dirty="0" err="1">
                <a:solidFill>
                  <a:srgbClr val="0070C0"/>
                </a:solidFill>
              </a:rPr>
              <a:t>other</a:t>
            </a:r>
            <a:r>
              <a:rPr lang="cs-CZ" b="1" dirty="0">
                <a:solidFill>
                  <a:srgbClr val="0070C0"/>
                </a:solidFill>
              </a:rPr>
              <a:t>… 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625631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8800" b="1" dirty="0">
                <a:solidFill>
                  <a:srgbClr val="C00000"/>
                </a:solidFill>
              </a:rPr>
              <a:t>ANSWERS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sz="8800" dirty="0">
                <a:solidFill>
                  <a:srgbClr val="0070C0"/>
                </a:solidFill>
              </a:rPr>
              <a:t>NONE.</a:t>
            </a:r>
          </a:p>
          <a:p>
            <a:pPr marL="0" indent="0" algn="ctr">
              <a:buNone/>
            </a:pPr>
            <a:r>
              <a:rPr lang="cs-CZ" sz="6000" dirty="0" err="1">
                <a:solidFill>
                  <a:srgbClr val="C00000"/>
                </a:solidFill>
              </a:rPr>
              <a:t>Any</a:t>
            </a:r>
            <a:r>
              <a:rPr lang="cs-CZ" sz="6000" dirty="0">
                <a:solidFill>
                  <a:srgbClr val="C00000"/>
                </a:solidFill>
              </a:rPr>
              <a:t> </a:t>
            </a:r>
            <a:r>
              <a:rPr lang="cs-CZ" sz="6000" dirty="0" err="1">
                <a:solidFill>
                  <a:srgbClr val="C00000"/>
                </a:solidFill>
              </a:rPr>
              <a:t>comments</a:t>
            </a:r>
            <a:r>
              <a:rPr lang="cs-CZ" sz="6000" dirty="0">
                <a:solidFill>
                  <a:srgbClr val="C00000"/>
                </a:solidFill>
              </a:rPr>
              <a:t>, </a:t>
            </a:r>
            <a:r>
              <a:rPr lang="cs-CZ" sz="6000" dirty="0" err="1">
                <a:solidFill>
                  <a:srgbClr val="C00000"/>
                </a:solidFill>
              </a:rPr>
              <a:t>suggestions</a:t>
            </a:r>
            <a:r>
              <a:rPr lang="cs-CZ" sz="60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8804638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sz="6000" b="1" dirty="0">
                <a:solidFill>
                  <a:srgbClr val="C00000"/>
                </a:solidFill>
              </a:rPr>
            </a:br>
            <a:br>
              <a:rPr lang="cs-CZ" sz="6000" b="1" dirty="0">
                <a:solidFill>
                  <a:srgbClr val="C00000"/>
                </a:solidFill>
              </a:rPr>
            </a:br>
            <a:br>
              <a:rPr lang="cs-CZ" sz="6000" b="1" dirty="0">
                <a:solidFill>
                  <a:srgbClr val="C00000"/>
                </a:solidFill>
              </a:rPr>
            </a:br>
            <a:br>
              <a:rPr lang="cs-CZ" sz="6000" b="1" dirty="0">
                <a:solidFill>
                  <a:srgbClr val="C00000"/>
                </a:solidFill>
              </a:rPr>
            </a:br>
            <a:br>
              <a:rPr lang="cs-CZ" sz="6000" b="1" dirty="0">
                <a:solidFill>
                  <a:srgbClr val="C00000"/>
                </a:solidFill>
              </a:rPr>
            </a:br>
            <a:r>
              <a:rPr lang="cs-CZ" sz="6000" b="1" dirty="0" err="1">
                <a:solidFill>
                  <a:srgbClr val="C00000"/>
                </a:solidFill>
              </a:rPr>
              <a:t>Thank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you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for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your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kind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attention</a:t>
            </a:r>
            <a:r>
              <a:rPr lang="en-US" sz="6000" b="1" dirty="0">
                <a:solidFill>
                  <a:srgbClr val="C00000"/>
                </a:solidFill>
              </a:rPr>
              <a:t>, comments and remarks. </a:t>
            </a:r>
            <a:br>
              <a:rPr lang="cs-CZ" sz="6000" b="1" dirty="0">
                <a:solidFill>
                  <a:srgbClr val="C00000"/>
                </a:solidFill>
              </a:rPr>
            </a:br>
            <a:r>
              <a:rPr lang="cs-CZ" sz="6000" b="1" dirty="0">
                <a:solidFill>
                  <a:srgbClr val="C00000"/>
                </a:solidFill>
              </a:rPr>
              <a:t>                   </a:t>
            </a:r>
            <a:br>
              <a:rPr lang="cs-CZ" sz="6000" b="1" dirty="0">
                <a:solidFill>
                  <a:srgbClr val="C00000"/>
                </a:solidFill>
              </a:rPr>
            </a:br>
            <a:r>
              <a:rPr lang="cs-CZ" sz="6000" b="1" dirty="0">
                <a:solidFill>
                  <a:srgbClr val="C00000"/>
                </a:solidFill>
              </a:rPr>
              <a:t>                   </a:t>
            </a:r>
            <a:r>
              <a:rPr lang="en-US" sz="6000" b="1" dirty="0" err="1">
                <a:solidFill>
                  <a:srgbClr val="0070C0"/>
                </a:solidFill>
              </a:rPr>
              <a:t>Enjo</a:t>
            </a:r>
            <a:r>
              <a:rPr lang="cs-CZ" sz="6000" b="1" dirty="0">
                <a:solidFill>
                  <a:srgbClr val="0070C0"/>
                </a:solidFill>
              </a:rPr>
              <a:t>y </a:t>
            </a:r>
            <a:r>
              <a:rPr lang="cs-CZ" sz="6000" b="1" dirty="0" err="1">
                <a:solidFill>
                  <a:srgbClr val="0070C0"/>
                </a:solidFill>
              </a:rPr>
              <a:t>the</a:t>
            </a:r>
            <a:r>
              <a:rPr lang="cs-CZ" sz="6000" b="1" dirty="0">
                <a:solidFill>
                  <a:srgbClr val="0070C0"/>
                </a:solidFill>
              </a:rPr>
              <a:t> rest </a:t>
            </a:r>
            <a:r>
              <a:rPr lang="cs-CZ" sz="6000" b="1" dirty="0" err="1">
                <a:solidFill>
                  <a:srgbClr val="0070C0"/>
                </a:solidFill>
              </a:rPr>
              <a:t>of</a:t>
            </a:r>
            <a:r>
              <a:rPr lang="cs-CZ" sz="6000" b="1" dirty="0">
                <a:solidFill>
                  <a:srgbClr val="0070C0"/>
                </a:solidFill>
              </a:rPr>
              <a:t> </a:t>
            </a:r>
            <a:r>
              <a:rPr lang="cs-CZ" sz="6000" b="1" dirty="0" err="1">
                <a:solidFill>
                  <a:srgbClr val="0070C0"/>
                </a:solidFill>
              </a:rPr>
              <a:t>this</a:t>
            </a:r>
            <a:br>
              <a:rPr lang="cs-CZ" sz="6000" b="1" dirty="0">
                <a:solidFill>
                  <a:srgbClr val="0070C0"/>
                </a:solidFill>
              </a:rPr>
            </a:br>
            <a:r>
              <a:rPr lang="cs-CZ" sz="6000" b="1" dirty="0">
                <a:solidFill>
                  <a:srgbClr val="0070C0"/>
                </a:solidFill>
              </a:rPr>
              <a:t>                      </a:t>
            </a:r>
            <a:r>
              <a:rPr lang="cs-CZ" sz="6000" b="1" dirty="0" err="1">
                <a:solidFill>
                  <a:srgbClr val="0070C0"/>
                </a:solidFill>
              </a:rPr>
              <a:t>conference</a:t>
            </a:r>
            <a:r>
              <a:rPr lang="cs-CZ" sz="6000" b="1" dirty="0">
                <a:solidFill>
                  <a:srgbClr val="0070C0"/>
                </a:solidFill>
              </a:rPr>
              <a:t>, </a:t>
            </a:r>
            <a:r>
              <a:rPr lang="cs-CZ" sz="6000" b="1" dirty="0" err="1">
                <a:solidFill>
                  <a:srgbClr val="0070C0"/>
                </a:solidFill>
              </a:rPr>
              <a:t>have</a:t>
            </a:r>
            <a:r>
              <a:rPr lang="cs-CZ" sz="6000" b="1" dirty="0">
                <a:solidFill>
                  <a:srgbClr val="0070C0"/>
                </a:solidFill>
              </a:rPr>
              <a:t> a happy</a:t>
            </a:r>
            <a:br>
              <a:rPr lang="cs-CZ" sz="6000" b="1" dirty="0">
                <a:solidFill>
                  <a:srgbClr val="0070C0"/>
                </a:solidFill>
              </a:rPr>
            </a:br>
            <a:r>
              <a:rPr lang="cs-CZ" sz="6000" b="1" dirty="0">
                <a:solidFill>
                  <a:srgbClr val="0070C0"/>
                </a:solidFill>
              </a:rPr>
              <a:t>                      </a:t>
            </a:r>
            <a:r>
              <a:rPr lang="cs-CZ" sz="6000" b="1" dirty="0" err="1">
                <a:solidFill>
                  <a:srgbClr val="0070C0"/>
                </a:solidFill>
              </a:rPr>
              <a:t>Valentine‘s</a:t>
            </a:r>
            <a:r>
              <a:rPr lang="cs-CZ" sz="6000" b="1" dirty="0">
                <a:solidFill>
                  <a:srgbClr val="0070C0"/>
                </a:solidFill>
              </a:rPr>
              <a:t> and a </a:t>
            </a:r>
            <a:r>
              <a:rPr lang="cs-CZ" sz="6000" b="1" dirty="0" err="1">
                <a:solidFill>
                  <a:srgbClr val="0070C0"/>
                </a:solidFill>
              </a:rPr>
              <a:t>safe</a:t>
            </a:r>
            <a:r>
              <a:rPr lang="cs-CZ" sz="6000" b="1" dirty="0">
                <a:solidFill>
                  <a:srgbClr val="0070C0"/>
                </a:solidFill>
              </a:rPr>
              <a:t> </a:t>
            </a:r>
            <a:br>
              <a:rPr lang="cs-CZ" sz="6000" b="1" dirty="0">
                <a:solidFill>
                  <a:srgbClr val="0070C0"/>
                </a:solidFill>
              </a:rPr>
            </a:br>
            <a:r>
              <a:rPr lang="cs-CZ" sz="6000" b="1" dirty="0">
                <a:solidFill>
                  <a:srgbClr val="0070C0"/>
                </a:solidFill>
              </a:rPr>
              <a:t>                    </a:t>
            </a:r>
            <a:r>
              <a:rPr lang="cs-CZ" sz="6000" b="1" dirty="0" err="1">
                <a:solidFill>
                  <a:srgbClr val="0070C0"/>
                </a:solidFill>
              </a:rPr>
              <a:t>journey</a:t>
            </a:r>
            <a:r>
              <a:rPr lang="cs-CZ" sz="6000" b="1" dirty="0">
                <a:solidFill>
                  <a:srgbClr val="0070C0"/>
                </a:solidFill>
              </a:rPr>
              <a:t> </a:t>
            </a:r>
            <a:r>
              <a:rPr lang="cs-CZ" sz="6000" b="1" dirty="0" err="1">
                <a:solidFill>
                  <a:srgbClr val="0070C0"/>
                </a:solidFill>
              </a:rPr>
              <a:t>home</a:t>
            </a:r>
            <a:r>
              <a:rPr lang="cs-CZ" sz="6000" b="1" dirty="0">
                <a:solidFill>
                  <a:srgbClr val="0070C0"/>
                </a:solidFill>
              </a:rPr>
              <a:t>!    </a:t>
            </a:r>
            <a:endParaRPr lang="cs-CZ" sz="6000" b="1" dirty="0">
              <a:solidFill>
                <a:srgbClr val="C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pic>
        <p:nvPicPr>
          <p:cNvPr id="6" name="Picture 5" descr="https://encrypted-tbn1.gstatic.com/images?q=tbn:ANd9GcR8wgxbI_EpWZ_UlrN7uUvM_MtFg161ZaOLfJwhyyVUIXrJU0f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8630" y="3139525"/>
            <a:ext cx="2409825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4290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>
                <a:solidFill>
                  <a:srgbClr val="C00000"/>
                </a:solidFill>
              </a:rPr>
              <a:t>Inspi</a:t>
            </a:r>
            <a:r>
              <a:rPr lang="cs-CZ" b="1" dirty="0" err="1">
                <a:solidFill>
                  <a:srgbClr val="0070C0"/>
                </a:solidFill>
              </a:rPr>
              <a:t>ration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294967295"/>
          </p:nvPr>
        </p:nvSpPr>
        <p:spPr>
          <a:xfrm>
            <a:off x="11139488" y="5956300"/>
            <a:ext cx="1052512" cy="365125"/>
          </a:xfrm>
        </p:spPr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1806" y="1027906"/>
            <a:ext cx="3600450" cy="47529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1323" y="1690688"/>
            <a:ext cx="3048000" cy="3669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4780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ln>
            <a:solidFill>
              <a:srgbClr val="C00000"/>
            </a:solidFill>
          </a:ln>
        </p:spPr>
        <p:txBody>
          <a:bodyPr>
            <a:normAutofit fontScale="85000" lnSpcReduction="20000"/>
          </a:bodyPr>
          <a:lstStyle/>
          <a:p>
            <a:pPr marL="72000" indent="0">
              <a:buNone/>
            </a:pPr>
            <a:endParaRPr lang="cs-CZ" b="1" dirty="0"/>
          </a:p>
          <a:p>
            <a:pPr marL="72000" indent="0">
              <a:buNone/>
            </a:pPr>
            <a:r>
              <a:rPr lang="cs-CZ" sz="6000" dirty="0" err="1"/>
              <a:t>GenAm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devotion</a:t>
            </a:r>
            <a:r>
              <a:rPr lang="cs-CZ" sz="6000" b="1" dirty="0">
                <a:solidFill>
                  <a:srgbClr val="C00000"/>
                </a:solidFill>
              </a:rPr>
              <a:t> to </a:t>
            </a:r>
            <a:r>
              <a:rPr lang="cs-CZ" sz="6000" b="1" dirty="0" err="1">
                <a:solidFill>
                  <a:srgbClr val="C00000"/>
                </a:solidFill>
              </a:rPr>
              <a:t>vowels</a:t>
            </a:r>
            <a:r>
              <a:rPr lang="cs-CZ" sz="6000" b="1" dirty="0">
                <a:solidFill>
                  <a:srgbClr val="C00000"/>
                </a:solidFill>
              </a:rPr>
              <a:t>;</a:t>
            </a:r>
          </a:p>
          <a:p>
            <a:pPr marL="72000" indent="0">
              <a:buNone/>
            </a:pPr>
            <a:r>
              <a:rPr lang="cs-CZ" sz="6000" b="1" dirty="0" err="1">
                <a:solidFill>
                  <a:srgbClr val="C00000"/>
                </a:solidFill>
              </a:rPr>
              <a:t>vowels</a:t>
            </a:r>
            <a:r>
              <a:rPr lang="cs-CZ" sz="6000" b="1" dirty="0">
                <a:solidFill>
                  <a:srgbClr val="C00000"/>
                </a:solidFill>
              </a:rPr>
              <a:t> more open, </a:t>
            </a:r>
            <a:r>
              <a:rPr lang="cs-CZ" sz="6000" b="1" dirty="0" err="1">
                <a:solidFill>
                  <a:srgbClr val="C00000"/>
                </a:solidFill>
              </a:rPr>
              <a:t>nasal</a:t>
            </a:r>
            <a:r>
              <a:rPr lang="cs-CZ" sz="6000" b="1" dirty="0">
                <a:solidFill>
                  <a:srgbClr val="C00000"/>
                </a:solidFill>
              </a:rPr>
              <a:t> </a:t>
            </a:r>
            <a:r>
              <a:rPr lang="cs-CZ" sz="6000" b="1" dirty="0" err="1">
                <a:solidFill>
                  <a:srgbClr val="C00000"/>
                </a:solidFill>
              </a:rPr>
              <a:t>setting</a:t>
            </a:r>
            <a:endParaRPr lang="cs-CZ" sz="6000" b="1" dirty="0">
              <a:solidFill>
                <a:srgbClr val="C00000"/>
              </a:solidFill>
            </a:endParaRPr>
          </a:p>
          <a:p>
            <a:pPr marL="72000" indent="0">
              <a:buNone/>
            </a:pPr>
            <a:r>
              <a:rPr lang="cs-CZ" sz="6000" b="1" dirty="0">
                <a:solidFill>
                  <a:srgbClr val="C00000"/>
                </a:solidFill>
              </a:rPr>
              <a:t>                          </a:t>
            </a:r>
          </a:p>
          <a:p>
            <a:pPr marL="72000" indent="0">
              <a:buNone/>
            </a:pPr>
            <a:r>
              <a:rPr lang="cs-CZ" sz="6000" dirty="0"/>
              <a:t>RP (GB) </a:t>
            </a:r>
            <a:r>
              <a:rPr lang="cs-CZ" sz="6000" b="1" dirty="0" err="1">
                <a:solidFill>
                  <a:srgbClr val="0070C0"/>
                </a:solidFill>
              </a:rPr>
              <a:t>devotion</a:t>
            </a:r>
            <a:r>
              <a:rPr lang="cs-CZ" sz="6000" b="1" dirty="0">
                <a:solidFill>
                  <a:srgbClr val="0070C0"/>
                </a:solidFill>
              </a:rPr>
              <a:t> to </a:t>
            </a:r>
            <a:r>
              <a:rPr lang="cs-CZ" sz="6000" b="1" dirty="0" err="1">
                <a:solidFill>
                  <a:srgbClr val="0070C0"/>
                </a:solidFill>
              </a:rPr>
              <a:t>consonants</a:t>
            </a:r>
            <a:endParaRPr lang="cs-CZ" sz="6000" b="1" dirty="0">
              <a:solidFill>
                <a:srgbClr val="0070C0"/>
              </a:solidFill>
            </a:endParaRPr>
          </a:p>
        </p:txBody>
      </p:sp>
      <p:sp>
        <p:nvSpPr>
          <p:cNvPr id="6" name="Srdce 5"/>
          <p:cNvSpPr/>
          <p:nvPr/>
        </p:nvSpPr>
        <p:spPr>
          <a:xfrm>
            <a:off x="4643323" y="692150"/>
            <a:ext cx="914400" cy="914400"/>
          </a:xfrm>
          <a:prstGeom prst="hear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Srdce 6"/>
          <p:cNvSpPr/>
          <p:nvPr/>
        </p:nvSpPr>
        <p:spPr>
          <a:xfrm>
            <a:off x="4619883" y="3938956"/>
            <a:ext cx="914400" cy="9144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925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http://4.bp.blogspot.com/-SjjQqXuBLnQ/TimkRiGWGUI/AAAAAAAAAMw/ZDjHBt452lI/s1600/Phonetic+Chart.jpg">
            <a:extLst>
              <a:ext uri="{FF2B5EF4-FFF2-40B4-BE49-F238E27FC236}">
                <a16:creationId xmlns:a16="http://schemas.microsoft.com/office/drawing/2014/main" id="{C74CA28D-C1C0-4A94-8013-275B1667AC67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8995" y="2038545"/>
            <a:ext cx="411480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18B2BF6C-14F6-4131-BE54-10DB55866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45" y="1157743"/>
            <a:ext cx="6909155" cy="5143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59639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suprasegmentals</a:t>
            </a:r>
            <a:r>
              <a:rPr lang="cs-CZ" dirty="0"/>
              <a:t> #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sz="9600" b="1" dirty="0" err="1">
                <a:solidFill>
                  <a:srgbClr val="C00000"/>
                </a:solidFill>
              </a:rPr>
              <a:t>voice</a:t>
            </a:r>
            <a:r>
              <a:rPr lang="cs-CZ" sz="9600" b="1" dirty="0">
                <a:solidFill>
                  <a:srgbClr val="C00000"/>
                </a:solidFill>
              </a:rPr>
              <a:t> </a:t>
            </a:r>
            <a:r>
              <a:rPr lang="cs-CZ" sz="9600" b="1" dirty="0" err="1">
                <a:solidFill>
                  <a:srgbClr val="C00000"/>
                </a:solidFill>
              </a:rPr>
              <a:t>carries</a:t>
            </a:r>
            <a:r>
              <a:rPr lang="cs-CZ" sz="9600" b="1" dirty="0">
                <a:solidFill>
                  <a:srgbClr val="C00000"/>
                </a:solidFill>
              </a:rPr>
              <a:t> more</a:t>
            </a:r>
          </a:p>
          <a:p>
            <a:pPr marL="0" indent="0">
              <a:buNone/>
            </a:pPr>
            <a:endParaRPr lang="cs-CZ" sz="60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9600" b="1" dirty="0" err="1">
                <a:solidFill>
                  <a:srgbClr val="0070C0"/>
                </a:solidFill>
              </a:rPr>
              <a:t>voice</a:t>
            </a:r>
            <a:r>
              <a:rPr lang="cs-CZ" sz="9600" b="1" dirty="0">
                <a:solidFill>
                  <a:srgbClr val="0070C0"/>
                </a:solidFill>
              </a:rPr>
              <a:t> </a:t>
            </a:r>
            <a:r>
              <a:rPr lang="cs-CZ" sz="9600" b="1" dirty="0" err="1">
                <a:solidFill>
                  <a:srgbClr val="0070C0"/>
                </a:solidFill>
              </a:rPr>
              <a:t>carries</a:t>
            </a:r>
            <a:r>
              <a:rPr lang="cs-CZ" sz="9600" b="1" dirty="0">
                <a:solidFill>
                  <a:srgbClr val="0070C0"/>
                </a:solidFill>
              </a:rPr>
              <a:t> </a:t>
            </a:r>
            <a:r>
              <a:rPr lang="cs-CZ" sz="9600" b="1" dirty="0" err="1">
                <a:solidFill>
                  <a:srgbClr val="0070C0"/>
                </a:solidFill>
              </a:rPr>
              <a:t>less</a:t>
            </a:r>
            <a:endParaRPr lang="cs-CZ" sz="9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02514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suprasegmentals</a:t>
            </a:r>
            <a:r>
              <a:rPr lang="cs-CZ" dirty="0"/>
              <a:t> # 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endParaRPr lang="cs-CZ" sz="65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6500" b="1" dirty="0">
                <a:solidFill>
                  <a:srgbClr val="C00000"/>
                </a:solidFill>
              </a:rPr>
              <a:t>tempo </a:t>
            </a:r>
            <a:r>
              <a:rPr lang="cs-CZ" sz="6500" b="1" dirty="0" err="1">
                <a:solidFill>
                  <a:srgbClr val="C00000"/>
                </a:solidFill>
              </a:rPr>
              <a:t>slower</a:t>
            </a:r>
            <a:r>
              <a:rPr lang="cs-CZ" sz="6500" b="1" dirty="0">
                <a:solidFill>
                  <a:srgbClr val="C00000"/>
                </a:solidFill>
              </a:rPr>
              <a:t>, </a:t>
            </a:r>
            <a:r>
              <a:rPr lang="cs-CZ" sz="6500" b="1" dirty="0" err="1">
                <a:solidFill>
                  <a:srgbClr val="C00000"/>
                </a:solidFill>
              </a:rPr>
              <a:t>louder</a:t>
            </a:r>
            <a:r>
              <a:rPr lang="cs-CZ" sz="6500" b="1" dirty="0">
                <a:solidFill>
                  <a:srgbClr val="C00000"/>
                </a:solidFill>
              </a:rPr>
              <a:t> in vol.       </a:t>
            </a:r>
          </a:p>
          <a:p>
            <a:pPr marL="0" indent="0">
              <a:buNone/>
            </a:pPr>
            <a:r>
              <a:rPr lang="cs-CZ" sz="6500" b="1" dirty="0">
                <a:solidFill>
                  <a:srgbClr val="C00000"/>
                </a:solidFill>
              </a:rPr>
              <a:t>                                          </a:t>
            </a:r>
          </a:p>
          <a:p>
            <a:pPr marL="0" indent="0" algn="ctr">
              <a:buNone/>
            </a:pPr>
            <a:r>
              <a:rPr lang="cs-CZ" sz="6600" b="1" dirty="0">
                <a:solidFill>
                  <a:srgbClr val="0070C0"/>
                </a:solidFill>
              </a:rPr>
              <a:t>tempo </a:t>
            </a:r>
            <a:r>
              <a:rPr lang="cs-CZ" sz="6600" b="1" dirty="0" err="1">
                <a:solidFill>
                  <a:srgbClr val="0070C0"/>
                </a:solidFill>
              </a:rPr>
              <a:t>faster</a:t>
            </a:r>
            <a:r>
              <a:rPr lang="cs-CZ" sz="6600" b="1" dirty="0">
                <a:solidFill>
                  <a:srgbClr val="0070C0"/>
                </a:solidFill>
              </a:rPr>
              <a:t>, </a:t>
            </a:r>
            <a:r>
              <a:rPr lang="cs-CZ" sz="6600" b="1" dirty="0" err="1">
                <a:solidFill>
                  <a:srgbClr val="0070C0"/>
                </a:solidFill>
              </a:rPr>
              <a:t>quieter</a:t>
            </a:r>
            <a:r>
              <a:rPr lang="cs-CZ" sz="6600" b="1" dirty="0">
                <a:solidFill>
                  <a:srgbClr val="0070C0"/>
                </a:solidFill>
              </a:rPr>
              <a:t> in </a:t>
            </a:r>
            <a:r>
              <a:rPr lang="cs-CZ" sz="6600" b="1" dirty="0" err="1">
                <a:solidFill>
                  <a:srgbClr val="0070C0"/>
                </a:solidFill>
              </a:rPr>
              <a:t>volume</a:t>
            </a:r>
            <a:endParaRPr lang="cs-CZ" sz="6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3314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suprasegmentals</a:t>
            </a:r>
            <a:r>
              <a:rPr lang="cs-CZ" dirty="0"/>
              <a:t> #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5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5400" b="1" dirty="0" err="1">
                <a:solidFill>
                  <a:srgbClr val="C00000"/>
                </a:solidFill>
              </a:rPr>
              <a:t>volume</a:t>
            </a:r>
            <a:r>
              <a:rPr lang="cs-CZ" sz="5400" b="1" dirty="0">
                <a:solidFill>
                  <a:srgbClr val="C00000"/>
                </a:solidFill>
              </a:rPr>
              <a:t> </a:t>
            </a:r>
            <a:r>
              <a:rPr lang="cs-CZ" sz="5400" b="1" dirty="0" err="1">
                <a:solidFill>
                  <a:srgbClr val="C00000"/>
                </a:solidFill>
              </a:rPr>
              <a:t>decreases</a:t>
            </a:r>
            <a:r>
              <a:rPr lang="cs-CZ" sz="5400" b="1" dirty="0">
                <a:solidFill>
                  <a:srgbClr val="C00000"/>
                </a:solidFill>
              </a:rPr>
              <a:t> </a:t>
            </a:r>
            <a:r>
              <a:rPr lang="cs-CZ" sz="5400" b="1" dirty="0" err="1">
                <a:solidFill>
                  <a:srgbClr val="C00000"/>
                </a:solidFill>
              </a:rPr>
              <a:t>during</a:t>
            </a:r>
            <a:r>
              <a:rPr lang="cs-CZ" sz="5400" b="1" dirty="0">
                <a:solidFill>
                  <a:srgbClr val="C00000"/>
                </a:solidFill>
              </a:rPr>
              <a:t> </a:t>
            </a:r>
            <a:r>
              <a:rPr lang="cs-CZ" sz="5400" b="1" dirty="0" err="1">
                <a:solidFill>
                  <a:srgbClr val="C00000"/>
                </a:solidFill>
              </a:rPr>
              <a:t>utterrance</a:t>
            </a:r>
            <a:endParaRPr lang="cs-CZ" sz="54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54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5400" b="1" dirty="0" err="1">
                <a:solidFill>
                  <a:srgbClr val="0070C0"/>
                </a:solidFill>
              </a:rPr>
              <a:t>volume</a:t>
            </a:r>
            <a:r>
              <a:rPr lang="cs-CZ" sz="5400" b="1" dirty="0">
                <a:solidFill>
                  <a:srgbClr val="0070C0"/>
                </a:solidFill>
              </a:rPr>
              <a:t> </a:t>
            </a:r>
            <a:r>
              <a:rPr lang="cs-CZ" sz="5400" b="1" dirty="0" err="1">
                <a:solidFill>
                  <a:srgbClr val="0070C0"/>
                </a:solidFill>
              </a:rPr>
              <a:t>increases</a:t>
            </a:r>
            <a:r>
              <a:rPr lang="cs-CZ" sz="5400" b="1" dirty="0">
                <a:solidFill>
                  <a:srgbClr val="0070C0"/>
                </a:solidFill>
              </a:rPr>
              <a:t> </a:t>
            </a:r>
            <a:r>
              <a:rPr lang="cs-CZ" sz="5400" b="1" dirty="0" err="1">
                <a:solidFill>
                  <a:srgbClr val="0070C0"/>
                </a:solidFill>
              </a:rPr>
              <a:t>during</a:t>
            </a:r>
            <a:r>
              <a:rPr lang="cs-CZ" sz="5400" b="1" dirty="0">
                <a:solidFill>
                  <a:srgbClr val="0070C0"/>
                </a:solidFill>
              </a:rPr>
              <a:t> </a:t>
            </a:r>
            <a:r>
              <a:rPr lang="cs-CZ" sz="5400" b="1" dirty="0" err="1">
                <a:solidFill>
                  <a:srgbClr val="0070C0"/>
                </a:solidFill>
              </a:rPr>
              <a:t>utterrance</a:t>
            </a:r>
            <a:endParaRPr lang="cs-CZ" sz="54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968790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suprasegmentals</a:t>
            </a:r>
            <a:r>
              <a:rPr lang="cs-CZ" dirty="0"/>
              <a:t> # 5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9600" b="1" dirty="0">
                <a:solidFill>
                  <a:srgbClr val="C00000"/>
                </a:solidFill>
              </a:rPr>
              <a:t>more </a:t>
            </a:r>
            <a:r>
              <a:rPr lang="cs-CZ" sz="9600" b="1" dirty="0" err="1">
                <a:solidFill>
                  <a:srgbClr val="C00000"/>
                </a:solidFill>
              </a:rPr>
              <a:t>items</a:t>
            </a:r>
            <a:r>
              <a:rPr lang="cs-CZ" sz="9600" b="1" dirty="0">
                <a:solidFill>
                  <a:srgbClr val="C00000"/>
                </a:solidFill>
              </a:rPr>
              <a:t> </a:t>
            </a:r>
            <a:r>
              <a:rPr lang="cs-CZ" sz="9600" b="1" dirty="0" err="1">
                <a:solidFill>
                  <a:srgbClr val="C00000"/>
                </a:solidFill>
              </a:rPr>
              <a:t>stressed</a:t>
            </a:r>
            <a:endParaRPr lang="cs-CZ" sz="9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9600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cs-CZ" sz="9600" b="1" dirty="0" err="1">
                <a:solidFill>
                  <a:srgbClr val="0070C0"/>
                </a:solidFill>
              </a:rPr>
              <a:t>fewer</a:t>
            </a:r>
            <a:r>
              <a:rPr lang="cs-CZ" sz="9600" b="1" dirty="0">
                <a:solidFill>
                  <a:srgbClr val="0070C0"/>
                </a:solidFill>
              </a:rPr>
              <a:t> </a:t>
            </a:r>
            <a:r>
              <a:rPr lang="cs-CZ" sz="9600" b="1" dirty="0" err="1">
                <a:solidFill>
                  <a:srgbClr val="0070C0"/>
                </a:solidFill>
              </a:rPr>
              <a:t>items</a:t>
            </a:r>
            <a:r>
              <a:rPr lang="cs-CZ" sz="9600" b="1" dirty="0">
                <a:solidFill>
                  <a:srgbClr val="0070C0"/>
                </a:solidFill>
              </a:rPr>
              <a:t> </a:t>
            </a:r>
            <a:r>
              <a:rPr lang="cs-CZ" sz="9600" b="1" dirty="0" err="1">
                <a:solidFill>
                  <a:srgbClr val="0070C0"/>
                </a:solidFill>
              </a:rPr>
              <a:t>stressed</a:t>
            </a:r>
            <a:endParaRPr lang="cs-CZ" sz="96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899579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/>
              <a:t>Difference</a:t>
            </a:r>
            <a:r>
              <a:rPr lang="cs-CZ" dirty="0"/>
              <a:t> in </a:t>
            </a:r>
            <a:r>
              <a:rPr lang="cs-CZ" dirty="0" err="1"/>
              <a:t>suprasegmentals</a:t>
            </a:r>
            <a:r>
              <a:rPr lang="cs-CZ" dirty="0"/>
              <a:t> # 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8800" b="1" dirty="0" err="1">
                <a:solidFill>
                  <a:srgbClr val="C00000"/>
                </a:solidFill>
              </a:rPr>
              <a:t>narrower</a:t>
            </a:r>
            <a:r>
              <a:rPr lang="cs-CZ" sz="8800" b="1" dirty="0">
                <a:solidFill>
                  <a:srgbClr val="C00000"/>
                </a:solidFill>
              </a:rPr>
              <a:t> </a:t>
            </a:r>
            <a:r>
              <a:rPr lang="cs-CZ" sz="8800" b="1" dirty="0" err="1">
                <a:solidFill>
                  <a:srgbClr val="C00000"/>
                </a:solidFill>
              </a:rPr>
              <a:t>pitch</a:t>
            </a:r>
            <a:r>
              <a:rPr lang="cs-CZ" sz="8800" b="1" dirty="0">
                <a:solidFill>
                  <a:srgbClr val="C00000"/>
                </a:solidFill>
              </a:rPr>
              <a:t> </a:t>
            </a:r>
            <a:r>
              <a:rPr lang="cs-CZ" sz="8800" b="1" dirty="0" err="1">
                <a:solidFill>
                  <a:srgbClr val="C00000"/>
                </a:solidFill>
              </a:rPr>
              <a:t>range</a:t>
            </a:r>
            <a:endParaRPr lang="cs-CZ" sz="88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sz="8800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cs-CZ" sz="8800" b="1" dirty="0" err="1">
                <a:solidFill>
                  <a:srgbClr val="0070C0"/>
                </a:solidFill>
              </a:rPr>
              <a:t>wider</a:t>
            </a:r>
            <a:r>
              <a:rPr lang="cs-CZ" sz="8800" b="1" dirty="0">
                <a:solidFill>
                  <a:srgbClr val="0070C0"/>
                </a:solidFill>
              </a:rPr>
              <a:t> </a:t>
            </a:r>
            <a:r>
              <a:rPr lang="cs-CZ" sz="8800" b="1" dirty="0" err="1">
                <a:solidFill>
                  <a:srgbClr val="0070C0"/>
                </a:solidFill>
              </a:rPr>
              <a:t>pitch</a:t>
            </a:r>
            <a:r>
              <a:rPr lang="cs-CZ" sz="8800" b="1" dirty="0">
                <a:solidFill>
                  <a:srgbClr val="0070C0"/>
                </a:solidFill>
              </a:rPr>
              <a:t> </a:t>
            </a:r>
            <a:r>
              <a:rPr lang="cs-CZ" sz="8800" b="1" dirty="0" err="1">
                <a:solidFill>
                  <a:srgbClr val="0070C0"/>
                </a:solidFill>
              </a:rPr>
              <a:t>range</a:t>
            </a:r>
            <a:endParaRPr lang="cs-CZ" sz="8800" b="1" dirty="0">
              <a:solidFill>
                <a:srgbClr val="0070C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/>
              <a:t> </a:t>
            </a:r>
            <a:r>
              <a:rPr lang="cs-CZ" altLang="cs-CZ" dirty="0"/>
              <a:t>Tomková: </a:t>
            </a:r>
            <a:r>
              <a:rPr lang="cs-CZ" altLang="cs-CZ" dirty="0" err="1"/>
              <a:t>GenAm</a:t>
            </a:r>
            <a:r>
              <a:rPr lang="cs-CZ" altLang="cs-CZ" dirty="0"/>
              <a:t> vs. GB </a:t>
            </a:r>
            <a:r>
              <a:rPr lang="cs-CZ" altLang="cs-CZ" dirty="0" err="1"/>
              <a:t>suprasegmentals</a:t>
            </a:r>
            <a:endParaRPr lang="cs-CZ" altLang="cs-CZ" dirty="0"/>
          </a:p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554804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470</Words>
  <Application>Microsoft Office PowerPoint</Application>
  <PresentationFormat>Širokoúhlá obrazovka</PresentationFormat>
  <Paragraphs>88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Motiv Office</vt:lpstr>
      <vt:lpstr>      </vt:lpstr>
      <vt:lpstr>Inspiration</vt:lpstr>
      <vt:lpstr>Prezentace aplikace PowerPoint</vt:lpstr>
      <vt:lpstr>Prezentace aplikace PowerPoint</vt:lpstr>
      <vt:lpstr>Difference in suprasegmentals # 2</vt:lpstr>
      <vt:lpstr>Difference in suprasegmentals # 3</vt:lpstr>
      <vt:lpstr>Difference in suprasegmentals # 4</vt:lpstr>
      <vt:lpstr>Difference in suprasegmentals # 5</vt:lpstr>
      <vt:lpstr>Difference in suprasegmentals # 6</vt:lpstr>
      <vt:lpstr>Difference in suprasegmentals # 7</vt:lpstr>
      <vt:lpstr>Research Questions</vt:lpstr>
      <vt:lpstr>Research Questions</vt:lpstr>
      <vt:lpstr>Research Questions</vt:lpstr>
      <vt:lpstr>ANSWERS ?</vt:lpstr>
      <vt:lpstr>     Thank you for your kind attention, comments and remarks.                                         Enjoy the rest of this                       conference, have a happy                       Valentine‘s and a safe                      journey home!    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All Live in America:  American Cultural Manifestations in the Central European City Space   Tomáš Pospíšil, Masaryk University</dc:title>
  <dc:creator>Tomáš Pospíšil</dc:creator>
  <cp:lastModifiedBy>Kateřina Tomková</cp:lastModifiedBy>
  <cp:revision>22</cp:revision>
  <dcterms:created xsi:type="dcterms:W3CDTF">2020-02-11T11:06:53Z</dcterms:created>
  <dcterms:modified xsi:type="dcterms:W3CDTF">2020-02-14T08:04:46Z</dcterms:modified>
</cp:coreProperties>
</file>